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8" r:id="rId10"/>
    <p:sldId id="263" r:id="rId11"/>
    <p:sldId id="270" r:id="rId12"/>
    <p:sldId id="266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gp6wUe05/8CUc3jyEJW3Br+Clr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716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51280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57" r:id="rId4"/>
    <p:sldLayoutId id="2147483658" r:id="rId5"/>
    <p:sldLayoutId id="214748365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1.jpg"/><Relationship Id="rId5" Type="http://schemas.openxmlformats.org/officeDocument/2006/relationships/image" Target="../media/image17.jpg"/><Relationship Id="rId15" Type="http://schemas.openxmlformats.org/officeDocument/2006/relationships/image" Target="../media/image26.png"/><Relationship Id="rId10" Type="http://schemas.openxmlformats.org/officeDocument/2006/relationships/image" Target="../media/image22.png"/><Relationship Id="rId19" Type="http://schemas.openxmlformats.org/officeDocument/2006/relationships/image" Target="../media/image30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subTitle" idx="1"/>
          </p:nvPr>
        </p:nvSpPr>
        <p:spPr>
          <a:xfrm>
            <a:off x="1523999" y="4071743"/>
            <a:ext cx="9144000" cy="194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</a:pPr>
            <a:r>
              <a:rPr lang="es-ES" sz="26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CICLO “CAMINOS DE SANTIAGO DE NAVARRA. DE TODOS, PARA TODOS”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s-ES" sz="20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14 </a:t>
            </a:r>
            <a:r>
              <a:rPr lang="es-ES" sz="20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DE </a:t>
            </a:r>
            <a:r>
              <a:rPr lang="es-ES" sz="20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SEPTIEMBRE AL 24 DE </a:t>
            </a:r>
            <a:r>
              <a:rPr lang="es-ES" sz="20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SEPTIEMBRE </a:t>
            </a:r>
            <a:r>
              <a:rPr lang="es-ES" sz="20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2026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s-ES" sz="20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HORARIO</a:t>
            </a:r>
            <a:r>
              <a:rPr lang="es-ES" sz="20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 </a:t>
            </a:r>
            <a:r>
              <a:rPr lang="es-ES" sz="20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19.00 HORAS. Puente la Reina, 20.00 HORAS</a:t>
            </a:r>
            <a:r>
              <a:rPr lang="es-ES" sz="20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Roncesvalles, 18.00 HORAS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8403" y="1443038"/>
            <a:ext cx="8415193" cy="21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subTitle" idx="1"/>
          </p:nvPr>
        </p:nvSpPr>
        <p:spPr>
          <a:xfrm>
            <a:off x="5322278" y="363415"/>
            <a:ext cx="6611814" cy="6494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5600" b="1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62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ORGANIZAN</a:t>
            </a:r>
            <a:endParaRPr sz="6200" b="1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just" rtl="0">
              <a:lnSpc>
                <a:spcPct val="1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Asociaciones de Amigos del Camino de Santiago en Navarra – Asociación de Amigos del Camino de Santiago de </a:t>
            </a:r>
            <a:r>
              <a:rPr lang="es-ES" sz="52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Urdax-Baztán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Amigos del Camino de Santiago en Navarra, Los Amigos del Camino de Santiago de </a:t>
            </a:r>
            <a:r>
              <a:rPr lang="es-ES" sz="52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Estella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Asociación de Amigos del Camino de Santiago de Puente La Reina, Asociación de Amigos del Camino de Santiago de Los Arcos y Asociación de Amigos del Camino de Santiago en Tudela-; la Asociación de Amigos de la Colegiata de Roncesvalles, la Asociación Dos Navarras, el Ateneo Navarro/ </a:t>
            </a:r>
            <a:r>
              <a:rPr lang="es-ES" sz="52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Nafar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52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Ateneoa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y Asociación de Periodistas de Navarra. </a:t>
            </a:r>
          </a:p>
          <a:p>
            <a:pPr marL="0" lvl="0" indent="0" rtl="0">
              <a:lnSpc>
                <a:spcPct val="17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60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•••</a:t>
            </a:r>
            <a:endParaRPr dirty="0" smtClean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62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COLABORAN</a:t>
            </a:r>
            <a:endParaRPr sz="6200" b="1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just" rtl="0">
              <a:lnSpc>
                <a:spcPct val="17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52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Ayuntamientos de Pamplona, Tudela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Sangüesa</a:t>
            </a:r>
            <a:r>
              <a:rPr lang="es-ES" sz="52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</a:t>
            </a:r>
            <a:r>
              <a:rPr lang="es-ES" sz="52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Baztán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</a:t>
            </a:r>
            <a:r>
              <a:rPr lang="es-ES" sz="5200" dirty="0" smtClean="0">
                <a:solidFill>
                  <a:srgbClr val="FF0000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Puente la Reina y </a:t>
            </a:r>
            <a:r>
              <a:rPr lang="es-ES" sz="52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Los Arcos.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62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•••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62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SEDES</a:t>
            </a:r>
            <a:endParaRPr sz="6200" b="1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lvl="0" indent="0" algn="just" rtl="0">
              <a:lnSpc>
                <a:spcPct val="17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52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Pamplona, Tudela, Los Arcos, </a:t>
            </a:r>
            <a:r>
              <a:rPr lang="es-ES" sz="52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Estella</a:t>
            </a:r>
            <a:r>
              <a:rPr lang="es-ES" sz="52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Puente la Reina, </a:t>
            </a:r>
            <a:r>
              <a:rPr lang="es-ES" sz="52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Roncesvalles, Sangüesa </a:t>
            </a:r>
            <a:r>
              <a:rPr lang="es-ES" sz="52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y Elizondo.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s-ES" sz="5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•••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683" y="2601279"/>
            <a:ext cx="4948874" cy="1269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050" y="2601279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 txBox="1"/>
          <p:nvPr/>
        </p:nvSpPr>
        <p:spPr>
          <a:xfrm>
            <a:off x="151050" y="3792761"/>
            <a:ext cx="4644074" cy="78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5600" b="1" i="0" u="none" strike="noStrike" cap="none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s-ES" sz="12800" b="1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PONENTES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5082635" y="523370"/>
            <a:ext cx="6757061" cy="567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Juan Ramón Corpas:</a:t>
            </a:r>
            <a:r>
              <a:rPr lang="es-ES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Roncesvalles en la Literatura Universal.</a:t>
            </a: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Begoña </a:t>
            </a:r>
            <a:r>
              <a:rPr lang="es-ES" b="1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López: </a:t>
            </a:r>
            <a:r>
              <a:rPr lang="es-ES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Las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encomiendas de Roncesvalles en los reinos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hispánicos.</a:t>
            </a:r>
            <a:endParaRPr lang="es-ES" b="0" i="1" u="none" strike="noStrike" cap="none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Julia </a:t>
            </a:r>
            <a:r>
              <a:rPr lang="es-ES" b="1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Pavón: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“Códex </a:t>
            </a:r>
            <a:r>
              <a:rPr lang="es-ES" i="1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Calixtinus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 un libro para el Camino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”.</a:t>
            </a:r>
            <a:endParaRPr lang="es-ES" b="0" i="1" u="none" strike="noStrike" cap="none" dirty="0" smtClean="0">
              <a:solidFill>
                <a:srgbClr val="FF0000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Nacho Calvo: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El Camino como generador de riqueza en el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Turismo.</a:t>
            </a:r>
            <a:endParaRPr lang="es-ES" b="0" i="1" u="none" strike="noStrike" cap="none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Pedro </a:t>
            </a:r>
            <a:r>
              <a:rPr lang="es-ES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Luis Lozano: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Misterioso asesinato en </a:t>
            </a:r>
            <a:r>
              <a:rPr lang="es-ES" i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Obanos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Bertrand Saint-</a:t>
            </a:r>
            <a:r>
              <a:rPr lang="es-ES" b="1" i="0" u="none" strike="noStrike" cap="none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Macary</a:t>
            </a: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Cuando los peregrinos van por el agua.</a:t>
            </a: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Eloísa Ramírez: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Reyes que fueron a Santiago…o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no.</a:t>
            </a:r>
            <a:endParaRPr lang="es-ES" b="0" i="1" u="none" strike="noStrike" cap="none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Pedro </a:t>
            </a:r>
            <a:r>
              <a:rPr lang="es-ES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Salaberri</a:t>
            </a:r>
            <a:r>
              <a:rPr lang="es-ES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Pedro </a:t>
            </a:r>
            <a:r>
              <a:rPr lang="es-ES" i="1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Salaberri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 la mirada jacobea en Navarra de un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pintor.</a:t>
            </a: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Francisco </a:t>
            </a:r>
            <a:r>
              <a:rPr lang="es-ES" b="1" u="none" strike="noStrike" cap="none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Benavent</a:t>
            </a:r>
            <a:r>
              <a:rPr lang="es-ES" b="1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El Camino de Santiago visto por el cine.</a:t>
            </a:r>
            <a:endParaRPr lang="es-ES" i="1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Javier </a:t>
            </a:r>
            <a:r>
              <a:rPr lang="es-ES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Beruete</a:t>
            </a: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</a:t>
            </a:r>
            <a:r>
              <a:rPr lang="es-ES" b="1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El moderno renacer del Camino de Santiago. Bulos, mitos y realidad.</a:t>
            </a: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Evaristo </a:t>
            </a:r>
            <a:r>
              <a:rPr lang="es-ES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Bretos</a:t>
            </a: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acompañado por Gloria </a:t>
            </a:r>
            <a:r>
              <a:rPr lang="es-ES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Aleza</a:t>
            </a: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y Enrique </a:t>
            </a:r>
            <a:r>
              <a:rPr lang="es-ES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Galdeano</a:t>
            </a: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(Pamplona)</a:t>
            </a:r>
            <a:r>
              <a:rPr lang="es-ES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: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Instrumentos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de la iconografía de la catedral de Pamplona: Reconstrucción e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interpretación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endParaRPr lang="es-ES" i="1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Gloria </a:t>
            </a:r>
            <a:r>
              <a:rPr lang="es-ES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Aleza</a:t>
            </a: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y Enrique </a:t>
            </a:r>
            <a:r>
              <a:rPr lang="es-ES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Galdeano</a:t>
            </a: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(Los Arcos):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Las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violas de arco del Camino de Santiago: Evolución e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interpretación.</a:t>
            </a:r>
          </a:p>
          <a:p>
            <a:pPr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Fernando Jáuregui: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El Camino y las estrellas.</a:t>
            </a:r>
          </a:p>
          <a:p>
            <a:pPr algn="just">
              <a:lnSpc>
                <a:spcPct val="170000"/>
              </a:lnSpc>
              <a:buClr>
                <a:schemeClr val="accent1"/>
              </a:buClr>
              <a:buSzPct val="100000"/>
            </a:pPr>
            <a:r>
              <a:rPr lang="es-ES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Rubén García: </a:t>
            </a:r>
            <a:r>
              <a:rPr lang="es-ES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Los caminos de la dificultad: la geografía extrema de la peregrinación </a:t>
            </a:r>
            <a:r>
              <a:rPr lang="es-ES" i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jacobea.</a:t>
            </a:r>
          </a:p>
          <a:p>
            <a:pPr algn="just">
              <a:lnSpc>
                <a:spcPct val="170000"/>
              </a:lnSpc>
              <a:buClr>
                <a:schemeClr val="accent1"/>
              </a:buClr>
              <a:buSzPct val="100000"/>
            </a:pPr>
            <a:endParaRPr lang="es-ES" i="1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algn="just">
              <a:lnSpc>
                <a:spcPct val="170000"/>
              </a:lnSpc>
              <a:buClr>
                <a:schemeClr val="accent1"/>
              </a:buClr>
              <a:buSzPct val="100000"/>
            </a:pPr>
            <a:endParaRPr lang="es-ES" i="1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endParaRPr lang="es-ES" i="1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lvl="0" algn="just">
              <a:lnSpc>
                <a:spcPct val="170000"/>
              </a:lnSpc>
              <a:buClr>
                <a:schemeClr val="accent1"/>
              </a:buClr>
              <a:buSzPct val="100000"/>
            </a:pPr>
            <a:endParaRPr lang="es-ES" i="1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endParaRPr lang="es-ES" b="0" i="1" u="none" strike="noStrike" cap="none" dirty="0" smtClean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006" y="515399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/>
          <p:nvPr/>
        </p:nvSpPr>
        <p:spPr>
          <a:xfrm>
            <a:off x="5658166" y="515399"/>
            <a:ext cx="4644074" cy="78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5600" b="1" i="0" u="none" strike="noStrike" cap="none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s-ES" sz="12800" b="1" i="0" u="none" strike="noStrike" cap="non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PROGRAMA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10491" y="3677850"/>
            <a:ext cx="10578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sz="1200" b="1" dirty="0" smtClean="0"/>
              <a:t>16 de septiembre. Pamplona. Catedral</a:t>
            </a:r>
            <a:r>
              <a:rPr lang="es-ES" sz="1200" b="1" dirty="0"/>
              <a:t>, la casita: "Instrumentos de la iconografía de la catedral de Pamplona: Reconstrucción e interpretación"</a:t>
            </a:r>
            <a:endParaRPr lang="es-ES" sz="12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328988" y="3359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848225" y="3552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851318" y="3552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281113" algn="ctr"/>
              </a:tabLst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281113" algn="ctr"/>
              </a:tabLst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848225" y="3642925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281113" algn="ctr"/>
              </a:tabLst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4767263" y="3552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281113" algn="ctr"/>
              </a:tabLst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es-E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281113" algn="ctr"/>
              </a:tabLst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663175"/>
              </p:ext>
            </p:extLst>
          </p:nvPr>
        </p:nvGraphicFramePr>
        <p:xfrm>
          <a:off x="3003356" y="2266119"/>
          <a:ext cx="6992808" cy="1153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8273"/>
                <a:gridCol w="1318161"/>
                <a:gridCol w="1068780"/>
                <a:gridCol w="1175657"/>
                <a:gridCol w="1142890"/>
                <a:gridCol w="1149047"/>
              </a:tblGrid>
              <a:tr h="3820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LOCALIDAD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RONCESVALLES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</a:rPr>
                        <a:t>Itzandegia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PUENTE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Casa Vínculo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ESTELLA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Casa Cultura 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ELIZONDO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</a:rPr>
                        <a:t>Arizkunenea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PAMPLONA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Condestable 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698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14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B. López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Julia Pavón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J.R. Corpas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15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Nacho Calvo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J.R.Corpas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B.López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Patxi Benavent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P.L. Lozano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16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Patxi Benavent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P.L. Lozano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Javier Beruete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17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B. Saint-</a:t>
                      </a:r>
                      <a:r>
                        <a:rPr lang="es-ES" sz="1100" dirty="0" err="1">
                          <a:effectLst/>
                        </a:rPr>
                        <a:t>Macary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P.Salaberri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Rubén García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 err="1">
                          <a:effectLst/>
                        </a:rPr>
                        <a:t>F.Jáuregui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13 Rectángulo"/>
          <p:cNvSpPr/>
          <p:nvPr/>
        </p:nvSpPr>
        <p:spPr>
          <a:xfrm>
            <a:off x="6208655" y="167292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2026</a:t>
            </a:r>
            <a:endParaRPr lang="es-ES" dirty="0"/>
          </a:p>
        </p:txBody>
      </p:sp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49164"/>
              </p:ext>
            </p:extLst>
          </p:nvPr>
        </p:nvGraphicFramePr>
        <p:xfrm>
          <a:off x="3310647" y="4375377"/>
          <a:ext cx="6247549" cy="11756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0017"/>
                <a:gridCol w="1470137"/>
                <a:gridCol w="1468595"/>
                <a:gridCol w="1828800"/>
              </a:tblGrid>
              <a:tr h="4044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  LOCALIDAD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955" algn="l"/>
                          <a:tab pos="1281430" algn="ctr"/>
                        </a:tabLst>
                      </a:pPr>
                      <a:r>
                        <a:rPr lang="es-ES" sz="1100">
                          <a:effectLst/>
                        </a:rPr>
                        <a:t>LOS ARCOS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55955" algn="l"/>
                          <a:tab pos="1281430" algn="ctr"/>
                        </a:tabLst>
                      </a:pPr>
                      <a:r>
                        <a:rPr lang="es-ES" sz="1100">
                          <a:effectLst/>
                        </a:rPr>
                        <a:t>Casa de Cultura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TUDELA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Casa del Almirante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SANGÜESA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Palacio Vallesantoro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663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21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Julia Pavón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smtClean="0">
                          <a:effectLst/>
                        </a:rPr>
                        <a:t>----</a:t>
                      </a: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371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22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Aleza y Galdeano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Eloísa Ramírez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23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Nacho Calvo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F.Jáuregui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Javier Beruete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24 septiembre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---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>
                          <a:effectLst/>
                        </a:rPr>
                        <a:t>Rubén García</a:t>
                      </a:r>
                      <a:endParaRPr lang="es-E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100" dirty="0">
                          <a:effectLst/>
                        </a:rPr>
                        <a:t>B. Saint-</a:t>
                      </a:r>
                      <a:r>
                        <a:rPr lang="es-ES" sz="1100" dirty="0" err="1">
                          <a:effectLst/>
                        </a:rPr>
                        <a:t>Macary</a:t>
                      </a:r>
                      <a:endParaRPr lang="es-E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>
            <a:spLocks noGrp="1"/>
          </p:cNvSpPr>
          <p:nvPr>
            <p:ph type="subTitle" idx="1"/>
          </p:nvPr>
        </p:nvSpPr>
        <p:spPr>
          <a:xfrm>
            <a:off x="3088640" y="1861514"/>
            <a:ext cx="8718234" cy="2009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s-ES" sz="16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Juan Ramón Corpas </a:t>
            </a:r>
            <a:r>
              <a:rPr lang="es-ES" sz="1600" b="1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Mauleón</a:t>
            </a:r>
            <a:r>
              <a:rPr lang="es-ES" sz="16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Nacido en 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Estella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Médico y escritor.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Ha escrito numerosas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publicaciones referidas al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Camino de Santiago.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Peregrino, investigador y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divulgador del Camino,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comprometido con diversas instituciones y entidades jacobeas, ha coordinado congresos, impartido seminarios y conferencias en distintos lugares del mundo. Director general de Cultura (1999-2003) y Consejero de Cultura y Turismo (2003-2011) del Gobierno de Navarra. En la actualidad es presidente de los Amigos de la Colegiata de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Roncesvalles y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director de la revista Río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Arga.</a:t>
            </a:r>
            <a:endParaRPr sz="1600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06" y="193040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"/>
          <p:cNvSpPr txBox="1"/>
          <p:nvPr/>
        </p:nvSpPr>
        <p:spPr>
          <a:xfrm>
            <a:off x="6096000" y="193040"/>
            <a:ext cx="4644074" cy="78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5600" b="1" i="0" u="none" strike="noStrike" cap="none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s-ES" sz="14400" b="1" i="0" u="none" strike="noStrike" cap="non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CV PONENTES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364" y="1662541"/>
            <a:ext cx="1976318" cy="220881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/>
          <p:nvPr/>
        </p:nvSpPr>
        <p:spPr>
          <a:xfrm>
            <a:off x="3088640" y="4482549"/>
            <a:ext cx="8718234" cy="20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buClr>
                <a:schemeClr val="accent1"/>
              </a:buClr>
              <a:buSzPts val="1600"/>
            </a:pPr>
            <a:r>
              <a:rPr lang="es-ES" sz="1600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Pedro </a:t>
            </a:r>
            <a:r>
              <a:rPr lang="es-ES" sz="1600" b="1" i="0" u="none" strike="noStrike" cap="none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Salaberri</a:t>
            </a:r>
            <a:r>
              <a:rPr lang="es-ES" sz="1600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Nacido en Pamplona.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Con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15 años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comenzó a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trabajar en un estudio de arquitectura. El vínculo que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con esta disciplina se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ha mantenido en el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tiempo. Terminó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su formación en dibujo y pintura en la Escuela de Artes y Oficios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y en 1972 participó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en los Encuentros de Pamplona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Ha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realizado en torno a 70 exposiciones individuales, numerosas colectivas y comisariado diversas exposiciones. La pintura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ha sido para él un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continuo proceso de preguntas a las que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ha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intentado responder.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un pintor que procura mantener contacto con otros artistas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Recibió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el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Premio Príncipe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de Viana de la Cultura en el año 2022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por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su trayectoria profesional y el impulso a nuevos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talentos.</a:t>
            </a:r>
            <a:endParaRPr sz="1600" b="0" i="0" u="none" strike="noStrike" cap="none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0" r="21714"/>
          <a:stretch/>
        </p:blipFill>
        <p:spPr bwMode="auto">
          <a:xfrm>
            <a:off x="1015365" y="4421178"/>
            <a:ext cx="1976317" cy="2069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>
            <a:spLocks noGrp="1"/>
          </p:cNvSpPr>
          <p:nvPr>
            <p:ph type="subTitle" idx="1"/>
          </p:nvPr>
        </p:nvSpPr>
        <p:spPr>
          <a:xfrm>
            <a:off x="3112391" y="1534380"/>
            <a:ext cx="8857936" cy="2550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ts val="1600"/>
            </a:pPr>
            <a:r>
              <a:rPr lang="es-ES" sz="16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Francisco </a:t>
            </a:r>
            <a:r>
              <a:rPr lang="es-ES" sz="1600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Benavent</a:t>
            </a:r>
            <a:r>
              <a:rPr lang="es-ES" sz="16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Nacido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en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Pamplona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 Economista por la Universidad de Zaragoza y diplomado en Historia y Estética de la Cinematografía por la Universidad de Valladolid. Ha ejercido la crítica de cine en diversos medios radiofónicos y prensa escrita. Ha sido vicepresidente del Club de Lux, miembro del Consejo de Redacción de la revista «Reseña de Literatura, Arte y Espectáculos», editada en Madrid, y del anuario «Cine para leer», donde ha publicado críticas y ensayos. Algunos de sus libros publicados son:  Antología del Cine Soviético» y «Cine español de los 90». Es coautor de los volúmenes «Historia del Cine en Películas 1970-1999», «Trayectorias, ciclos y miradas del cine español 1982-1998». Ha presentado diversos eventos cinematográficos y ha escrito para la Filmoteca de Navarra los tomos dedicados a Joaquín Roa y María del Puy, en la colección Libros de Cine.</a:t>
            </a:r>
            <a:endParaRPr lang="es-ES" sz="1600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21" name="Google Shape;12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06" y="193040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 txBox="1"/>
          <p:nvPr/>
        </p:nvSpPr>
        <p:spPr>
          <a:xfrm>
            <a:off x="6096000" y="193040"/>
            <a:ext cx="4644074" cy="78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5600" b="1" i="0" u="none" strike="noStrike" cap="none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s-ES" sz="14400" b="1" i="0" u="none" strike="noStrike" cap="non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CV PONENTES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3112391" y="4186306"/>
            <a:ext cx="8718234" cy="2404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</a:pPr>
            <a:r>
              <a:rPr lang="es-ES" sz="1600" b="1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Begoña López García. 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Nacida en Pamplona, es Licenciada en Periodismo por la Universidad de Navarra y Grado en Historia del Arte por la UNED. Ha trabajado en Diario de Navarra, ABC, Magisterio Español, 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Gestión 2-17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; ha sido jefa de gabinete del Departamento de Cultura y Turismo del Gobierno de Navarra, responsable de comunicación de Fundación Caja Navarra, y ha trabajado en comunicación en el Parlamento de Navarra. Ha escrito, </a:t>
            </a:r>
            <a:r>
              <a:rPr lang="es-ES" sz="1600" b="0" i="1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Un roble navarro bien enraizado, 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biografía del doctor </a:t>
            </a:r>
            <a:r>
              <a:rPr lang="es-ES" sz="1600" b="0" i="0" u="none" strike="noStrike" cap="none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Lucien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Hurmic</a:t>
            </a:r>
            <a:r>
              <a:rPr lang="es-ES" sz="1600" b="0" i="1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Codirectora y ponente en varios cursos de verano de la UPNA. Es la coordinadora de la 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Oficina Internacional de Prensa de la Asociación de Periodistas de Navarra. Preside 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la Asociación 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Dos Navarras y 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la 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Asociación de Mujeres Blanca de Navarra.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4" name="Picture 2" descr="C:\Users\bego\Downloads\IMG-20250610-WA002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" t="5965" r="1520" b="4311"/>
          <a:stretch/>
        </p:blipFill>
        <p:spPr bwMode="auto">
          <a:xfrm>
            <a:off x="872163" y="1567543"/>
            <a:ext cx="1947182" cy="247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bego\Downloads\IMG_20240903_16124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8"/>
          <a:stretch/>
        </p:blipFill>
        <p:spPr bwMode="auto">
          <a:xfrm>
            <a:off x="843213" y="4186306"/>
            <a:ext cx="1976132" cy="225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>
            <a:spLocks noGrp="1"/>
          </p:cNvSpPr>
          <p:nvPr>
            <p:ph type="subTitle" idx="1"/>
          </p:nvPr>
        </p:nvSpPr>
        <p:spPr>
          <a:xfrm>
            <a:off x="3088650" y="1699053"/>
            <a:ext cx="8718234" cy="2184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s-ES" sz="1600" b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Julia Pavón Benito.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Nacida en Madrid, es doctora en Historia por la Universidad de Navarra, catedrática de Historia Medieval del Departamento de Historia, Historia del Arte y Geografía de dicha universidad, y actual decana de la Facultad de Filosofía y Letras de la Universidad de Navarra. Sus líneas de investigación se centran en el estudio de las actitudes, representaciones y vivencias del hombre medieval ante la muerte. Colabora con el proyecto </a:t>
            </a:r>
            <a:r>
              <a:rPr lang="es-ES" sz="1600" i="1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Claustra. Atlas de espiritualidad femenina en la Edad Media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de la Universidad de Barcelona. Es miembro de la Sociedad Española de Estudios Medievales, la Sociedad de Estudios Históricos de Navarra y de GENOVIFEM.</a:t>
            </a:r>
            <a:endParaRPr sz="1600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52" name="Google Shape;15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06" y="193040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9"/>
          <p:cNvSpPr txBox="1"/>
          <p:nvPr/>
        </p:nvSpPr>
        <p:spPr>
          <a:xfrm>
            <a:off x="6096000" y="193040"/>
            <a:ext cx="4644074" cy="78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5600" b="1" i="0" u="none" strike="noStrike" cap="none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s-ES" sz="14400" b="1" i="0" u="none" strike="noStrike" cap="non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CV PONENTES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3088650" y="4341895"/>
            <a:ext cx="8718300" cy="2186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lnSpc>
                <a:spcPct val="114000"/>
              </a:lnSpc>
              <a:buClr>
                <a:schemeClr val="accent1"/>
              </a:buClr>
              <a:buSzPts val="1600"/>
            </a:pPr>
            <a:r>
              <a:rPr lang="es-ES" sz="1600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Javier </a:t>
            </a:r>
            <a:r>
              <a:rPr lang="es-ES" sz="1600" b="1" i="0" u="none" strike="noStrike" cap="none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Beruete</a:t>
            </a:r>
            <a:r>
              <a:rPr lang="es-ES" sz="1600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</a:t>
            </a:r>
            <a:r>
              <a:rPr lang="es-ES" sz="1600" b="0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Nacido en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16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Estella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 Licenciado en Ciencias Económicas y Empresariales por la Universidad de Santiago de Compostela, PDG III IESE de la Universidad de Navarra. Ha sido coordinador de marketing en Hijos de </a:t>
            </a:r>
            <a:r>
              <a:rPr lang="es-ES" sz="1600" b="0" i="0" u="none" strike="noStrike" cap="none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Orbea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S.A. en Vitoria, director comercial en Maquinaria Navarra S.A. en Pamplona, administrador y director gerente del Hospital García </a:t>
            </a:r>
            <a:r>
              <a:rPr lang="es-ES" sz="1600" b="0" i="0" u="none" strike="noStrike" cap="none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Orcoyen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de </a:t>
            </a:r>
            <a:r>
              <a:rPr lang="es-ES" sz="1600" b="0" i="0" u="none" strike="noStrike" cap="none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Estella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Director Gerente del Instituto Navarro de Bienestar Social del Gobierno de Navarra.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 miembro de Los Amigos del Camino de Santiago de </a:t>
            </a:r>
            <a:r>
              <a:rPr lang="es-ES" sz="16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Estella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y de la Archicofradía Universal del Apóstol Santiago de Santiago de Compostela, y peregrino jacobeo.</a:t>
            </a:r>
            <a:endParaRPr sz="1600" b="0" i="0" u="none" strike="noStrike" cap="none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Google Shape;156;p9"/>
          <p:cNvPicPr preferRelativeResize="0"/>
          <p:nvPr/>
        </p:nvPicPr>
        <p:blipFill rotWithShape="1">
          <a:blip r:embed="rId4">
            <a:alphaModFix/>
          </a:blip>
          <a:srcRect b="16603"/>
          <a:stretch/>
        </p:blipFill>
        <p:spPr>
          <a:xfrm>
            <a:off x="816488" y="1577039"/>
            <a:ext cx="2066123" cy="242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3"/>
          <a:stretch/>
        </p:blipFill>
        <p:spPr bwMode="auto">
          <a:xfrm>
            <a:off x="856155" y="4193963"/>
            <a:ext cx="1986788" cy="248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>
            <a:spLocks noGrp="1"/>
          </p:cNvSpPr>
          <p:nvPr>
            <p:ph type="subTitle" idx="1"/>
          </p:nvPr>
        </p:nvSpPr>
        <p:spPr>
          <a:xfrm>
            <a:off x="2686843" y="4322582"/>
            <a:ext cx="9018600" cy="20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ts val="1600"/>
            </a:pPr>
            <a:r>
              <a:rPr lang="es-ES" sz="1600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Bertand</a:t>
            </a:r>
            <a:r>
              <a:rPr lang="es-ES" sz="16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1600" b="1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saint-Macary</a:t>
            </a:r>
            <a:r>
              <a:rPr lang="es-ES" sz="1600" b="1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Nacido en Baja Navarra. Es médico jubilado. Ha colaborado durante varias décadas con el doctor 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Clement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Urrutibéhéti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autor de Casa 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Ospitalia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Diez siglos de historia en Ultrapuertos”. También fue responsable del Museo de 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Basse-Navarre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y de Caminos de Santiago en Saint-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Palais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y colaboró durante muchos años en la revista cultural de las asociaciones de Aquitania Le 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Bourdon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 También es miembro de la Asociación de Amigos de la Real Colegiata de Roncesvalles, y presidente de Les </a:t>
            </a:r>
            <a:r>
              <a:rPr lang="es-ES" sz="1600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Amis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de Saint-Jacques des Pyrénées-Atlantiques.</a:t>
            </a:r>
          </a:p>
        </p:txBody>
      </p:sp>
      <p:pic>
        <p:nvPicPr>
          <p:cNvPr id="163" name="Google Shape;16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06" y="193040"/>
            <a:ext cx="4644074" cy="1191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800" y="1529000"/>
            <a:ext cx="2109825" cy="258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 txBox="1"/>
          <p:nvPr/>
        </p:nvSpPr>
        <p:spPr>
          <a:xfrm>
            <a:off x="2623775" y="1474500"/>
            <a:ext cx="8981100" cy="26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Pedro Luis Lozano </a:t>
            </a:r>
            <a:r>
              <a:rPr lang="es-ES" sz="1600" b="1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Úriz</a:t>
            </a:r>
            <a:r>
              <a:rPr lang="es-ES" sz="1600" b="1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Nacido en Pamplona. Doctor en Filosofía y Letras, licenciado en Historia del Arte e Historia, máster en Gestión Cultural. Crítico de arte contemporáneo. Pertenece a la Asociación Española de Críticos de Arte. Profesor invitado en la Universidad de Navarra. Comisario de exposiciones. Autor de libros y artículos sobre arte contemporáneo. Ha sido Técnico de Artes Plásticas del Ayuntamiento de Pamplona, Director General de Cultura del Gobierno de Navarra, Secretario de la Fundación Museo Jorge </a:t>
            </a:r>
            <a:r>
              <a:rPr lang="es-ES" sz="1600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Oteiza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, Presidente del Patronato del Centro Arte Contemporáneo de </a:t>
            </a:r>
            <a:r>
              <a:rPr lang="es-ES" sz="1600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Huarte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y miembro del Consejo Navarro de Cultura, del Consejo de Patrimonio Histórico Español, del Consejo Estatal de Artes Escénicas y de la Música y de la Comisión Ejecutiva del Consejo Jacobeo.</a:t>
            </a:r>
            <a:endParaRPr sz="1600" dirty="0">
              <a:solidFill>
                <a:srgbClr val="4472C4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5625225" y="591500"/>
            <a:ext cx="4551000" cy="5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CV PONENTES</a:t>
            </a:r>
            <a:endParaRPr sz="3600" b="1">
              <a:solidFill>
                <a:srgbClr val="4472C4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5" y="4320166"/>
            <a:ext cx="2109819" cy="2160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05" y="171141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 txBox="1"/>
          <p:nvPr/>
        </p:nvSpPr>
        <p:spPr>
          <a:xfrm>
            <a:off x="2686842" y="1292934"/>
            <a:ext cx="9188482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600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Eloísa Ramírez.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Nacida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en La Habana, es catedrática de Historia Medieval en la Universidad Pública de Navarra.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Dirigió su Departamento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 Geografía e Historia,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fue directora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Académica del Máster de "Historia, Espacio y Patrimonio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"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y vicerrectora de Proyección Universitaria.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El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pleno y bajo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medievo centran su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docencia e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investigación. Participa en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diversos comités de trabajo y asesores de revistas, como el de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la Semana Internacional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 Estudios Medievales de </a:t>
            </a:r>
            <a:r>
              <a:rPr lang="es-ES" sz="1600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Estella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Integrada en grupos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 trabajo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 proyectos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y programas de investigación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local, nacional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internacional.</a:t>
            </a:r>
            <a:endParaRPr lang="es-ES" sz="1600" dirty="0">
              <a:solidFill>
                <a:srgbClr val="4472C4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5625225" y="513382"/>
            <a:ext cx="4551000" cy="5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sz="3600" b="1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CV PONENTES</a:t>
            </a:r>
            <a:endParaRPr sz="3600" b="1" dirty="0">
              <a:solidFill>
                <a:srgbClr val="4472C4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1" name="Google Shape;130;p7"/>
          <p:cNvSpPr txBox="1">
            <a:spLocks noGrp="1"/>
          </p:cNvSpPr>
          <p:nvPr>
            <p:ph type="subTitle" idx="1"/>
          </p:nvPr>
        </p:nvSpPr>
        <p:spPr>
          <a:xfrm>
            <a:off x="2714400" y="3843951"/>
            <a:ext cx="9133366" cy="3163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1600"/>
            </a:pPr>
            <a:r>
              <a:rPr lang="es-ES" sz="1600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Fernando Jáuregui.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Nacido en Pamplona, es licenciado en Ciencias Físicas, especialidad Astrofísica, por la Universidad Complutense de Madrid. Fue profesor del Departamento de Matemática de la Universidad Pública de Navarra y responsable de Producción y Pedagogía del Planetario de Pamplona. Ha participado en más de 50 producciones audiovisuales para planetario con distribución local, nacional e internacional. La primera fue «Vía Láctea», que explora la relación entre Camino de Santiago, Vía Láctea y las estrellas. Coordinó el proyecto europeo «Pirineos La </a:t>
            </a:r>
            <a:r>
              <a:rPr lang="es-ES" sz="1600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Nuit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 Dirigió el documental «3CLIPSE» para 35 planetarios de España y Portugal.</a:t>
            </a:r>
            <a:endParaRPr sz="1600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5" y="1544439"/>
            <a:ext cx="226695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5" t="10099" r="23579"/>
          <a:stretch/>
        </p:blipFill>
        <p:spPr bwMode="auto">
          <a:xfrm>
            <a:off x="364081" y="4181646"/>
            <a:ext cx="2267674" cy="247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343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06" y="193040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/>
          <p:nvPr/>
        </p:nvSpPr>
        <p:spPr>
          <a:xfrm>
            <a:off x="6096000" y="193040"/>
            <a:ext cx="4644074" cy="78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5600" b="1" i="0" u="none" strike="noStrike" cap="none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s-ES" sz="14400" b="1" i="0" u="none" strike="noStrike" cap="none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CV PONENTES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8"/>
          <p:cNvSpPr txBox="1"/>
          <p:nvPr/>
        </p:nvSpPr>
        <p:spPr>
          <a:xfrm>
            <a:off x="2779078" y="1479017"/>
            <a:ext cx="9155623" cy="2617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lnSpc>
                <a:spcPct val="150000"/>
              </a:lnSpc>
              <a:buClr>
                <a:schemeClr val="accent1"/>
              </a:buClr>
              <a:buSzPts val="1600"/>
            </a:pPr>
            <a:r>
              <a:rPr lang="es-ES" sz="1600" b="1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Nacho Calvo. </a:t>
            </a:r>
            <a:r>
              <a:rPr lang="es-ES" sz="1600" b="0" i="0" u="none" strike="noStrike" cap="none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Nacido en La Rioja, es licenciado en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Derecho.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Directivo en el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sector turístico y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hostelero. Desde 2005, Secretario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General de la Asociación de Hostelería y Turismo de Navarra (AEHN),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dirigiendo la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entidad y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representando los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intereses del sector en la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Comunidad.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Gestión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de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portales y webs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del sector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turístico.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Co-</a:t>
            </a:r>
            <a:r>
              <a:rPr lang="es-ES" sz="1600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lider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de la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representación de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hoteles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, bares, restaurantes, campings, etc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.,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impulsando su evolución y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modernización. Participación activa en </a:t>
            </a:r>
            <a:r>
              <a:rPr lang="es-ES" sz="1600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instituciones y foros económicos navarros para mejorar la industria turística, el turismo MICE (reuniones, incentivos, congresos y exposiciones) y la conectividad de </a:t>
            </a:r>
            <a:r>
              <a:rPr lang="es-ES" sz="1600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Navarra.</a:t>
            </a:r>
            <a:endParaRPr sz="1600" b="0" i="0" u="none" strike="noStrike" cap="none" dirty="0">
              <a:solidFill>
                <a:schemeClr val="accen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4" t="6795" r="9383"/>
          <a:stretch/>
        </p:blipFill>
        <p:spPr bwMode="auto">
          <a:xfrm>
            <a:off x="364806" y="1622439"/>
            <a:ext cx="2254815" cy="236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27" y="4356063"/>
            <a:ext cx="2254815" cy="22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167;p10"/>
          <p:cNvSpPr txBox="1"/>
          <p:nvPr/>
        </p:nvSpPr>
        <p:spPr>
          <a:xfrm>
            <a:off x="2779078" y="4101826"/>
            <a:ext cx="9155622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600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Rubén García </a:t>
            </a:r>
            <a:r>
              <a:rPr lang="es-ES" sz="1600" b="1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Blazquez</a:t>
            </a:r>
            <a:r>
              <a:rPr lang="es-ES" sz="1600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Nacido en Pamplona, es licenciado en Comunicación Audiovisual por la Universidad de Navarra. Ha trabajado como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periodista y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fotógrafo </a:t>
            </a:r>
            <a:r>
              <a:rPr lang="es-ES" sz="1600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freelance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para varios medios de comunicación nacionales y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está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especializado en el Camino de Santiago.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Entre 2004 y 2017 redactó y actualizó las guías de rutas de </a:t>
            </a:r>
            <a:r>
              <a:rPr lang="es-ES" sz="1600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Eroski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sz="1600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Consumer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,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labor por la que fue galardonado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con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el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Premio </a:t>
            </a:r>
            <a:r>
              <a:rPr lang="es-ES" sz="1600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Sandoval. </a:t>
            </a:r>
            <a:r>
              <a:rPr lang="es-ES" sz="1600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Desde 1018 forma parte del equipo de la aplicación Buen Camino, continuando una trayectoria estrechamente vinculada al mundo jacobeo y a su gran pasión, las guías del Camino de Santiago, fruto de recorrerlo.</a:t>
            </a:r>
            <a:endParaRPr lang="es-ES" sz="1600" dirty="0">
              <a:solidFill>
                <a:srgbClr val="4472C4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806" y="193040"/>
            <a:ext cx="4644074" cy="119148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/>
          <p:nvPr/>
        </p:nvSpPr>
        <p:spPr>
          <a:xfrm>
            <a:off x="5438899" y="396239"/>
            <a:ext cx="6189846" cy="78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algn="ctr">
              <a:lnSpc>
                <a:spcPct val="90000"/>
              </a:lnSpc>
              <a:buSzPct val="100000"/>
            </a:pPr>
            <a:endParaRPr sz="5600" b="1" dirty="0">
              <a:solidFill>
                <a:srgbClr val="4472C4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algn="ctr">
              <a:lnSpc>
                <a:spcPct val="90000"/>
              </a:lnSpc>
              <a:spcBef>
                <a:spcPts val="1600"/>
              </a:spcBef>
              <a:buClr>
                <a:srgbClr val="4472C4"/>
              </a:buClr>
              <a:buSzPct val="100000"/>
            </a:pPr>
            <a:r>
              <a:rPr lang="es-ES" sz="14400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CONFERENCIA-TALLER</a:t>
            </a:r>
            <a:endParaRPr dirty="0"/>
          </a:p>
        </p:txBody>
      </p:sp>
      <p:sp>
        <p:nvSpPr>
          <p:cNvPr id="143" name="Google Shape;143;p8"/>
          <p:cNvSpPr txBox="1"/>
          <p:nvPr/>
        </p:nvSpPr>
        <p:spPr>
          <a:xfrm>
            <a:off x="190895" y="3766827"/>
            <a:ext cx="11779432" cy="2966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14000"/>
              </a:lnSpc>
              <a:buClr>
                <a:srgbClr val="4472C4"/>
              </a:buClr>
              <a:buSzPts val="1600"/>
            </a:pPr>
            <a:r>
              <a:rPr lang="es-ES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Evaristo </a:t>
            </a:r>
            <a:r>
              <a:rPr lang="es-ES" b="1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Bretos</a:t>
            </a:r>
            <a:r>
              <a:rPr lang="es-ES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Nacido en Pamplona, es licenciado en Economía y </a:t>
            </a:r>
            <a:r>
              <a:rPr lang="es-ES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luthier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,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especializado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en instrumentos de cuerda, Edad Media, Renacimiento y Barroco: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fídulas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, cítolas, violas ovales, violas da gamba, viola d’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amore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, vihuelas, violines y violas (clásicos). Fue presidente de la Asociación Española de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Luthiers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y Arqueros Profesionales (AELAP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).</a:t>
            </a:r>
          </a:p>
          <a:p>
            <a:pPr algn="just">
              <a:lnSpc>
                <a:spcPct val="114000"/>
              </a:lnSpc>
              <a:buClr>
                <a:srgbClr val="4472C4"/>
              </a:buClr>
              <a:buSzPts val="1600"/>
            </a:pPr>
            <a:r>
              <a:rPr lang="es-ES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Aurelio </a:t>
            </a:r>
            <a:r>
              <a:rPr lang="es-ES" b="1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Sagaseta</a:t>
            </a:r>
            <a:r>
              <a:rPr lang="es-ES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Nacido en </a:t>
            </a:r>
            <a:r>
              <a:rPr lang="es-ES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Ituren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, es sacerdote y licenciado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en Música Sacra, Gregoriano y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Musicología. Fue Canónigo-Maestro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 Capilla de la Catedral de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Pamplona. Fue profesor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 Composición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y catedrático en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el Conservatorio Superior de Música Pablo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Sarasate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de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Navarra. Presidió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la Asociación Española de Musicólogos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Eclesiásticos. Académico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Correspondiente de Bellas Artes de San Fernando (Sección Música) y director de conciertos de coro y orquesta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</a:p>
          <a:p>
            <a:pPr algn="just">
              <a:lnSpc>
                <a:spcPct val="114000"/>
              </a:lnSpc>
              <a:buClr>
                <a:srgbClr val="4472C4"/>
              </a:buClr>
              <a:buSzPts val="1600"/>
            </a:pPr>
            <a:r>
              <a:rPr lang="es-ES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Gloria </a:t>
            </a:r>
            <a:r>
              <a:rPr lang="es-ES" b="1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Aleza</a:t>
            </a:r>
            <a:r>
              <a:rPr lang="es-ES" b="1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Nacida en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Valencia, es diplomada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en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violoncello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por “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The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Associated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Board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of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the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Royal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Schools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 of </a:t>
            </a:r>
            <a:r>
              <a:rPr lang="es-ES" dirty="0" err="1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Music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” de Londres.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Interpreta y canta música medieval y tradicional con instrumentos </a:t>
            </a:r>
            <a:r>
              <a:rPr lang="es-ES" dirty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de época y </a:t>
            </a:r>
            <a:r>
              <a:rPr lang="es-ES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tradicionales.  </a:t>
            </a:r>
          </a:p>
          <a:p>
            <a:pPr algn="just">
              <a:lnSpc>
                <a:spcPct val="114000"/>
              </a:lnSpc>
              <a:buClr>
                <a:srgbClr val="4472C4"/>
              </a:buClr>
              <a:buSzPts val="1600"/>
            </a:pPr>
            <a:r>
              <a:rPr lang="es-ES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Enrique </a:t>
            </a:r>
            <a:r>
              <a:rPr lang="es-ES" b="1" dirty="0" err="1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Galdeano</a:t>
            </a:r>
            <a:r>
              <a:rPr lang="es-ES" b="1" dirty="0" smtClean="0">
                <a:solidFill>
                  <a:srgbClr val="4472C4"/>
                </a:solidFill>
                <a:latin typeface="Rockwell"/>
                <a:ea typeface="Rockwell"/>
                <a:cs typeface="Rockwell"/>
                <a:sym typeface="Rockwell"/>
              </a:rPr>
              <a:t>.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Nacido en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Pamplona, es doctor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por la Universidad de Navarra con la tesis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«Iconografía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musical en el gótico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navarro». Restaura patrimonio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histórico-artístico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y estudia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interpreta instrumentos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étnicos y antiguos de cuerda pulsada.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Ha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realizado 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publicaciones sobre la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historia de Navarra y los instrumentos musicales. </a:t>
            </a:r>
            <a:r>
              <a:rPr lang="es-ES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Fundadó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el 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grupo musical </a:t>
            </a:r>
            <a:r>
              <a:rPr lang="es-ES" dirty="0" err="1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Ensemble</a:t>
            </a:r>
            <a:r>
              <a:rPr lang="es-ES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 </a:t>
            </a:r>
            <a:r>
              <a:rPr lang="es-ES" dirty="0" err="1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Uqbarnagh</a:t>
            </a:r>
            <a:r>
              <a:rPr lang="es-ES" dirty="0" smtClean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.</a:t>
            </a:r>
            <a:endParaRPr dirty="0">
              <a:solidFill>
                <a:srgbClr val="4472C4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>
              <a:buSzPts val="1800"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24" y="1551124"/>
            <a:ext cx="6356352" cy="213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3090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AF6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 txBox="1"/>
          <p:nvPr/>
        </p:nvSpPr>
        <p:spPr>
          <a:xfrm>
            <a:off x="5620009" y="488963"/>
            <a:ext cx="190425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ORGANIZAN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659" y="1097814"/>
            <a:ext cx="1164389" cy="137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9553" y="1135221"/>
            <a:ext cx="3022688" cy="1297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1"/>
          <p:cNvPicPr preferRelativeResize="0"/>
          <p:nvPr/>
        </p:nvPicPr>
        <p:blipFill rotWithShape="1">
          <a:blip r:embed="rId5">
            <a:alphaModFix/>
          </a:blip>
          <a:srcRect l="9910" r="12709" b="9123"/>
          <a:stretch/>
        </p:blipFill>
        <p:spPr>
          <a:xfrm>
            <a:off x="3627330" y="2993806"/>
            <a:ext cx="1167653" cy="1211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1"/>
          <p:cNvPicPr preferRelativeResize="0"/>
          <p:nvPr/>
        </p:nvPicPr>
        <p:blipFill rotWithShape="1">
          <a:blip r:embed="rId6">
            <a:alphaModFix/>
          </a:blip>
          <a:srcRect l="17676" r="24514"/>
          <a:stretch/>
        </p:blipFill>
        <p:spPr>
          <a:xfrm>
            <a:off x="2065182" y="2959744"/>
            <a:ext cx="1196668" cy="1293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1"/>
          <p:cNvPicPr preferRelativeResize="0"/>
          <p:nvPr/>
        </p:nvPicPr>
        <p:blipFill rotWithShape="1">
          <a:blip r:embed="rId7">
            <a:alphaModFix/>
          </a:blip>
          <a:srcRect l="23209" t="17744" r="25819" b="44324"/>
          <a:stretch/>
        </p:blipFill>
        <p:spPr>
          <a:xfrm>
            <a:off x="7455895" y="3014369"/>
            <a:ext cx="1243658" cy="130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 txBox="1"/>
          <p:nvPr/>
        </p:nvSpPr>
        <p:spPr>
          <a:xfrm>
            <a:off x="5329318" y="4470201"/>
            <a:ext cx="248638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COLABORAN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11"/>
          <p:cNvPicPr preferRelativeResize="0"/>
          <p:nvPr/>
        </p:nvPicPr>
        <p:blipFill rotWithShape="1">
          <a:blip r:embed="rId8">
            <a:alphaModFix/>
          </a:blip>
          <a:srcRect l="8034" t="11708" r="7132" b="10290"/>
          <a:stretch/>
        </p:blipFill>
        <p:spPr>
          <a:xfrm>
            <a:off x="1124920" y="4987637"/>
            <a:ext cx="2318924" cy="768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65871" y="4870312"/>
            <a:ext cx="2246352" cy="857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3712" y="2946936"/>
            <a:ext cx="1287666" cy="128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43309" y="105190"/>
            <a:ext cx="3499492" cy="89782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1"/>
          <p:cNvSpPr txBox="1"/>
          <p:nvPr/>
        </p:nvSpPr>
        <p:spPr>
          <a:xfrm>
            <a:off x="423712" y="2507003"/>
            <a:ext cx="166182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ES" sz="800" b="1" i="0" u="none" strike="noStrike" cap="none" dirty="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Asociación Amigos de la Colegiata de Roncesvalles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1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231605" y="5981524"/>
            <a:ext cx="1344642" cy="51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568155" y="5937667"/>
            <a:ext cx="1399586" cy="604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608929" y="2880577"/>
            <a:ext cx="967819" cy="149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038120" y="5933921"/>
            <a:ext cx="1039604" cy="57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081013" y="2924440"/>
            <a:ext cx="974285" cy="1390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27376" y="5971099"/>
            <a:ext cx="2034474" cy="537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120" y="3014369"/>
            <a:ext cx="1905000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801" y="1293209"/>
            <a:ext cx="35718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2972</TotalTime>
  <Words>2161</Words>
  <Application>Microsoft Office PowerPoint</Application>
  <PresentationFormat>Personalizado</PresentationFormat>
  <Paragraphs>129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Amaia Zaratiegui</dc:creator>
  <cp:lastModifiedBy>Begoña López García</cp:lastModifiedBy>
  <cp:revision>115</cp:revision>
  <dcterms:created xsi:type="dcterms:W3CDTF">2021-07-25T15:24:41Z</dcterms:created>
  <dcterms:modified xsi:type="dcterms:W3CDTF">2026-06-11T18:53:25Z</dcterms:modified>
</cp:coreProperties>
</file>