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6.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7.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8.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9.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10.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11.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notesSlides/notesSlide8.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3.xml" ContentType="application/vnd.openxmlformats-officedocument.drawingml.chart+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notesSlides/notesSlide10.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11.xml" ContentType="application/vnd.openxmlformats-officedocument.presentationml.notesSlide+xml"/>
  <Override PartName="/ppt/charts/chart20.xml" ContentType="application/vnd.openxmlformats-officedocument.drawingml.chart+xml"/>
  <Override PartName="/ppt/charts/chart21.xml" ContentType="application/vnd.openxmlformats-officedocument.drawingml.chart+xml"/>
  <Override PartName="/ppt/theme/themeOverride2.xml" ContentType="application/vnd.openxmlformats-officedocument.themeOverride+xml"/>
  <Override PartName="/ppt/charts/chart2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2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4.xml" ContentType="application/vnd.openxmlformats-officedocument.drawingml.chart+xml"/>
  <Override PartName="/ppt/theme/themeOverride3.xml" ContentType="application/vnd.openxmlformats-officedocument.themeOverride+xml"/>
  <Override PartName="/ppt/charts/chart2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2.xml" ContentType="application/vnd.openxmlformats-officedocument.presentationml.notesSlide+xml"/>
  <Override PartName="/ppt/charts/chart27.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357" r:id="rId1"/>
    <p:sldMasterId id="2147484407" r:id="rId2"/>
    <p:sldMasterId id="2147484411" r:id="rId3"/>
    <p:sldMasterId id="2147484416" r:id="rId4"/>
    <p:sldMasterId id="2147484418" r:id="rId5"/>
    <p:sldMasterId id="2147484422" r:id="rId6"/>
    <p:sldMasterId id="2147484425" r:id="rId7"/>
    <p:sldMasterId id="2147484429" r:id="rId8"/>
    <p:sldMasterId id="2147484432" r:id="rId9"/>
    <p:sldMasterId id="2147484435" r:id="rId10"/>
    <p:sldMasterId id="2147484438" r:id="rId11"/>
    <p:sldMasterId id="2147484441" r:id="rId12"/>
  </p:sldMasterIdLst>
  <p:notesMasterIdLst>
    <p:notesMasterId r:id="rId43"/>
  </p:notesMasterIdLst>
  <p:handoutMasterIdLst>
    <p:handoutMasterId r:id="rId44"/>
  </p:handoutMasterIdLst>
  <p:sldIdLst>
    <p:sldId id="1440" r:id="rId13"/>
    <p:sldId id="1170" r:id="rId14"/>
    <p:sldId id="1458" r:id="rId15"/>
    <p:sldId id="1459" r:id="rId16"/>
    <p:sldId id="1367" r:id="rId17"/>
    <p:sldId id="1386" r:id="rId18"/>
    <p:sldId id="1470" r:id="rId19"/>
    <p:sldId id="1449" r:id="rId20"/>
    <p:sldId id="1450" r:id="rId21"/>
    <p:sldId id="1469" r:id="rId22"/>
    <p:sldId id="1438" r:id="rId23"/>
    <p:sldId id="1437" r:id="rId24"/>
    <p:sldId id="1406" r:id="rId25"/>
    <p:sldId id="1407" r:id="rId26"/>
    <p:sldId id="1423" r:id="rId27"/>
    <p:sldId id="1460" r:id="rId28"/>
    <p:sldId id="1473" r:id="rId29"/>
    <p:sldId id="1472" r:id="rId30"/>
    <p:sldId id="1380" r:id="rId31"/>
    <p:sldId id="1381" r:id="rId32"/>
    <p:sldId id="1382" r:id="rId33"/>
    <p:sldId id="1383" r:id="rId34"/>
    <p:sldId id="1463" r:id="rId35"/>
    <p:sldId id="1414" r:id="rId36"/>
    <p:sldId id="1415" r:id="rId37"/>
    <p:sldId id="1468" r:id="rId38"/>
    <p:sldId id="1418" r:id="rId39"/>
    <p:sldId id="1457" r:id="rId40"/>
    <p:sldId id="1419" r:id="rId41"/>
    <p:sldId id="1441" r:id="rId42"/>
  </p:sldIdLst>
  <p:sldSz cx="9144000" cy="5143500" type="screen16x9"/>
  <p:notesSz cx="6797675" cy="9874250"/>
  <p:defaultTextStyle>
    <a:defPPr>
      <a:defRPr lang="es-ES_tradnl"/>
    </a:defPPr>
    <a:lvl1pPr algn="l" rtl="0" fontAlgn="base">
      <a:spcBef>
        <a:spcPct val="0"/>
      </a:spcBef>
      <a:spcAft>
        <a:spcPct val="0"/>
      </a:spcAft>
      <a:defRPr sz="800" b="1" kern="1200">
        <a:solidFill>
          <a:schemeClr val="tx1"/>
        </a:solidFill>
        <a:latin typeface="Arial" charset="0"/>
        <a:ea typeface="ＭＳ Ｐゴシック"/>
        <a:cs typeface="ＭＳ Ｐゴシック"/>
      </a:defRPr>
    </a:lvl1pPr>
    <a:lvl2pPr marL="457200" algn="l" rtl="0" fontAlgn="base">
      <a:spcBef>
        <a:spcPct val="0"/>
      </a:spcBef>
      <a:spcAft>
        <a:spcPct val="0"/>
      </a:spcAft>
      <a:defRPr sz="800" b="1" kern="1200">
        <a:solidFill>
          <a:schemeClr val="tx1"/>
        </a:solidFill>
        <a:latin typeface="Arial" charset="0"/>
        <a:ea typeface="ＭＳ Ｐゴシック"/>
        <a:cs typeface="ＭＳ Ｐゴシック"/>
      </a:defRPr>
    </a:lvl2pPr>
    <a:lvl3pPr marL="914400" algn="l" rtl="0" fontAlgn="base">
      <a:spcBef>
        <a:spcPct val="0"/>
      </a:spcBef>
      <a:spcAft>
        <a:spcPct val="0"/>
      </a:spcAft>
      <a:defRPr sz="800" b="1" kern="1200">
        <a:solidFill>
          <a:schemeClr val="tx1"/>
        </a:solidFill>
        <a:latin typeface="Arial" charset="0"/>
        <a:ea typeface="ＭＳ Ｐゴシック"/>
        <a:cs typeface="ＭＳ Ｐゴシック"/>
      </a:defRPr>
    </a:lvl3pPr>
    <a:lvl4pPr marL="1371600" algn="l" rtl="0" fontAlgn="base">
      <a:spcBef>
        <a:spcPct val="0"/>
      </a:spcBef>
      <a:spcAft>
        <a:spcPct val="0"/>
      </a:spcAft>
      <a:defRPr sz="800" b="1" kern="1200">
        <a:solidFill>
          <a:schemeClr val="tx1"/>
        </a:solidFill>
        <a:latin typeface="Arial" charset="0"/>
        <a:ea typeface="ＭＳ Ｐゴシック"/>
        <a:cs typeface="ＭＳ Ｐゴシック"/>
      </a:defRPr>
    </a:lvl4pPr>
    <a:lvl5pPr marL="1828800" algn="l" rtl="0" fontAlgn="base">
      <a:spcBef>
        <a:spcPct val="0"/>
      </a:spcBef>
      <a:spcAft>
        <a:spcPct val="0"/>
      </a:spcAft>
      <a:defRPr sz="800" b="1" kern="1200">
        <a:solidFill>
          <a:schemeClr val="tx1"/>
        </a:solidFill>
        <a:latin typeface="Arial" charset="0"/>
        <a:ea typeface="ＭＳ Ｐゴシック"/>
        <a:cs typeface="ＭＳ Ｐゴシック"/>
      </a:defRPr>
    </a:lvl5pPr>
    <a:lvl6pPr marL="2286000" algn="l" defTabSz="914400" rtl="0" eaLnBrk="1" latinLnBrk="0" hangingPunct="1">
      <a:defRPr sz="800" b="1" kern="1200">
        <a:solidFill>
          <a:schemeClr val="tx1"/>
        </a:solidFill>
        <a:latin typeface="Arial" charset="0"/>
        <a:ea typeface="ＭＳ Ｐゴシック"/>
        <a:cs typeface="ＭＳ Ｐゴシック"/>
      </a:defRPr>
    </a:lvl6pPr>
    <a:lvl7pPr marL="2743200" algn="l" defTabSz="914400" rtl="0" eaLnBrk="1" latinLnBrk="0" hangingPunct="1">
      <a:defRPr sz="800" b="1" kern="1200">
        <a:solidFill>
          <a:schemeClr val="tx1"/>
        </a:solidFill>
        <a:latin typeface="Arial" charset="0"/>
        <a:ea typeface="ＭＳ Ｐゴシック"/>
        <a:cs typeface="ＭＳ Ｐゴシック"/>
      </a:defRPr>
    </a:lvl7pPr>
    <a:lvl8pPr marL="3200400" algn="l" defTabSz="914400" rtl="0" eaLnBrk="1" latinLnBrk="0" hangingPunct="1">
      <a:defRPr sz="800" b="1" kern="1200">
        <a:solidFill>
          <a:schemeClr val="tx1"/>
        </a:solidFill>
        <a:latin typeface="Arial" charset="0"/>
        <a:ea typeface="ＭＳ Ｐゴシック"/>
        <a:cs typeface="ＭＳ Ｐゴシック"/>
      </a:defRPr>
    </a:lvl8pPr>
    <a:lvl9pPr marL="3657600" algn="l" defTabSz="914400" rtl="0" eaLnBrk="1" latinLnBrk="0" hangingPunct="1">
      <a:defRPr sz="800" b="1" kern="1200">
        <a:solidFill>
          <a:schemeClr val="tx1"/>
        </a:solidFill>
        <a:latin typeface="Arial" charset="0"/>
        <a:ea typeface="ＭＳ Ｐゴシック"/>
        <a:cs typeface="ＭＳ Ｐゴシック"/>
      </a:defRPr>
    </a:lvl9pPr>
  </p:defaultTextStyle>
  <p:extLst>
    <p:ext uri="{EFAFB233-063F-42B5-8137-9DF3F51BA10A}">
      <p15:sldGuideLst xmlns:p15="http://schemas.microsoft.com/office/powerpoint/2012/main">
        <p15:guide id="1" orient="horz" pos="3148">
          <p15:clr>
            <a:srgbClr val="A4A3A4"/>
          </p15:clr>
        </p15:guide>
        <p15:guide id="2" orient="horz" pos="343">
          <p15:clr>
            <a:srgbClr val="A4A3A4"/>
          </p15:clr>
        </p15:guide>
        <p15:guide id="3" orient="horz" pos="1491">
          <p15:clr>
            <a:srgbClr val="A4A3A4"/>
          </p15:clr>
        </p15:guide>
        <p15:guide id="4" pos="884" userDrawn="1">
          <p15:clr>
            <a:srgbClr val="A4A3A4"/>
          </p15:clr>
        </p15:guide>
        <p15:guide id="5" pos="156">
          <p15:clr>
            <a:srgbClr val="A4A3A4"/>
          </p15:clr>
        </p15:guide>
        <p15:guide id="6" pos="5625">
          <p15:clr>
            <a:srgbClr val="A4A3A4"/>
          </p15:clr>
        </p15:guide>
        <p15:guide id="7" pos="4876" userDrawn="1">
          <p15:clr>
            <a:srgbClr val="A4A3A4"/>
          </p15:clr>
        </p15:guide>
      </p15:sldGuideLst>
    </p:ext>
    <p:ext uri="{2D200454-40CA-4A62-9FC3-DE9A4176ACB9}">
      <p15:notesGuideLst xmlns:p15="http://schemas.microsoft.com/office/powerpoint/2012/main">
        <p15:guide id="1" orient="horz" pos="3111"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 Caixa"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9AD8"/>
    <a:srgbClr val="B8C4CC"/>
    <a:srgbClr val="7A909E"/>
    <a:srgbClr val="0074A2"/>
    <a:srgbClr val="84C6D8"/>
    <a:srgbClr val="A6B5BE"/>
    <a:srgbClr val="B7DEE8"/>
    <a:srgbClr val="0000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62" autoAdjust="0"/>
    <p:restoredTop sz="95861" autoAdjust="0"/>
  </p:normalViewPr>
  <p:slideViewPr>
    <p:cSldViewPr snapToGrid="0">
      <p:cViewPr varScale="1">
        <p:scale>
          <a:sx n="113" d="100"/>
          <a:sy n="113" d="100"/>
        </p:scale>
        <p:origin x="806" y="91"/>
      </p:cViewPr>
      <p:guideLst>
        <p:guide orient="horz" pos="3148"/>
        <p:guide orient="horz" pos="343"/>
        <p:guide orient="horz" pos="1491"/>
        <p:guide pos="884"/>
        <p:guide pos="156"/>
        <p:guide pos="5625"/>
        <p:guide pos="4876"/>
      </p:guideLst>
    </p:cSldViewPr>
  </p:slideViewPr>
  <p:outlineViewPr>
    <p:cViewPr>
      <p:scale>
        <a:sx n="33" d="100"/>
        <a:sy n="33" d="100"/>
      </p:scale>
      <p:origin x="0" y="0"/>
    </p:cViewPr>
  </p:outlineViewPr>
  <p:notesTextViewPr>
    <p:cViewPr>
      <p:scale>
        <a:sx n="75" d="100"/>
        <a:sy n="75" d="100"/>
      </p:scale>
      <p:origin x="0" y="0"/>
    </p:cViewPr>
  </p:notesTextViewPr>
  <p:sorterViewPr>
    <p:cViewPr varScale="1">
      <p:scale>
        <a:sx n="1" d="1"/>
        <a:sy n="1" d="1"/>
      </p:scale>
      <p:origin x="0" y="-1272"/>
    </p:cViewPr>
  </p:sorterViewPr>
  <p:notesViewPr>
    <p:cSldViewPr snapToGrid="0">
      <p:cViewPr varScale="1">
        <p:scale>
          <a:sx n="75" d="100"/>
          <a:sy n="75" d="100"/>
        </p:scale>
        <p:origin x="-2220" y="-108"/>
      </p:cViewPr>
      <p:guideLst>
        <p:guide orient="horz" pos="3111"/>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slide" Target="slides/slide2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Master" Target="slideMasters/slideMaster8.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1.xml"/><Relationship Id="rId1" Type="http://schemas.microsoft.com/office/2011/relationships/chartStyle" Target="style11.xm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2.xml"/><Relationship Id="rId1" Type="http://schemas.microsoft.com/office/2011/relationships/chartStyle" Target="style1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13.xml"/><Relationship Id="rId1" Type="http://schemas.microsoft.com/office/2011/relationships/chartStyle" Target="style1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14.xml"/><Relationship Id="rId1" Type="http://schemas.microsoft.com/office/2011/relationships/chartStyle" Target="style14.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15.xml"/><Relationship Id="rId1" Type="http://schemas.microsoft.com/office/2011/relationships/chartStyle" Target="style15.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Hoja1!$B$1</c:f>
              <c:strCache>
                <c:ptCount val="1"/>
                <c:pt idx="0">
                  <c:v>Ventas</c:v>
                </c:pt>
              </c:strCache>
            </c:strRef>
          </c:tx>
          <c:spPr>
            <a:ln>
              <a:solidFill>
                <a:sysClr val="window" lastClr="FFFFFF"/>
              </a:solidFill>
            </a:ln>
            <a:effectLst>
              <a:outerShdw blurRad="50800" dist="38100" dir="8100000" algn="tr" rotWithShape="0">
                <a:prstClr val="black">
                  <a:alpha val="40000"/>
                </a:prstClr>
              </a:outerShdw>
            </a:effectLst>
          </c:spPr>
          <c:dPt>
            <c:idx val="0"/>
            <c:bubble3D val="0"/>
            <c:spPr>
              <a:solidFill>
                <a:srgbClr val="009AD8"/>
              </a:solidFill>
              <a:ln>
                <a:solidFill>
                  <a:sysClr val="window" lastClr="FFFFFF"/>
                </a:solidFill>
              </a:ln>
              <a:effectLst>
                <a:outerShdw blurRad="50800" dist="38100" dir="8100000" algn="tr" rotWithShape="0">
                  <a:prstClr val="black">
                    <a:alpha val="40000"/>
                  </a:prstClr>
                </a:outerShdw>
              </a:effectLst>
            </c:spPr>
          </c:dPt>
          <c:dPt>
            <c:idx val="1"/>
            <c:bubble3D val="0"/>
            <c:spPr>
              <a:solidFill>
                <a:srgbClr val="ACBBC2"/>
              </a:solidFill>
              <a:ln>
                <a:solidFill>
                  <a:sysClr val="window" lastClr="FFFFFF"/>
                </a:solidFill>
              </a:ln>
              <a:effectLst>
                <a:outerShdw blurRad="50800" dist="38100" dir="8100000" algn="tr" rotWithShape="0">
                  <a:prstClr val="black">
                    <a:alpha val="40000"/>
                  </a:prstClr>
                </a:outerShdw>
              </a:effectLst>
            </c:spPr>
          </c:dPt>
          <c:dPt>
            <c:idx val="2"/>
            <c:bubble3D val="0"/>
            <c:spPr>
              <a:solidFill>
                <a:srgbClr val="009AD8"/>
              </a:solidFill>
              <a:ln>
                <a:solidFill>
                  <a:sysClr val="window" lastClr="FFFFFF"/>
                </a:solidFill>
              </a:ln>
              <a:effectLst>
                <a:outerShdw blurRad="50800" dist="38100" dir="8100000" algn="tr" rotWithShape="0">
                  <a:prstClr val="black">
                    <a:alpha val="40000"/>
                  </a:prstClr>
                </a:outerShdw>
              </a:effectLst>
            </c:spPr>
          </c:dPt>
          <c:dPt>
            <c:idx val="3"/>
            <c:bubble3D val="0"/>
            <c:spPr>
              <a:solidFill>
                <a:srgbClr val="4FA4C7"/>
              </a:solidFill>
              <a:ln>
                <a:solidFill>
                  <a:sysClr val="window" lastClr="FFFFFF"/>
                </a:solidFill>
              </a:ln>
              <a:effectLst>
                <a:outerShdw blurRad="50800" dist="38100" dir="8100000" algn="tr" rotWithShape="0">
                  <a:prstClr val="black">
                    <a:alpha val="40000"/>
                  </a:prstClr>
                </a:outerShdw>
              </a:effectLst>
            </c:spPr>
          </c:dPt>
          <c:dPt>
            <c:idx val="4"/>
            <c:bubble3D val="0"/>
            <c:spPr>
              <a:solidFill>
                <a:srgbClr val="748D99"/>
              </a:solidFill>
              <a:ln>
                <a:solidFill>
                  <a:sysClr val="window" lastClr="FFFFFF"/>
                </a:solidFill>
              </a:ln>
              <a:effectLst>
                <a:outerShdw blurRad="50800" dist="38100" dir="8100000" algn="tr" rotWithShape="0">
                  <a:prstClr val="black">
                    <a:alpha val="40000"/>
                  </a:prstClr>
                </a:outerShdw>
              </a:effectLst>
            </c:spPr>
          </c:dPt>
          <c:cat>
            <c:numRef>
              <c:f>Hoja1!$A$2:$A$3</c:f>
              <c:numCache>
                <c:formatCode>General</c:formatCode>
                <c:ptCount val="2"/>
              </c:numCache>
            </c:numRef>
          </c:cat>
          <c:val>
            <c:numRef>
              <c:f>Hoja1!$B$2:$B$3</c:f>
              <c:numCache>
                <c:formatCode>_-* #,##0\ _€_-;\-* #,##0\ _€_-;_-* "-"??\ _€_-;_-@_-</c:formatCode>
                <c:ptCount val="2"/>
                <c:pt idx="0">
                  <c:v>7</c:v>
                </c:pt>
                <c:pt idx="1">
                  <c:v>10</c:v>
                </c:pt>
              </c:numCache>
            </c:numRef>
          </c:val>
        </c:ser>
        <c:dLbls>
          <c:showLegendKey val="0"/>
          <c:showVal val="0"/>
          <c:showCatName val="0"/>
          <c:showSerName val="0"/>
          <c:showPercent val="0"/>
          <c:showBubbleSize val="0"/>
          <c:showLeaderLines val="1"/>
        </c:dLbls>
        <c:firstSliceAng val="205"/>
        <c:holeSize val="68"/>
      </c:doughnutChart>
    </c:plotArea>
    <c:plotVisOnly val="1"/>
    <c:dispBlanksAs val="zero"/>
    <c:showDLblsOverMax val="0"/>
  </c:chart>
  <c:txPr>
    <a:bodyPr/>
    <a:lstStyle/>
    <a:p>
      <a:pPr>
        <a:defRPr sz="1800"/>
      </a:pPr>
      <a:endParaRPr lang="es-E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944717847769032E-2"/>
          <c:y val="3.8453248031496065E-2"/>
          <c:w val="0.75566465863453802"/>
          <c:h val="0.84168159448818902"/>
        </c:manualLayout>
      </c:layout>
      <c:lineChart>
        <c:grouping val="standard"/>
        <c:varyColors val="0"/>
        <c:ser>
          <c:idx val="0"/>
          <c:order val="0"/>
          <c:tx>
            <c:strRef>
              <c:f>Hoja1!$B$1</c:f>
              <c:strCache>
                <c:ptCount val="1"/>
                <c:pt idx="0">
                  <c:v>CaixaBank</c:v>
                </c:pt>
              </c:strCache>
            </c:strRef>
          </c:tx>
          <c:spPr>
            <a:ln w="28575" cap="rnd">
              <a:solidFill>
                <a:srgbClr val="009AD8"/>
              </a:solidFill>
              <a:round/>
            </a:ln>
            <a:effectLst/>
          </c:spPr>
          <c:marker>
            <c:symbol val="none"/>
          </c:marker>
          <c:cat>
            <c:numRef>
              <c:f>Hoja1!$A$2:$A$25</c:f>
              <c:numCache>
                <c:formatCode>General</c:formatCode>
                <c:ptCount val="24"/>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numCache>
            </c:numRef>
          </c:cat>
          <c:val>
            <c:numRef>
              <c:f>Hoja1!$B$2:$B$25</c:f>
              <c:numCache>
                <c:formatCode>General</c:formatCode>
                <c:ptCount val="24"/>
                <c:pt idx="0">
                  <c:v>9.3000000000000007</c:v>
                </c:pt>
                <c:pt idx="1">
                  <c:v>8.8000000000000007</c:v>
                </c:pt>
                <c:pt idx="2">
                  <c:v>8.5</c:v>
                </c:pt>
                <c:pt idx="3">
                  <c:v>9.6</c:v>
                </c:pt>
                <c:pt idx="4">
                  <c:v>9.9</c:v>
                </c:pt>
                <c:pt idx="5">
                  <c:v>10.6</c:v>
                </c:pt>
                <c:pt idx="6">
                  <c:v>11.6</c:v>
                </c:pt>
                <c:pt idx="7">
                  <c:v>11.5</c:v>
                </c:pt>
                <c:pt idx="8">
                  <c:v>12</c:v>
                </c:pt>
                <c:pt idx="9">
                  <c:v>12.8</c:v>
                </c:pt>
                <c:pt idx="10">
                  <c:v>14</c:v>
                </c:pt>
                <c:pt idx="11">
                  <c:v>13.7</c:v>
                </c:pt>
                <c:pt idx="12">
                  <c:v>15.2</c:v>
                </c:pt>
                <c:pt idx="13">
                  <c:v>15.6</c:v>
                </c:pt>
                <c:pt idx="14">
                  <c:v>16.2</c:v>
                </c:pt>
                <c:pt idx="15">
                  <c:v>16</c:v>
                </c:pt>
                <c:pt idx="16">
                  <c:v>16.5</c:v>
                </c:pt>
                <c:pt idx="17">
                  <c:v>17.5</c:v>
                </c:pt>
                <c:pt idx="18">
                  <c:v>22.2</c:v>
                </c:pt>
                <c:pt idx="19">
                  <c:v>23.1</c:v>
                </c:pt>
                <c:pt idx="20">
                  <c:v>23.5</c:v>
                </c:pt>
                <c:pt idx="21">
                  <c:v>24</c:v>
                </c:pt>
                <c:pt idx="22">
                  <c:v>25.7</c:v>
                </c:pt>
                <c:pt idx="23">
                  <c:v>26.7</c:v>
                </c:pt>
              </c:numCache>
            </c:numRef>
          </c:val>
          <c:smooth val="1"/>
        </c:ser>
        <c:ser>
          <c:idx val="1"/>
          <c:order val="1"/>
          <c:tx>
            <c:strRef>
              <c:f>Hoja1!$C$1</c:f>
              <c:strCache>
                <c:ptCount val="1"/>
                <c:pt idx="0">
                  <c:v>BBVA</c:v>
                </c:pt>
              </c:strCache>
            </c:strRef>
          </c:tx>
          <c:spPr>
            <a:ln w="28575" cap="rnd">
              <a:solidFill>
                <a:schemeClr val="accent6">
                  <a:lumMod val="75000"/>
                </a:schemeClr>
              </a:solidFill>
              <a:round/>
            </a:ln>
            <a:effectLst/>
          </c:spPr>
          <c:marker>
            <c:symbol val="none"/>
          </c:marker>
          <c:cat>
            <c:numRef>
              <c:f>Hoja1!$A$2:$A$25</c:f>
              <c:numCache>
                <c:formatCode>General</c:formatCode>
                <c:ptCount val="24"/>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numCache>
            </c:numRef>
          </c:cat>
          <c:val>
            <c:numRef>
              <c:f>Hoja1!$C$2:$C$25</c:f>
              <c:numCache>
                <c:formatCode>General</c:formatCode>
                <c:ptCount val="24"/>
                <c:pt idx="0">
                  <c:v>12.9</c:v>
                </c:pt>
                <c:pt idx="1">
                  <c:v>12.8</c:v>
                </c:pt>
                <c:pt idx="2">
                  <c:v>12.8</c:v>
                </c:pt>
                <c:pt idx="3">
                  <c:v>11.2</c:v>
                </c:pt>
                <c:pt idx="4">
                  <c:v>12.9</c:v>
                </c:pt>
                <c:pt idx="5">
                  <c:v>12.2</c:v>
                </c:pt>
                <c:pt idx="6">
                  <c:v>12.2</c:v>
                </c:pt>
                <c:pt idx="7">
                  <c:v>12.7</c:v>
                </c:pt>
                <c:pt idx="8">
                  <c:v>11.5</c:v>
                </c:pt>
                <c:pt idx="9">
                  <c:v>12.3</c:v>
                </c:pt>
                <c:pt idx="10">
                  <c:v>10.7</c:v>
                </c:pt>
                <c:pt idx="11">
                  <c:v>11.3</c:v>
                </c:pt>
                <c:pt idx="12">
                  <c:v>10.9</c:v>
                </c:pt>
                <c:pt idx="13">
                  <c:v>10.7</c:v>
                </c:pt>
                <c:pt idx="14">
                  <c:v>10.3</c:v>
                </c:pt>
                <c:pt idx="15">
                  <c:v>10.199999999999999</c:v>
                </c:pt>
                <c:pt idx="16">
                  <c:v>10.3</c:v>
                </c:pt>
                <c:pt idx="17">
                  <c:v>10.199999999999999</c:v>
                </c:pt>
                <c:pt idx="18">
                  <c:v>10.5</c:v>
                </c:pt>
                <c:pt idx="19">
                  <c:v>11.2</c:v>
                </c:pt>
                <c:pt idx="20">
                  <c:v>12.3</c:v>
                </c:pt>
                <c:pt idx="21">
                  <c:v>14.3</c:v>
                </c:pt>
                <c:pt idx="22">
                  <c:v>14.4</c:v>
                </c:pt>
                <c:pt idx="23">
                  <c:v>14.7</c:v>
                </c:pt>
              </c:numCache>
            </c:numRef>
          </c:val>
          <c:smooth val="1"/>
        </c:ser>
        <c:ser>
          <c:idx val="2"/>
          <c:order val="2"/>
          <c:tx>
            <c:strRef>
              <c:f>Hoja1!$D$1</c:f>
              <c:strCache>
                <c:ptCount val="1"/>
                <c:pt idx="0">
                  <c:v>Santander</c:v>
                </c:pt>
              </c:strCache>
            </c:strRef>
          </c:tx>
          <c:spPr>
            <a:ln w="28575" cap="rnd">
              <a:solidFill>
                <a:schemeClr val="tx1"/>
              </a:solidFill>
              <a:round/>
            </a:ln>
            <a:effectLst/>
          </c:spPr>
          <c:marker>
            <c:symbol val="none"/>
          </c:marker>
          <c:cat>
            <c:numRef>
              <c:f>Hoja1!$A$2:$A$25</c:f>
              <c:numCache>
                <c:formatCode>General</c:formatCode>
                <c:ptCount val="24"/>
                <c:pt idx="0">
                  <c:v>1994</c:v>
                </c:pt>
                <c:pt idx="1">
                  <c:v>1995</c:v>
                </c:pt>
                <c:pt idx="2">
                  <c:v>1996</c:v>
                </c:pt>
                <c:pt idx="3">
                  <c:v>1997</c:v>
                </c:pt>
                <c:pt idx="4">
                  <c:v>1998</c:v>
                </c:pt>
                <c:pt idx="5">
                  <c:v>1999</c:v>
                </c:pt>
                <c:pt idx="6">
                  <c:v>2000</c:v>
                </c:pt>
                <c:pt idx="7">
                  <c:v>2001</c:v>
                </c:pt>
                <c:pt idx="8">
                  <c:v>2002</c:v>
                </c:pt>
                <c:pt idx="9">
                  <c:v>2003</c:v>
                </c:pt>
                <c:pt idx="10">
                  <c:v>2004</c:v>
                </c:pt>
                <c:pt idx="11">
                  <c:v>2005</c:v>
                </c:pt>
                <c:pt idx="12">
                  <c:v>2006</c:v>
                </c:pt>
                <c:pt idx="13">
                  <c:v>2007</c:v>
                </c:pt>
                <c:pt idx="14">
                  <c:v>2008</c:v>
                </c:pt>
                <c:pt idx="15">
                  <c:v>2009</c:v>
                </c:pt>
                <c:pt idx="16">
                  <c:v>2010</c:v>
                </c:pt>
                <c:pt idx="17">
                  <c:v>2011</c:v>
                </c:pt>
                <c:pt idx="18">
                  <c:v>2012</c:v>
                </c:pt>
                <c:pt idx="19">
                  <c:v>2013</c:v>
                </c:pt>
                <c:pt idx="20">
                  <c:v>2014</c:v>
                </c:pt>
                <c:pt idx="21">
                  <c:v>2015</c:v>
                </c:pt>
                <c:pt idx="22">
                  <c:v>2016</c:v>
                </c:pt>
                <c:pt idx="23">
                  <c:v>2017</c:v>
                </c:pt>
              </c:numCache>
            </c:numRef>
          </c:cat>
          <c:val>
            <c:numRef>
              <c:f>Hoja1!$D$2:$D$25</c:f>
              <c:numCache>
                <c:formatCode>General</c:formatCode>
                <c:ptCount val="24"/>
                <c:pt idx="0">
                  <c:v>14.1</c:v>
                </c:pt>
                <c:pt idx="1">
                  <c:v>13.2</c:v>
                </c:pt>
                <c:pt idx="2">
                  <c:v>12.6</c:v>
                </c:pt>
                <c:pt idx="3">
                  <c:v>12</c:v>
                </c:pt>
                <c:pt idx="4">
                  <c:v>12.3</c:v>
                </c:pt>
                <c:pt idx="5">
                  <c:v>11.2</c:v>
                </c:pt>
                <c:pt idx="6">
                  <c:v>11.4</c:v>
                </c:pt>
                <c:pt idx="7">
                  <c:v>10.7</c:v>
                </c:pt>
                <c:pt idx="8">
                  <c:v>10.1</c:v>
                </c:pt>
                <c:pt idx="9">
                  <c:v>9.1</c:v>
                </c:pt>
                <c:pt idx="10">
                  <c:v>9.6999999999999993</c:v>
                </c:pt>
                <c:pt idx="11">
                  <c:v>9</c:v>
                </c:pt>
                <c:pt idx="12">
                  <c:v>8.6</c:v>
                </c:pt>
                <c:pt idx="13">
                  <c:v>8.8000000000000007</c:v>
                </c:pt>
                <c:pt idx="14">
                  <c:v>9.4</c:v>
                </c:pt>
                <c:pt idx="15">
                  <c:v>9.8000000000000007</c:v>
                </c:pt>
                <c:pt idx="16">
                  <c:v>10</c:v>
                </c:pt>
                <c:pt idx="17">
                  <c:v>9.9</c:v>
                </c:pt>
                <c:pt idx="18">
                  <c:v>10.1</c:v>
                </c:pt>
                <c:pt idx="19">
                  <c:v>10.3</c:v>
                </c:pt>
                <c:pt idx="20">
                  <c:v>10.7</c:v>
                </c:pt>
                <c:pt idx="21">
                  <c:v>10.5</c:v>
                </c:pt>
                <c:pt idx="22">
                  <c:v>10.6</c:v>
                </c:pt>
                <c:pt idx="23">
                  <c:v>12.8</c:v>
                </c:pt>
              </c:numCache>
            </c:numRef>
          </c:val>
          <c:smooth val="1"/>
        </c:ser>
        <c:dLbls>
          <c:showLegendKey val="0"/>
          <c:showVal val="0"/>
          <c:showCatName val="0"/>
          <c:showSerName val="0"/>
          <c:showPercent val="0"/>
          <c:showBubbleSize val="0"/>
        </c:dLbls>
        <c:smooth val="0"/>
        <c:axId val="325957744"/>
        <c:axId val="325945984"/>
      </c:lineChart>
      <c:catAx>
        <c:axId val="325957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325945984"/>
        <c:crosses val="autoZero"/>
        <c:auto val="1"/>
        <c:lblAlgn val="ctr"/>
        <c:lblOffset val="100"/>
        <c:tickLblSkip val="4"/>
        <c:noMultiLvlLbl val="0"/>
      </c:catAx>
      <c:valAx>
        <c:axId val="325945984"/>
        <c:scaling>
          <c:orientation val="minMax"/>
          <c:min val="5"/>
        </c:scaling>
        <c:delete val="0"/>
        <c:axPos val="l"/>
        <c:majorGridlines>
          <c:spPr>
            <a:ln w="9525" cap="flat" cmpd="sng" algn="ctr">
              <a:solidFill>
                <a:schemeClr val="tx1">
                  <a:lumMod val="15000"/>
                  <a:lumOff val="85000"/>
                </a:schemeClr>
              </a:solidFill>
              <a:prstDash val="sysDot"/>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325957744"/>
        <c:crossesAt val="2"/>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chemeClr val="bg1">
                <a:lumMod val="95000"/>
              </a:schemeClr>
            </a:solidFill>
            <a:ln>
              <a:noFill/>
            </a:ln>
            <a:effectLst/>
          </c:spPr>
          <c:invertIfNegative val="0"/>
          <c:dPt>
            <c:idx val="0"/>
            <c:invertIfNegative val="0"/>
            <c:bubble3D val="0"/>
            <c:spPr>
              <a:solidFill>
                <a:schemeClr val="bg1">
                  <a:lumMod val="95000"/>
                </a:schemeClr>
              </a:solidFill>
              <a:ln>
                <a:solidFill>
                  <a:schemeClr val="bg1">
                    <a:lumMod val="75000"/>
                  </a:schemeClr>
                </a:solidFill>
                <a:prstDash val="sysDot"/>
              </a:ln>
              <a:effectLst/>
            </c:spPr>
          </c:dPt>
          <c:dPt>
            <c:idx val="1"/>
            <c:invertIfNegative val="0"/>
            <c:bubble3D val="0"/>
            <c:spPr>
              <a:solidFill>
                <a:schemeClr val="bg1">
                  <a:lumMod val="95000"/>
                </a:schemeClr>
              </a:solidFill>
              <a:ln>
                <a:solidFill>
                  <a:schemeClr val="bg1">
                    <a:lumMod val="75000"/>
                  </a:schemeClr>
                </a:solidFill>
                <a:prstDash val="sysDot"/>
              </a:ln>
              <a:effectLst/>
            </c:spPr>
          </c:dPt>
          <c:dPt>
            <c:idx val="2"/>
            <c:invertIfNegative val="0"/>
            <c:bubble3D val="0"/>
            <c:spPr>
              <a:solidFill>
                <a:schemeClr val="bg1">
                  <a:lumMod val="95000"/>
                </a:schemeClr>
              </a:solidFill>
              <a:ln>
                <a:solidFill>
                  <a:schemeClr val="bg1">
                    <a:lumMod val="75000"/>
                  </a:schemeClr>
                </a:solidFill>
                <a:prstDash val="sysDot"/>
              </a:ln>
              <a:effectLst/>
            </c:spPr>
          </c:dPt>
          <c:dPt>
            <c:idx val="3"/>
            <c:invertIfNegative val="0"/>
            <c:bubble3D val="0"/>
            <c:spPr>
              <a:solidFill>
                <a:schemeClr val="bg1">
                  <a:lumMod val="95000"/>
                </a:schemeClr>
              </a:solidFill>
              <a:ln>
                <a:solidFill>
                  <a:schemeClr val="bg1">
                    <a:lumMod val="75000"/>
                  </a:schemeClr>
                </a:solidFill>
                <a:prstDash val="sysDot"/>
              </a:ln>
              <a:effectLst/>
            </c:spPr>
          </c:dPt>
          <c:cat>
            <c:strRef>
              <c:f>Hoja1!$A$2:$A$5</c:f>
              <c:strCache>
                <c:ptCount val="4"/>
                <c:pt idx="1">
                  <c:v>Entidad 1</c:v>
                </c:pt>
                <c:pt idx="2">
                  <c:v>Entidad 2</c:v>
                </c:pt>
                <c:pt idx="3">
                  <c:v>Entidad 3</c:v>
                </c:pt>
              </c:strCache>
            </c:strRef>
          </c:cat>
          <c:val>
            <c:numRef>
              <c:f>Hoja1!$B$2:$B$5</c:f>
              <c:numCache>
                <c:formatCode>0.0%</c:formatCode>
                <c:ptCount val="4"/>
                <c:pt idx="0">
                  <c:v>0.25700000000000001</c:v>
                </c:pt>
                <c:pt idx="1">
                  <c:v>0.14399999999999999</c:v>
                </c:pt>
                <c:pt idx="2">
                  <c:v>0.13300000000000001</c:v>
                </c:pt>
                <c:pt idx="3">
                  <c:v>0.09</c:v>
                </c:pt>
              </c:numCache>
            </c:numRef>
          </c:val>
        </c:ser>
        <c:ser>
          <c:idx val="1"/>
          <c:order val="1"/>
          <c:tx>
            <c:strRef>
              <c:f>Hoja1!$C$1</c:f>
              <c:strCache>
                <c:ptCount val="1"/>
                <c:pt idx="0">
                  <c:v>Serie 2</c:v>
                </c:pt>
              </c:strCache>
            </c:strRef>
          </c:tx>
          <c:spPr>
            <a:solidFill>
              <a:srgbClr val="748D99"/>
            </a:solidFill>
            <a:ln>
              <a:noFill/>
            </a:ln>
            <a:effectLst/>
          </c:spPr>
          <c:invertIfNegative val="0"/>
          <c:dPt>
            <c:idx val="0"/>
            <c:invertIfNegative val="0"/>
            <c:bubble3D val="0"/>
            <c:spPr>
              <a:solidFill>
                <a:srgbClr val="009AD8"/>
              </a:solidFill>
              <a:ln>
                <a:noFill/>
              </a:ln>
              <a:effectLst/>
            </c:spPr>
          </c:dPt>
          <c:cat>
            <c:strRef>
              <c:f>Hoja1!$A$2:$A$5</c:f>
              <c:strCache>
                <c:ptCount val="4"/>
                <c:pt idx="1">
                  <c:v>Entidad 1</c:v>
                </c:pt>
                <c:pt idx="2">
                  <c:v>Entidad 2</c:v>
                </c:pt>
                <c:pt idx="3">
                  <c:v>Entidad 3</c:v>
                </c:pt>
              </c:strCache>
            </c:strRef>
          </c:cat>
          <c:val>
            <c:numRef>
              <c:f>Hoja1!$C$2:$C$5</c:f>
              <c:numCache>
                <c:formatCode>0.0%</c:formatCode>
                <c:ptCount val="4"/>
                <c:pt idx="0">
                  <c:v>0.26700000000000002</c:v>
                </c:pt>
                <c:pt idx="1">
                  <c:v>0.14699999999999999</c:v>
                </c:pt>
                <c:pt idx="2">
                  <c:v>0.128</c:v>
                </c:pt>
                <c:pt idx="3">
                  <c:v>9.6000000000000002E-2</c:v>
                </c:pt>
              </c:numCache>
            </c:numRef>
          </c:val>
        </c:ser>
        <c:dLbls>
          <c:showLegendKey val="0"/>
          <c:showVal val="0"/>
          <c:showCatName val="0"/>
          <c:showSerName val="0"/>
          <c:showPercent val="0"/>
          <c:showBubbleSize val="0"/>
        </c:dLbls>
        <c:gapWidth val="75"/>
        <c:overlap val="-25"/>
        <c:axId val="321548448"/>
        <c:axId val="321550408"/>
      </c:barChart>
      <c:catAx>
        <c:axId val="3215484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Calibri" panose="020F0502020204030204" pitchFamily="34" charset="0"/>
                <a:ea typeface="+mn-ea"/>
                <a:cs typeface="+mn-cs"/>
              </a:defRPr>
            </a:pPr>
            <a:endParaRPr lang="es-ES"/>
          </a:p>
        </c:txPr>
        <c:crossAx val="321550408"/>
        <c:crosses val="autoZero"/>
        <c:auto val="1"/>
        <c:lblAlgn val="ctr"/>
        <c:lblOffset val="100"/>
        <c:noMultiLvlLbl val="0"/>
      </c:catAx>
      <c:valAx>
        <c:axId val="321550408"/>
        <c:scaling>
          <c:orientation val="minMax"/>
          <c:max val="0.29000000000000004"/>
          <c:min val="7.0000000000000007E-2"/>
        </c:scaling>
        <c:delete val="1"/>
        <c:axPos val="l"/>
        <c:numFmt formatCode="0.0%" sourceLinked="1"/>
        <c:majorTickMark val="out"/>
        <c:minorTickMark val="none"/>
        <c:tickLblPos val="nextTo"/>
        <c:crossAx val="3215484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spPr>
            <a:solidFill>
              <a:schemeClr val="bg1"/>
            </a:solidFill>
            <a:ln>
              <a:noFill/>
            </a:ln>
            <a:effectLst>
              <a:outerShdw blurRad="50800" dist="38100" dir="8100000" algn="tr" rotWithShape="0">
                <a:prstClr val="black">
                  <a:alpha val="20000"/>
                </a:prstClr>
              </a:outerShdw>
            </a:effectLst>
          </c:spPr>
          <c:dPt>
            <c:idx val="0"/>
            <c:bubble3D val="0"/>
            <c:spPr>
              <a:solidFill>
                <a:srgbClr val="003950"/>
              </a:solidFill>
              <a:ln>
                <a:noFill/>
              </a:ln>
              <a:effectLst>
                <a:outerShdw blurRad="50800" dist="38100" dir="8100000" algn="tr" rotWithShape="0">
                  <a:prstClr val="black">
                    <a:alpha val="20000"/>
                  </a:prstClr>
                </a:outerShdw>
              </a:effectLst>
            </c:spPr>
          </c:dPt>
          <c:dPt>
            <c:idx val="1"/>
            <c:bubble3D val="0"/>
            <c:spPr>
              <a:solidFill>
                <a:srgbClr val="006B96"/>
              </a:solidFill>
              <a:ln>
                <a:noFill/>
              </a:ln>
              <a:effectLst>
                <a:outerShdw blurRad="50800" dist="38100" dir="8100000" algn="tr" rotWithShape="0">
                  <a:prstClr val="black">
                    <a:alpha val="20000"/>
                  </a:prstClr>
                </a:outerShdw>
              </a:effectLst>
            </c:spPr>
          </c:dPt>
          <c:dPt>
            <c:idx val="2"/>
            <c:bubble3D val="0"/>
            <c:spPr>
              <a:solidFill>
                <a:srgbClr val="009AD8"/>
              </a:solidFill>
              <a:ln>
                <a:noFill/>
              </a:ln>
              <a:effectLst>
                <a:outerShdw blurRad="50800" dist="38100" dir="8100000" algn="tr" rotWithShape="0">
                  <a:prstClr val="black">
                    <a:alpha val="20000"/>
                  </a:prstClr>
                </a:outerShdw>
              </a:effectLst>
            </c:spPr>
          </c:dPt>
          <c:dPt>
            <c:idx val="3"/>
            <c:bubble3D val="0"/>
            <c:spPr>
              <a:solidFill>
                <a:schemeClr val="accent5">
                  <a:lumMod val="60000"/>
                  <a:lumOff val="40000"/>
                </a:schemeClr>
              </a:solidFill>
              <a:ln>
                <a:noFill/>
              </a:ln>
              <a:effectLst>
                <a:outerShdw blurRad="50800" dist="38100" dir="8100000" algn="tr" rotWithShape="0">
                  <a:prstClr val="black">
                    <a:alpha val="20000"/>
                  </a:prstClr>
                </a:outerShdw>
              </a:effectLst>
            </c:spPr>
          </c:dPt>
          <c:dPt>
            <c:idx val="4"/>
            <c:bubble3D val="0"/>
            <c:spPr>
              <a:solidFill>
                <a:srgbClr val="8EA0AC"/>
              </a:solidFill>
              <a:ln>
                <a:noFill/>
              </a:ln>
              <a:effectLst>
                <a:outerShdw blurRad="50800" dist="38100" dir="8100000" algn="tr" rotWithShape="0">
                  <a:prstClr val="black">
                    <a:alpha val="20000"/>
                  </a:prstClr>
                </a:outerShdw>
              </a:effectLst>
            </c:spPr>
          </c:dPt>
          <c:dPt>
            <c:idx val="5"/>
            <c:bubble3D val="0"/>
            <c:spPr>
              <a:solidFill>
                <a:srgbClr val="8EA0AC"/>
              </a:solidFill>
              <a:ln>
                <a:noFill/>
              </a:ln>
              <a:effectLst>
                <a:outerShdw blurRad="50800" dist="38100" dir="8100000" algn="tr" rotWithShape="0">
                  <a:prstClr val="black">
                    <a:alpha val="20000"/>
                  </a:prstClr>
                </a:outerShdw>
              </a:effectLst>
            </c:spPr>
          </c:dPt>
          <c:cat>
            <c:strRef>
              <c:f>Hoja1!$A$2:$A$7</c:f>
              <c:strCache>
                <c:ptCount val="6"/>
                <c:pt idx="0">
                  <c:v>VCX+SCA</c:v>
                </c:pt>
                <c:pt idx="1">
                  <c:v>CXC+Comercia</c:v>
                </c:pt>
                <c:pt idx="2">
                  <c:v>CABK CF+MB</c:v>
                </c:pt>
                <c:pt idx="3">
                  <c:v>CABK AM</c:v>
                </c:pt>
                <c:pt idx="4">
                  <c:v>Comercializacion</c:v>
                </c:pt>
                <c:pt idx="5">
                  <c:v>resto</c:v>
                </c:pt>
              </c:strCache>
            </c:strRef>
          </c:cat>
          <c:val>
            <c:numRef>
              <c:f>Hoja1!$B$2:$B$7</c:f>
              <c:numCache>
                <c:formatCode>0%</c:formatCode>
                <c:ptCount val="6"/>
                <c:pt idx="0">
                  <c:v>0.38</c:v>
                </c:pt>
                <c:pt idx="1">
                  <c:v>0.2</c:v>
                </c:pt>
                <c:pt idx="2">
                  <c:v>7.0000000000000007E-2</c:v>
                </c:pt>
                <c:pt idx="3">
                  <c:v>0.05</c:v>
                </c:pt>
                <c:pt idx="4">
                  <c:v>0.35</c:v>
                </c:pt>
              </c:numCache>
            </c:numRef>
          </c:val>
        </c:ser>
        <c:dLbls>
          <c:showLegendKey val="0"/>
          <c:showVal val="0"/>
          <c:showCatName val="0"/>
          <c:showSerName val="0"/>
          <c:showPercent val="0"/>
          <c:showBubbleSize val="0"/>
          <c:showLeaderLines val="0"/>
        </c:dLbls>
        <c:firstSliceAng val="0"/>
        <c:holeSize val="60"/>
      </c:doughnutChart>
    </c:plotArea>
    <c:plotVisOnly val="1"/>
    <c:dispBlanksAs val="zero"/>
    <c:showDLblsOverMax val="0"/>
  </c:chart>
  <c:txPr>
    <a:bodyPr/>
    <a:lstStyle/>
    <a:p>
      <a:pPr>
        <a:defRPr sz="1800"/>
      </a:pPr>
      <a:endParaRPr lang="es-E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rgbClr val="C3CED3"/>
            </a:solidFill>
            <a:ln>
              <a:noFill/>
            </a:ln>
            <a:effectLst>
              <a:outerShdw blurRad="50800" dist="38100" dir="2700000" algn="tl" rotWithShape="0">
                <a:prstClr val="black">
                  <a:alpha val="40000"/>
                </a:prstClr>
              </a:outerShdw>
            </a:effectLst>
          </c:spPr>
          <c:invertIfNegative val="0"/>
          <c:dPt>
            <c:idx val="1"/>
            <c:invertIfNegative val="0"/>
            <c:bubble3D val="0"/>
            <c:spPr>
              <a:solidFill>
                <a:srgbClr val="009AD8"/>
              </a:solidFill>
              <a:ln>
                <a:noFill/>
              </a:ln>
              <a:effectLst>
                <a:outerShdw blurRad="50800" dist="38100" dir="2700000" algn="tl" rotWithShape="0">
                  <a:prstClr val="black">
                    <a:alpha val="40000"/>
                  </a:prstClr>
                </a:outerShdw>
              </a:effectLst>
            </c:spPr>
          </c:dPt>
          <c:dPt>
            <c:idx val="2"/>
            <c:invertIfNegative val="0"/>
            <c:bubble3D val="0"/>
            <c:spPr>
              <a:solidFill>
                <a:srgbClr val="009AD8"/>
              </a:solidFill>
              <a:ln>
                <a:noFill/>
              </a:ln>
              <a:effectLst>
                <a:outerShdw blurRad="50800" dist="38100" dir="2700000" algn="tl" rotWithShape="0">
                  <a:prstClr val="black">
                    <a:alpha val="40000"/>
                  </a:prstClr>
                </a:outerShdw>
              </a:effectLst>
            </c:spPr>
          </c:dPt>
          <c:cat>
            <c:strRef>
              <c:f>Hoja1!$A$2:$A$3</c:f>
              <c:strCache>
                <c:ptCount val="2"/>
                <c:pt idx="0">
                  <c:v>2011</c:v>
                </c:pt>
                <c:pt idx="1">
                  <c:v>SEP-17</c:v>
                </c:pt>
              </c:strCache>
            </c:strRef>
          </c:cat>
          <c:val>
            <c:numRef>
              <c:f>Hoja1!$B$2:$B$3</c:f>
              <c:numCache>
                <c:formatCode>0.00%</c:formatCode>
                <c:ptCount val="2"/>
                <c:pt idx="0">
                  <c:v>0.153</c:v>
                </c:pt>
                <c:pt idx="1">
                  <c:v>0.217</c:v>
                </c:pt>
              </c:numCache>
            </c:numRef>
          </c:val>
        </c:ser>
        <c:dLbls>
          <c:showLegendKey val="0"/>
          <c:showVal val="0"/>
          <c:showCatName val="0"/>
          <c:showSerName val="0"/>
          <c:showPercent val="0"/>
          <c:showBubbleSize val="0"/>
        </c:dLbls>
        <c:gapWidth val="95"/>
        <c:overlap val="-25"/>
        <c:axId val="669811568"/>
        <c:axId val="669813920"/>
      </c:barChart>
      <c:catAx>
        <c:axId val="66981156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669813920"/>
        <c:crosses val="autoZero"/>
        <c:auto val="1"/>
        <c:lblAlgn val="ctr"/>
        <c:lblOffset val="100"/>
        <c:noMultiLvlLbl val="0"/>
      </c:catAx>
      <c:valAx>
        <c:axId val="669813920"/>
        <c:scaling>
          <c:orientation val="minMax"/>
          <c:min val="5.000000000000001E-2"/>
        </c:scaling>
        <c:delete val="1"/>
        <c:axPos val="l"/>
        <c:numFmt formatCode="0.00%" sourceLinked="1"/>
        <c:majorTickMark val="none"/>
        <c:minorTickMark val="none"/>
        <c:tickLblPos val="nextTo"/>
        <c:crossAx val="6698115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Serie 1</c:v>
                </c:pt>
              </c:strCache>
            </c:strRef>
          </c:tx>
          <c:spPr>
            <a:ln w="28575" cap="rnd">
              <a:solidFill>
                <a:srgbClr val="008FC8"/>
              </a:solidFill>
              <a:round/>
            </a:ln>
            <a:effectLst>
              <a:outerShdw blurRad="50800" dist="38100" dir="5400000" algn="t" rotWithShape="0">
                <a:prstClr val="black">
                  <a:alpha val="20000"/>
                </a:prstClr>
              </a:outerShdw>
            </a:effectLst>
          </c:spPr>
          <c:marker>
            <c:symbol val="circle"/>
            <c:size val="7"/>
            <c:spPr>
              <a:solidFill>
                <a:schemeClr val="bg1"/>
              </a:solidFill>
              <a:ln w="9525">
                <a:solidFill>
                  <a:srgbClr val="008FC8"/>
                </a:solidFill>
              </a:ln>
              <a:effectLst>
                <a:outerShdw blurRad="50800" dist="38100" dir="5400000" algn="t" rotWithShape="0">
                  <a:prstClr val="black">
                    <a:alpha val="20000"/>
                  </a:prstClr>
                </a:outerShdw>
              </a:effectLst>
            </c:spPr>
          </c:marker>
          <c:cat>
            <c:strRef>
              <c:f>Hoja1!$A$2:$A$8</c:f>
              <c:strCache>
                <c:ptCount val="7"/>
                <c:pt idx="0">
                  <c:v>D-11</c:v>
                </c:pt>
                <c:pt idx="1">
                  <c:v>D-12</c:v>
                </c:pt>
                <c:pt idx="2">
                  <c:v>D-13</c:v>
                </c:pt>
                <c:pt idx="3">
                  <c:v>D-14</c:v>
                </c:pt>
                <c:pt idx="4">
                  <c:v>D-15</c:v>
                </c:pt>
                <c:pt idx="5">
                  <c:v>D-16</c:v>
                </c:pt>
                <c:pt idx="6">
                  <c:v>S-17</c:v>
                </c:pt>
              </c:strCache>
            </c:strRef>
          </c:cat>
          <c:val>
            <c:numRef>
              <c:f>Hoja1!$B$2:$B$8</c:f>
              <c:numCache>
                <c:formatCode>General</c:formatCode>
                <c:ptCount val="7"/>
                <c:pt idx="0">
                  <c:v>55854</c:v>
                </c:pt>
                <c:pt idx="1">
                  <c:v>66517</c:v>
                </c:pt>
                <c:pt idx="2">
                  <c:v>75580</c:v>
                </c:pt>
                <c:pt idx="3">
                  <c:v>89698</c:v>
                </c:pt>
                <c:pt idx="4">
                  <c:v>108927</c:v>
                </c:pt>
                <c:pt idx="5">
                  <c:v>122205</c:v>
                </c:pt>
                <c:pt idx="6">
                  <c:v>131629</c:v>
                </c:pt>
              </c:numCache>
            </c:numRef>
          </c:val>
          <c:smooth val="0"/>
        </c:ser>
        <c:dLbls>
          <c:showLegendKey val="0"/>
          <c:showVal val="0"/>
          <c:showCatName val="0"/>
          <c:showSerName val="0"/>
          <c:showPercent val="0"/>
          <c:showBubbleSize val="0"/>
        </c:dLbls>
        <c:marker val="1"/>
        <c:smooth val="0"/>
        <c:axId val="663577904"/>
        <c:axId val="155442120"/>
      </c:lineChart>
      <c:catAx>
        <c:axId val="663577904"/>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155442120"/>
        <c:crosses val="autoZero"/>
        <c:auto val="1"/>
        <c:lblAlgn val="ctr"/>
        <c:lblOffset val="100"/>
        <c:noMultiLvlLbl val="0"/>
      </c:catAx>
      <c:valAx>
        <c:axId val="155442120"/>
        <c:scaling>
          <c:orientation val="minMax"/>
          <c:min val="20000"/>
        </c:scaling>
        <c:delete val="1"/>
        <c:axPos val="l"/>
        <c:numFmt formatCode="General" sourceLinked="1"/>
        <c:majorTickMark val="none"/>
        <c:minorTickMark val="none"/>
        <c:tickLblPos val="nextTo"/>
        <c:crossAx val="6635779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959959959959958E-2"/>
          <c:y val="0.15880555555555556"/>
          <c:w val="0.93008008008008003"/>
          <c:h val="0.62541085271317831"/>
        </c:manualLayout>
      </c:layout>
      <c:barChart>
        <c:barDir val="col"/>
        <c:grouping val="clustered"/>
        <c:varyColors val="0"/>
        <c:ser>
          <c:idx val="0"/>
          <c:order val="0"/>
          <c:tx>
            <c:strRef>
              <c:f>Hoja1!$B$1</c:f>
              <c:strCache>
                <c:ptCount val="1"/>
                <c:pt idx="0">
                  <c:v>Serie 1</c:v>
                </c:pt>
              </c:strCache>
            </c:strRef>
          </c:tx>
          <c:spPr>
            <a:solidFill>
              <a:srgbClr val="A6B5BE"/>
            </a:solidFill>
            <a:ln>
              <a:noFill/>
            </a:ln>
            <a:effectLst/>
          </c:spPr>
          <c:invertIfNegative val="0"/>
          <c:dPt>
            <c:idx val="7"/>
            <c:invertIfNegative val="0"/>
            <c:bubble3D val="0"/>
            <c:spPr>
              <a:solidFill>
                <a:srgbClr val="009AD8"/>
              </a:solidFill>
              <a:ln>
                <a:noFill/>
              </a:ln>
              <a:effectLst/>
            </c:spPr>
          </c:dPt>
          <c:dLbls>
            <c:dLbl>
              <c:idx val="7"/>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Hoja1!$A$2:$A$9</c:f>
              <c:strCache>
                <c:ptCount val="8"/>
                <c:pt idx="0">
                  <c:v>2010</c:v>
                </c:pt>
                <c:pt idx="1">
                  <c:v>2011</c:v>
                </c:pt>
                <c:pt idx="2">
                  <c:v>2012</c:v>
                </c:pt>
                <c:pt idx="3">
                  <c:v>2013</c:v>
                </c:pt>
                <c:pt idx="4">
                  <c:v>2014</c:v>
                </c:pt>
                <c:pt idx="5">
                  <c:v>2015</c:v>
                </c:pt>
                <c:pt idx="6">
                  <c:v>2016</c:v>
                </c:pt>
                <c:pt idx="7">
                  <c:v>S-17</c:v>
                </c:pt>
              </c:strCache>
            </c:strRef>
          </c:cat>
          <c:val>
            <c:numRef>
              <c:f>Hoja1!$B$2:$B$9</c:f>
              <c:numCache>
                <c:formatCode>General</c:formatCode>
                <c:ptCount val="8"/>
                <c:pt idx="0">
                  <c:v>375</c:v>
                </c:pt>
                <c:pt idx="1">
                  <c:v>390</c:v>
                </c:pt>
                <c:pt idx="2">
                  <c:v>433</c:v>
                </c:pt>
                <c:pt idx="3">
                  <c:v>497</c:v>
                </c:pt>
                <c:pt idx="4">
                  <c:v>569</c:v>
                </c:pt>
                <c:pt idx="5">
                  <c:v>656</c:v>
                </c:pt>
                <c:pt idx="6">
                  <c:v>731</c:v>
                </c:pt>
                <c:pt idx="7">
                  <c:v>775</c:v>
                </c:pt>
              </c:numCache>
            </c:numRef>
          </c:val>
        </c:ser>
        <c:dLbls>
          <c:showLegendKey val="0"/>
          <c:showVal val="0"/>
          <c:showCatName val="0"/>
          <c:showSerName val="0"/>
          <c:showPercent val="0"/>
          <c:showBubbleSize val="0"/>
        </c:dLbls>
        <c:gapWidth val="85"/>
        <c:overlap val="-25"/>
        <c:axId val="325956568"/>
        <c:axId val="720596808"/>
      </c:barChart>
      <c:catAx>
        <c:axId val="32595656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720596808"/>
        <c:crosses val="autoZero"/>
        <c:auto val="1"/>
        <c:lblAlgn val="ctr"/>
        <c:lblOffset val="100"/>
        <c:noMultiLvlLbl val="0"/>
      </c:catAx>
      <c:valAx>
        <c:axId val="720596808"/>
        <c:scaling>
          <c:orientation val="minMax"/>
          <c:max val="800"/>
          <c:min val="250"/>
        </c:scaling>
        <c:delete val="1"/>
        <c:axPos val="l"/>
        <c:numFmt formatCode="General" sourceLinked="1"/>
        <c:majorTickMark val="none"/>
        <c:minorTickMark val="none"/>
        <c:tickLblPos val="nextTo"/>
        <c:crossAx val="3259565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745450712656104E-2"/>
          <c:y val="0.24021598879595127"/>
          <c:w val="0.90050909857468775"/>
          <c:h val="0.51222068237312746"/>
        </c:manualLayout>
      </c:layout>
      <c:lineChart>
        <c:grouping val="standard"/>
        <c:varyColors val="0"/>
        <c:ser>
          <c:idx val="0"/>
          <c:order val="0"/>
          <c:tx>
            <c:strRef>
              <c:f>Hoja1!$B$1</c:f>
              <c:strCache>
                <c:ptCount val="1"/>
                <c:pt idx="0">
                  <c:v>Serie 1</c:v>
                </c:pt>
              </c:strCache>
            </c:strRef>
          </c:tx>
          <c:spPr>
            <a:ln w="28575" cap="rnd">
              <a:solidFill>
                <a:srgbClr val="009AD8"/>
              </a:solidFill>
              <a:round/>
            </a:ln>
            <a:effectLst/>
          </c:spPr>
          <c:marker>
            <c:symbol val="circle"/>
            <c:size val="7"/>
            <c:spPr>
              <a:solidFill>
                <a:schemeClr val="bg1"/>
              </a:solidFill>
              <a:ln w="9525">
                <a:solidFill>
                  <a:srgbClr val="009AD8"/>
                </a:solidFill>
              </a:ln>
              <a:effectLst/>
            </c:spPr>
          </c:marker>
          <c:dLbls>
            <c:dLbl>
              <c:idx val="3"/>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8FC8"/>
                      </a:solidFill>
                      <a:latin typeface="Calibri" panose="020F0502020204030204" pitchFamily="34" charset="0"/>
                      <a:ea typeface="+mn-ea"/>
                      <a:cs typeface="+mn-cs"/>
                    </a:defRPr>
                  </a:pPr>
                  <a:endParaRPr lang="es-ES"/>
                </a:p>
              </c:txPr>
              <c:dLblPos val="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alibri" panose="020F0502020204030204" pitchFamily="34" charset="0"/>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2010</c:v>
                </c:pt>
                <c:pt idx="1">
                  <c:v>2012</c:v>
                </c:pt>
                <c:pt idx="2">
                  <c:v>2014</c:v>
                </c:pt>
                <c:pt idx="3">
                  <c:v>S-17</c:v>
                </c:pt>
              </c:strCache>
            </c:strRef>
          </c:cat>
          <c:val>
            <c:numRef>
              <c:f>Hoja1!$B$2:$B$5</c:f>
              <c:numCache>
                <c:formatCode>0.0%</c:formatCode>
                <c:ptCount val="4"/>
                <c:pt idx="0">
                  <c:v>0.10100000000000001</c:v>
                </c:pt>
                <c:pt idx="1">
                  <c:v>0.123</c:v>
                </c:pt>
                <c:pt idx="2">
                  <c:v>0.16400000000000001</c:v>
                </c:pt>
                <c:pt idx="3">
                  <c:v>0.19400000000000001</c:v>
                </c:pt>
              </c:numCache>
            </c:numRef>
          </c:val>
          <c:smooth val="0"/>
        </c:ser>
        <c:dLbls>
          <c:showLegendKey val="0"/>
          <c:showVal val="0"/>
          <c:showCatName val="0"/>
          <c:showSerName val="0"/>
          <c:showPercent val="0"/>
          <c:showBubbleSize val="0"/>
        </c:dLbls>
        <c:marker val="1"/>
        <c:smooth val="0"/>
        <c:axId val="720596416"/>
        <c:axId val="720600728"/>
      </c:lineChart>
      <c:catAx>
        <c:axId val="72059641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720600728"/>
        <c:crosses val="autoZero"/>
        <c:auto val="1"/>
        <c:lblAlgn val="ctr"/>
        <c:lblOffset val="100"/>
        <c:noMultiLvlLbl val="0"/>
      </c:catAx>
      <c:valAx>
        <c:axId val="720600728"/>
        <c:scaling>
          <c:orientation val="minMax"/>
          <c:min val="7.0000000000000007E-2"/>
        </c:scaling>
        <c:delete val="1"/>
        <c:axPos val="l"/>
        <c:numFmt formatCode="0.0%" sourceLinked="1"/>
        <c:majorTickMark val="none"/>
        <c:minorTickMark val="none"/>
        <c:tickLblPos val="nextTo"/>
        <c:crossAx val="7205964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74074074074074E-2"/>
          <c:y val="0.14248003695637829"/>
          <c:w val="0.89651851851851849"/>
          <c:h val="0.63195406850128677"/>
        </c:manualLayout>
      </c:layout>
      <c:lineChart>
        <c:grouping val="standard"/>
        <c:varyColors val="0"/>
        <c:ser>
          <c:idx val="0"/>
          <c:order val="0"/>
          <c:tx>
            <c:strRef>
              <c:f>Hoja1!$B$1</c:f>
              <c:strCache>
                <c:ptCount val="1"/>
                <c:pt idx="0">
                  <c:v>Serie 1</c:v>
                </c:pt>
              </c:strCache>
            </c:strRef>
          </c:tx>
          <c:spPr>
            <a:ln w="28575" cap="rnd">
              <a:solidFill>
                <a:srgbClr val="009AD8"/>
              </a:solidFill>
              <a:round/>
            </a:ln>
            <a:effectLst/>
          </c:spPr>
          <c:marker>
            <c:symbol val="circle"/>
            <c:size val="7"/>
            <c:spPr>
              <a:solidFill>
                <a:schemeClr val="bg1"/>
              </a:solidFill>
              <a:ln w="9525">
                <a:solidFill>
                  <a:srgbClr val="009AD8"/>
                </a:solidFill>
              </a:ln>
              <a:effectLst/>
            </c:spPr>
          </c:marker>
          <c:dLbls>
            <c:dLbl>
              <c:idx val="3"/>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8FC8"/>
                      </a:solidFill>
                      <a:latin typeface="Calibri" panose="020F0502020204030204" pitchFamily="34" charset="0"/>
                      <a:ea typeface="+mn-ea"/>
                      <a:cs typeface="+mn-cs"/>
                    </a:defRPr>
                  </a:pPr>
                  <a:endParaRPr lang="es-ES"/>
                </a:p>
              </c:txPr>
              <c:dLblPos val="t"/>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alibri" panose="020F0502020204030204" pitchFamily="34" charset="0"/>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2010</c:v>
                </c:pt>
                <c:pt idx="1">
                  <c:v>2012</c:v>
                </c:pt>
                <c:pt idx="2">
                  <c:v>2014</c:v>
                </c:pt>
                <c:pt idx="3">
                  <c:v>S-17</c:v>
                </c:pt>
              </c:strCache>
            </c:strRef>
          </c:cat>
          <c:val>
            <c:numRef>
              <c:f>Hoja1!$B$2:$B$5</c:f>
              <c:numCache>
                <c:formatCode>0.0%</c:formatCode>
                <c:ptCount val="4"/>
                <c:pt idx="0">
                  <c:v>5.8000000000000003E-2</c:v>
                </c:pt>
                <c:pt idx="1">
                  <c:v>7.8E-2</c:v>
                </c:pt>
                <c:pt idx="2">
                  <c:v>9.1999999999999998E-2</c:v>
                </c:pt>
                <c:pt idx="3">
                  <c:v>0.104</c:v>
                </c:pt>
              </c:numCache>
            </c:numRef>
          </c:val>
          <c:smooth val="0"/>
        </c:ser>
        <c:dLbls>
          <c:showLegendKey val="0"/>
          <c:showVal val="0"/>
          <c:showCatName val="0"/>
          <c:showSerName val="0"/>
          <c:showPercent val="0"/>
          <c:showBubbleSize val="0"/>
        </c:dLbls>
        <c:marker val="1"/>
        <c:smooth val="0"/>
        <c:axId val="720601120"/>
        <c:axId val="720603472"/>
      </c:lineChart>
      <c:catAx>
        <c:axId val="72060112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720603472"/>
        <c:crosses val="autoZero"/>
        <c:auto val="1"/>
        <c:lblAlgn val="ctr"/>
        <c:lblOffset val="100"/>
        <c:noMultiLvlLbl val="0"/>
      </c:catAx>
      <c:valAx>
        <c:axId val="720603472"/>
        <c:scaling>
          <c:orientation val="minMax"/>
          <c:max val="0.11000000000000001"/>
          <c:min val="4.0000000000000008E-2"/>
        </c:scaling>
        <c:delete val="1"/>
        <c:axPos val="l"/>
        <c:numFmt formatCode="0.0%" sourceLinked="1"/>
        <c:majorTickMark val="none"/>
        <c:minorTickMark val="none"/>
        <c:tickLblPos val="nextTo"/>
        <c:crossAx val="720601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rgbClr val="008FC8"/>
            </a:solidFill>
            <a:ln>
              <a:noFill/>
            </a:ln>
            <a:effectLst/>
          </c:spPr>
          <c:invertIfNegative val="0"/>
          <c:dPt>
            <c:idx val="0"/>
            <c:invertIfNegative val="0"/>
            <c:bubble3D val="0"/>
            <c:spPr>
              <a:solidFill>
                <a:srgbClr val="90A3AE"/>
              </a:solidFill>
              <a:ln>
                <a:noFill/>
              </a:ln>
              <a:effectLst/>
            </c:spPr>
          </c:dPt>
          <c:cat>
            <c:numRef>
              <c:f>Hoja1!$A$2:$A$3</c:f>
              <c:numCache>
                <c:formatCode>General</c:formatCode>
                <c:ptCount val="2"/>
              </c:numCache>
            </c:numRef>
          </c:cat>
          <c:val>
            <c:numRef>
              <c:f>Hoja1!$B$2:$B$3</c:f>
              <c:numCache>
                <c:formatCode>0%</c:formatCode>
                <c:ptCount val="2"/>
                <c:pt idx="0">
                  <c:v>0.06</c:v>
                </c:pt>
                <c:pt idx="1">
                  <c:v>0.88</c:v>
                </c:pt>
              </c:numCache>
            </c:numRef>
          </c:val>
        </c:ser>
        <c:dLbls>
          <c:showLegendKey val="0"/>
          <c:showVal val="0"/>
          <c:showCatName val="0"/>
          <c:showSerName val="0"/>
          <c:showPercent val="0"/>
          <c:showBubbleSize val="0"/>
        </c:dLbls>
        <c:gapWidth val="160"/>
        <c:overlap val="-27"/>
        <c:axId val="720603864"/>
        <c:axId val="720604256"/>
      </c:barChart>
      <c:catAx>
        <c:axId val="720603864"/>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20604256"/>
        <c:crosses val="autoZero"/>
        <c:auto val="1"/>
        <c:lblAlgn val="ctr"/>
        <c:lblOffset val="100"/>
        <c:noMultiLvlLbl val="0"/>
      </c:catAx>
      <c:valAx>
        <c:axId val="720604256"/>
        <c:scaling>
          <c:orientation val="minMax"/>
        </c:scaling>
        <c:delete val="1"/>
        <c:axPos val="l"/>
        <c:numFmt formatCode="0%" sourceLinked="1"/>
        <c:majorTickMark val="none"/>
        <c:minorTickMark val="none"/>
        <c:tickLblPos val="nextTo"/>
        <c:crossAx val="7206038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rgbClr val="748D99"/>
            </a:solidFill>
            <a:ln>
              <a:noFill/>
            </a:ln>
            <a:effectLst/>
          </c:spPr>
          <c:invertIfNegative val="0"/>
          <c:dPt>
            <c:idx val="1"/>
            <c:invertIfNegative val="0"/>
            <c:bubble3D val="0"/>
            <c:spPr>
              <a:solidFill>
                <a:srgbClr val="009AD8"/>
              </a:solidFill>
              <a:ln>
                <a:noFill/>
              </a:ln>
              <a:effectLst/>
            </c:spPr>
          </c:dPt>
          <c:cat>
            <c:strRef>
              <c:f>Hoja1!$A$2:$A$3</c:f>
              <c:strCache>
                <c:ptCount val="2"/>
                <c:pt idx="0">
                  <c:v>9M-16</c:v>
                </c:pt>
                <c:pt idx="1">
                  <c:v>9M-17</c:v>
                </c:pt>
              </c:strCache>
            </c:strRef>
          </c:cat>
          <c:val>
            <c:numRef>
              <c:f>Hoja1!$B$2:$B$3</c:f>
              <c:numCache>
                <c:formatCode>General</c:formatCode>
                <c:ptCount val="2"/>
                <c:pt idx="0">
                  <c:v>4932</c:v>
                </c:pt>
                <c:pt idx="1">
                  <c:v>5682</c:v>
                </c:pt>
              </c:numCache>
            </c:numRef>
          </c:val>
        </c:ser>
        <c:dLbls>
          <c:showLegendKey val="0"/>
          <c:showVal val="0"/>
          <c:showCatName val="0"/>
          <c:showSerName val="0"/>
          <c:showPercent val="0"/>
          <c:showBubbleSize val="0"/>
        </c:dLbls>
        <c:gapWidth val="75"/>
        <c:overlap val="-25"/>
        <c:axId val="720604648"/>
        <c:axId val="720596024"/>
      </c:barChart>
      <c:catAx>
        <c:axId val="72060464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720596024"/>
        <c:crosses val="autoZero"/>
        <c:auto val="1"/>
        <c:lblAlgn val="ctr"/>
        <c:lblOffset val="100"/>
        <c:noMultiLvlLbl val="0"/>
      </c:catAx>
      <c:valAx>
        <c:axId val="720596024"/>
        <c:scaling>
          <c:orientation val="minMax"/>
          <c:max val="5800"/>
          <c:min val="3000"/>
        </c:scaling>
        <c:delete val="1"/>
        <c:axPos val="l"/>
        <c:numFmt formatCode="General" sourceLinked="1"/>
        <c:majorTickMark val="none"/>
        <c:minorTickMark val="none"/>
        <c:tickLblPos val="nextTo"/>
        <c:crossAx val="7206046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675925925925928E-2"/>
          <c:y val="0.10985741027158136"/>
          <c:w val="0.87064814814814817"/>
          <c:h val="0.73246001017262319"/>
        </c:manualLayout>
      </c:layout>
      <c:barChart>
        <c:barDir val="col"/>
        <c:grouping val="clustered"/>
        <c:varyColors val="0"/>
        <c:ser>
          <c:idx val="0"/>
          <c:order val="0"/>
          <c:tx>
            <c:strRef>
              <c:f>Hoja1!$B$1</c:f>
              <c:strCache>
                <c:ptCount val="1"/>
                <c:pt idx="0">
                  <c:v>Serie 1</c:v>
                </c:pt>
              </c:strCache>
            </c:strRef>
          </c:tx>
          <c:spPr>
            <a:solidFill>
              <a:srgbClr val="748D99"/>
            </a:solidFill>
            <a:ln>
              <a:noFill/>
            </a:ln>
            <a:effectLst/>
          </c:spPr>
          <c:invertIfNegative val="0"/>
          <c:dPt>
            <c:idx val="1"/>
            <c:invertIfNegative val="0"/>
            <c:bubble3D val="0"/>
            <c:spPr>
              <a:solidFill>
                <a:srgbClr val="009AD8"/>
              </a:solidFill>
              <a:ln>
                <a:noFill/>
              </a:ln>
              <a:effectLst/>
            </c:spPr>
          </c:dPt>
          <c:cat>
            <c:strRef>
              <c:f>Hoja1!$A$2:$A$3</c:f>
              <c:strCache>
                <c:ptCount val="2"/>
                <c:pt idx="0">
                  <c:v>9M-16</c:v>
                </c:pt>
                <c:pt idx="1">
                  <c:v>9M-17</c:v>
                </c:pt>
              </c:strCache>
            </c:strRef>
          </c:cat>
          <c:val>
            <c:numRef>
              <c:f>Hoja1!$B$2:$B$3</c:f>
              <c:numCache>
                <c:formatCode>General</c:formatCode>
                <c:ptCount val="2"/>
                <c:pt idx="0">
                  <c:v>7200</c:v>
                </c:pt>
                <c:pt idx="1">
                  <c:v>9213</c:v>
                </c:pt>
              </c:numCache>
            </c:numRef>
          </c:val>
        </c:ser>
        <c:dLbls>
          <c:showLegendKey val="0"/>
          <c:showVal val="0"/>
          <c:showCatName val="0"/>
          <c:showSerName val="0"/>
          <c:showPercent val="0"/>
          <c:showBubbleSize val="0"/>
        </c:dLbls>
        <c:gapWidth val="75"/>
        <c:overlap val="-25"/>
        <c:axId val="720597592"/>
        <c:axId val="720599160"/>
      </c:barChart>
      <c:catAx>
        <c:axId val="720597592"/>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720599160"/>
        <c:crosses val="autoZero"/>
        <c:auto val="1"/>
        <c:lblAlgn val="ctr"/>
        <c:lblOffset val="100"/>
        <c:noMultiLvlLbl val="0"/>
      </c:catAx>
      <c:valAx>
        <c:axId val="720599160"/>
        <c:scaling>
          <c:orientation val="minMax"/>
          <c:min val="5000"/>
        </c:scaling>
        <c:delete val="1"/>
        <c:axPos val="l"/>
        <c:numFmt formatCode="General" sourceLinked="1"/>
        <c:majorTickMark val="none"/>
        <c:minorTickMark val="none"/>
        <c:tickLblPos val="nextTo"/>
        <c:crossAx val="720597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Hoja1!$C$1</c:f>
              <c:strCache>
                <c:ptCount val="1"/>
                <c:pt idx="0">
                  <c:v>Year-on-year (LHS)</c:v>
                </c:pt>
              </c:strCache>
            </c:strRef>
          </c:tx>
          <c:spPr>
            <a:ln w="22225">
              <a:solidFill>
                <a:srgbClr val="009AD8"/>
              </a:solidFill>
              <a:prstDash val="solid"/>
            </a:ln>
            <a:effectLst>
              <a:outerShdw blurRad="50800" dist="38100" dir="5400000" algn="t" rotWithShape="0">
                <a:prstClr val="black">
                  <a:alpha val="20000"/>
                </a:prstClr>
              </a:outerShdw>
            </a:effectLst>
          </c:spPr>
          <c:marker>
            <c:symbol val="circle"/>
            <c:size val="7"/>
            <c:spPr>
              <a:solidFill>
                <a:schemeClr val="bg1"/>
              </a:solidFill>
              <a:ln>
                <a:solidFill>
                  <a:srgbClr val="009AD8"/>
                </a:solidFill>
              </a:ln>
              <a:effectLst>
                <a:outerShdw blurRad="50800" dist="38100" dir="5400000" algn="t" rotWithShape="0">
                  <a:prstClr val="black">
                    <a:alpha val="20000"/>
                  </a:prstClr>
                </a:outerShdw>
              </a:effectLst>
            </c:spPr>
          </c:marker>
          <c:dLbls>
            <c:dLbl>
              <c:idx val="0"/>
              <c:layout/>
              <c:dLblPos val="b"/>
              <c:showLegendKey val="0"/>
              <c:showVal val="1"/>
              <c:showCatName val="0"/>
              <c:showSerName val="0"/>
              <c:showPercent val="0"/>
              <c:showBubbleSize val="0"/>
              <c:extLst>
                <c:ext xmlns:c15="http://schemas.microsoft.com/office/drawing/2012/chart" uri="{CE6537A1-D6FC-4f65-9D91-7224C49458BB}">
                  <c15:layout/>
                </c:ext>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7"/>
              <c:delete val="1"/>
              <c:extLst>
                <c:ext xmlns:c15="http://schemas.microsoft.com/office/drawing/2012/chart" uri="{CE6537A1-D6FC-4f65-9D91-7224C49458BB}"/>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layout>
                <c:manualLayout>
                  <c:x val="-9.8261703650680168E-2"/>
                  <c:y val="-8.410415333668007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3"/>
              <c:delete val="1"/>
              <c:extLst>
                <c:ext xmlns:c15="http://schemas.microsoft.com/office/drawing/2012/chart" uri="{CE6537A1-D6FC-4f65-9D91-7224C49458BB}"/>
              </c:extLst>
            </c:dLbl>
            <c:dLbl>
              <c:idx val="14"/>
              <c:delete val="1"/>
              <c:extLst>
                <c:ext xmlns:c15="http://schemas.microsoft.com/office/drawing/2012/chart" uri="{CE6537A1-D6FC-4f65-9D91-7224C49458BB}"/>
              </c:extLst>
            </c:dLbl>
            <c:dLbl>
              <c:idx val="15"/>
              <c:delete val="1"/>
              <c:extLst>
                <c:ext xmlns:c15="http://schemas.microsoft.com/office/drawing/2012/chart" uri="{CE6537A1-D6FC-4f65-9D91-7224C49458BB}"/>
              </c:extLst>
            </c:dLbl>
            <c:numFmt formatCode="0.0%" sourceLinked="0"/>
            <c:spPr>
              <a:noFill/>
              <a:ln>
                <a:noFill/>
              </a:ln>
              <a:effectLst/>
            </c:spPr>
            <c:txPr>
              <a:bodyPr wrap="square" lIns="38100" tIns="19050" rIns="38100" bIns="19050" anchor="ctr">
                <a:spAutoFit/>
              </a:bodyPr>
              <a:lstStyle/>
              <a:p>
                <a:pPr>
                  <a:defRPr sz="900" i="0">
                    <a:solidFill>
                      <a:schemeClr val="tx1">
                        <a:lumMod val="50000"/>
                        <a:lumOff val="50000"/>
                      </a:schemeClr>
                    </a:solidFill>
                    <a:latin typeface="Calibri" panose="020F0502020204030204" pitchFamily="34" charset="0"/>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Hoja1!$A$3:$A$19</c:f>
              <c:strCache>
                <c:ptCount val="17"/>
                <c:pt idx="0">
                  <c:v>2T13</c:v>
                </c:pt>
                <c:pt idx="1">
                  <c:v>3T13</c:v>
                </c:pt>
                <c:pt idx="2">
                  <c:v>4T13</c:v>
                </c:pt>
                <c:pt idx="3">
                  <c:v>1T14</c:v>
                </c:pt>
                <c:pt idx="4">
                  <c:v>2T14</c:v>
                </c:pt>
                <c:pt idx="5">
                  <c:v>3T14</c:v>
                </c:pt>
                <c:pt idx="6">
                  <c:v>4T14</c:v>
                </c:pt>
                <c:pt idx="7">
                  <c:v>1T15</c:v>
                </c:pt>
                <c:pt idx="8">
                  <c:v>2T15</c:v>
                </c:pt>
                <c:pt idx="9">
                  <c:v>3T15</c:v>
                </c:pt>
                <c:pt idx="10">
                  <c:v>4T15</c:v>
                </c:pt>
                <c:pt idx="11">
                  <c:v>1T16</c:v>
                </c:pt>
                <c:pt idx="12">
                  <c:v>2T16</c:v>
                </c:pt>
                <c:pt idx="13">
                  <c:v>3T16</c:v>
                </c:pt>
                <c:pt idx="14">
                  <c:v>4T16</c:v>
                </c:pt>
                <c:pt idx="15">
                  <c:v>1T17</c:v>
                </c:pt>
                <c:pt idx="16">
                  <c:v>2T17</c:v>
                </c:pt>
              </c:strCache>
            </c:strRef>
          </c:cat>
          <c:val>
            <c:numRef>
              <c:f>Hoja1!$C$3:$C$19</c:f>
              <c:numCache>
                <c:formatCode>0.00%</c:formatCode>
                <c:ptCount val="17"/>
                <c:pt idx="0">
                  <c:v>-1.7299999999999999E-2</c:v>
                </c:pt>
                <c:pt idx="1">
                  <c:v>-7.6E-3</c:v>
                </c:pt>
                <c:pt idx="2">
                  <c:v>1.8499999999999999E-2</c:v>
                </c:pt>
                <c:pt idx="3">
                  <c:v>1.0500000000000001E-2</c:v>
                </c:pt>
                <c:pt idx="4">
                  <c:v>7.4999999999999997E-3</c:v>
                </c:pt>
                <c:pt idx="5">
                  <c:v>1.0500000000000001E-2</c:v>
                </c:pt>
                <c:pt idx="6">
                  <c:v>7.3000000000000001E-3</c:v>
                </c:pt>
                <c:pt idx="7">
                  <c:v>1.9099999999999999E-2</c:v>
                </c:pt>
                <c:pt idx="8">
                  <c:v>1.9099999999999999E-2</c:v>
                </c:pt>
                <c:pt idx="9">
                  <c:v>1.89E-2</c:v>
                </c:pt>
                <c:pt idx="10">
                  <c:v>1.5800000000000002E-2</c:v>
                </c:pt>
                <c:pt idx="11">
                  <c:v>1.2E-2</c:v>
                </c:pt>
                <c:pt idx="12">
                  <c:v>9.5999999999999992E-3</c:v>
                </c:pt>
                <c:pt idx="13">
                  <c:v>1.7600000000000001E-2</c:v>
                </c:pt>
                <c:pt idx="14">
                  <c:v>2.23E-2</c:v>
                </c:pt>
                <c:pt idx="15">
                  <c:v>2.8299999999999999E-2</c:v>
                </c:pt>
                <c:pt idx="16">
                  <c:v>0.03</c:v>
                </c:pt>
              </c:numCache>
            </c:numRef>
          </c:val>
          <c:smooth val="1"/>
        </c:ser>
        <c:dLbls>
          <c:showLegendKey val="0"/>
          <c:showVal val="0"/>
          <c:showCatName val="0"/>
          <c:showSerName val="0"/>
          <c:showPercent val="0"/>
          <c:showBubbleSize val="0"/>
        </c:dLbls>
        <c:marker val="1"/>
        <c:smooth val="0"/>
        <c:axId val="720602688"/>
        <c:axId val="720600336"/>
      </c:lineChart>
      <c:catAx>
        <c:axId val="720602688"/>
        <c:scaling>
          <c:orientation val="minMax"/>
        </c:scaling>
        <c:delete val="0"/>
        <c:axPos val="b"/>
        <c:numFmt formatCode="General" sourceLinked="0"/>
        <c:majorTickMark val="none"/>
        <c:minorTickMark val="none"/>
        <c:tickLblPos val="low"/>
        <c:spPr>
          <a:ln>
            <a:solidFill>
              <a:schemeClr val="tx1">
                <a:lumMod val="50000"/>
                <a:lumOff val="50000"/>
              </a:schemeClr>
            </a:solidFill>
          </a:ln>
        </c:spPr>
        <c:txPr>
          <a:bodyPr/>
          <a:lstStyle/>
          <a:p>
            <a:pPr>
              <a:defRPr sz="900">
                <a:latin typeface="Calibri" panose="020F0502020204030204" pitchFamily="34" charset="0"/>
              </a:defRPr>
            </a:pPr>
            <a:endParaRPr lang="es-ES"/>
          </a:p>
        </c:txPr>
        <c:crossAx val="720600336"/>
        <c:crosses val="autoZero"/>
        <c:auto val="1"/>
        <c:lblAlgn val="ctr"/>
        <c:lblOffset val="100"/>
        <c:tickLblSkip val="4"/>
        <c:noMultiLvlLbl val="0"/>
      </c:catAx>
      <c:valAx>
        <c:axId val="720600336"/>
        <c:scaling>
          <c:orientation val="minMax"/>
          <c:min val="-3.0000000000000006E-2"/>
        </c:scaling>
        <c:delete val="0"/>
        <c:axPos val="l"/>
        <c:numFmt formatCode="0.00%" sourceLinked="1"/>
        <c:majorTickMark val="none"/>
        <c:minorTickMark val="none"/>
        <c:tickLblPos val="none"/>
        <c:spPr>
          <a:ln w="9525">
            <a:noFill/>
          </a:ln>
        </c:spPr>
        <c:crossAx val="720602688"/>
        <c:crosses val="autoZero"/>
        <c:crossBetween val="between"/>
      </c:valAx>
    </c:plotArea>
    <c:plotVisOnly val="1"/>
    <c:dispBlanksAs val="gap"/>
    <c:showDLblsOverMax val="0"/>
  </c:chart>
  <c:txPr>
    <a:bodyPr/>
    <a:lstStyle/>
    <a:p>
      <a:pPr>
        <a:defRPr sz="600"/>
      </a:pPr>
      <a:endParaRPr lang="es-E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rgbClr val="9EAFB8"/>
            </a:solidFill>
            <a:ln>
              <a:noFill/>
            </a:ln>
            <a:effectLst/>
          </c:spPr>
          <c:invertIfNegative val="0"/>
          <c:dPt>
            <c:idx val="5"/>
            <c:invertIfNegative val="0"/>
            <c:bubble3D val="0"/>
            <c:spPr>
              <a:solidFill>
                <a:srgbClr val="009AD8"/>
              </a:solidFill>
              <a:ln>
                <a:noFill/>
              </a:ln>
              <a:effectLst/>
            </c:spPr>
          </c:dPt>
          <c:dLbls>
            <c:dLbl>
              <c:idx val="5"/>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9M-13</c:v>
                </c:pt>
                <c:pt idx="1">
                  <c:v>9M-14</c:v>
                </c:pt>
                <c:pt idx="2">
                  <c:v>9M-15</c:v>
                </c:pt>
                <c:pt idx="4">
                  <c:v>9M-16</c:v>
                </c:pt>
                <c:pt idx="5">
                  <c:v>9M-17</c:v>
                </c:pt>
              </c:strCache>
            </c:strRef>
          </c:cat>
          <c:val>
            <c:numRef>
              <c:f>Hoja1!$B$2:$B$7</c:f>
              <c:numCache>
                <c:formatCode>General</c:formatCode>
                <c:ptCount val="6"/>
                <c:pt idx="0">
                  <c:v>4393</c:v>
                </c:pt>
                <c:pt idx="1">
                  <c:v>4624</c:v>
                </c:pt>
                <c:pt idx="2">
                  <c:v>5145</c:v>
                </c:pt>
                <c:pt idx="4">
                  <c:v>4939</c:v>
                </c:pt>
                <c:pt idx="5">
                  <c:v>5434</c:v>
                </c:pt>
              </c:numCache>
            </c:numRef>
          </c:val>
        </c:ser>
        <c:dLbls>
          <c:showLegendKey val="0"/>
          <c:showVal val="0"/>
          <c:showCatName val="0"/>
          <c:showSerName val="0"/>
          <c:showPercent val="0"/>
          <c:showBubbleSize val="0"/>
        </c:dLbls>
        <c:gapWidth val="70"/>
        <c:overlap val="-27"/>
        <c:axId val="720605040"/>
        <c:axId val="720601512"/>
      </c:barChart>
      <c:catAx>
        <c:axId val="72060504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720601512"/>
        <c:crosses val="autoZero"/>
        <c:auto val="1"/>
        <c:lblAlgn val="ctr"/>
        <c:lblOffset val="100"/>
        <c:noMultiLvlLbl val="0"/>
      </c:catAx>
      <c:valAx>
        <c:axId val="720601512"/>
        <c:scaling>
          <c:orientation val="minMax"/>
          <c:min val="1500"/>
        </c:scaling>
        <c:delete val="1"/>
        <c:axPos val="l"/>
        <c:numFmt formatCode="General" sourceLinked="1"/>
        <c:majorTickMark val="none"/>
        <c:minorTickMark val="none"/>
        <c:tickLblPos val="nextTo"/>
        <c:crossAx val="7206050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Hoja1!$B$1</c:f>
              <c:strCache>
                <c:ptCount val="1"/>
                <c:pt idx="0">
                  <c:v>Serie 1</c:v>
                </c:pt>
              </c:strCache>
            </c:strRef>
          </c:tx>
          <c:spPr>
            <a:solidFill>
              <a:srgbClr val="ACBBC2"/>
            </a:solidFill>
            <a:ln>
              <a:solidFill>
                <a:schemeClr val="bg1"/>
              </a:solidFill>
            </a:ln>
            <a:effectLst/>
          </c:spPr>
          <c:invertIfNegative val="0"/>
          <c:dPt>
            <c:idx val="0"/>
            <c:invertIfNegative val="0"/>
            <c:bubble3D val="0"/>
            <c:spPr>
              <a:solidFill>
                <a:srgbClr val="748D99"/>
              </a:solidFill>
              <a:ln>
                <a:solidFill>
                  <a:schemeClr val="bg1"/>
                </a:solidFill>
              </a:ln>
              <a:effectLst/>
            </c:spPr>
          </c:dPt>
          <c:dPt>
            <c:idx val="1"/>
            <c:invertIfNegative val="0"/>
            <c:bubble3D val="0"/>
            <c:spPr>
              <a:solidFill>
                <a:srgbClr val="009AD8"/>
              </a:solidFill>
              <a:ln>
                <a:solidFill>
                  <a:schemeClr val="bg1"/>
                </a:solidFill>
              </a:ln>
              <a:effectLst/>
            </c:spPr>
          </c:dPt>
          <c:dPt>
            <c:idx val="2"/>
            <c:invertIfNegative val="0"/>
            <c:bubble3D val="0"/>
            <c:spPr>
              <a:noFill/>
              <a:ln>
                <a:noFill/>
              </a:ln>
              <a:effectLst/>
            </c:spPr>
          </c:dPt>
          <c:dPt>
            <c:idx val="3"/>
            <c:invertIfNegative val="0"/>
            <c:bubble3D val="0"/>
            <c:spPr>
              <a:solidFill>
                <a:schemeClr val="accent5">
                  <a:lumMod val="60000"/>
                  <a:lumOff val="40000"/>
                </a:schemeClr>
              </a:solidFill>
              <a:ln>
                <a:noFill/>
              </a:ln>
              <a:effectLst/>
            </c:spPr>
          </c:dPt>
          <c:dPt>
            <c:idx val="4"/>
            <c:invertIfNegative val="0"/>
            <c:bubble3D val="0"/>
            <c:spPr>
              <a:solidFill>
                <a:schemeClr val="accent5">
                  <a:lumMod val="60000"/>
                  <a:lumOff val="40000"/>
                </a:schemeClr>
              </a:solidFill>
              <a:ln>
                <a:solidFill>
                  <a:schemeClr val="bg1"/>
                </a:solidFill>
              </a:ln>
              <a:effectLst/>
            </c:spPr>
          </c:dPt>
          <c:dPt>
            <c:idx val="5"/>
            <c:invertIfNegative val="0"/>
            <c:bubble3D val="0"/>
            <c:spPr>
              <a:solidFill>
                <a:srgbClr val="009AD8"/>
              </a:solidFill>
              <a:ln>
                <a:solidFill>
                  <a:schemeClr val="bg1"/>
                </a:solidFill>
              </a:ln>
              <a:effectLst/>
            </c:spPr>
          </c:dPt>
          <c:dPt>
            <c:idx val="6"/>
            <c:invertIfNegative val="0"/>
            <c:bubble3D val="0"/>
            <c:spPr>
              <a:solidFill>
                <a:schemeClr val="accent5">
                  <a:lumMod val="60000"/>
                  <a:lumOff val="40000"/>
                </a:schemeClr>
              </a:solidFill>
              <a:ln>
                <a:solidFill>
                  <a:schemeClr val="bg1"/>
                </a:solidFill>
              </a:ln>
              <a:effectLst/>
            </c:spPr>
          </c:dPt>
          <c:cat>
            <c:strRef>
              <c:f>Hoja1!$A$3:$A$6</c:f>
              <c:strCache>
                <c:ptCount val="4"/>
                <c:pt idx="0">
                  <c:v>9M-16</c:v>
                </c:pt>
                <c:pt idx="1">
                  <c:v>9M-17</c:v>
                </c:pt>
                <c:pt idx="3">
                  <c:v>9M-17</c:v>
                </c:pt>
              </c:strCache>
            </c:strRef>
          </c:cat>
          <c:val>
            <c:numRef>
              <c:f>Hoja1!$B$3:$B$6</c:f>
              <c:numCache>
                <c:formatCode>General</c:formatCode>
                <c:ptCount val="4"/>
                <c:pt idx="0">
                  <c:v>3080</c:v>
                </c:pt>
                <c:pt idx="1">
                  <c:v>3281</c:v>
                </c:pt>
                <c:pt idx="2">
                  <c:v>3281</c:v>
                </c:pt>
                <c:pt idx="3">
                  <c:v>3550</c:v>
                </c:pt>
              </c:numCache>
            </c:numRef>
          </c:val>
        </c:ser>
        <c:ser>
          <c:idx val="1"/>
          <c:order val="1"/>
          <c:tx>
            <c:strRef>
              <c:f>Hoja1!$C$1</c:f>
              <c:strCache>
                <c:ptCount val="1"/>
                <c:pt idx="0">
                  <c:v>Serie 2</c:v>
                </c:pt>
              </c:strCache>
            </c:strRef>
          </c:tx>
          <c:spPr>
            <a:solidFill>
              <a:schemeClr val="accent6"/>
            </a:solidFill>
            <a:ln>
              <a:solidFill>
                <a:schemeClr val="bg1"/>
              </a:solidFill>
            </a:ln>
            <a:effectLst/>
          </c:spPr>
          <c:invertIfNegative val="0"/>
          <c:cat>
            <c:strRef>
              <c:f>Hoja1!$A$3:$A$6</c:f>
              <c:strCache>
                <c:ptCount val="4"/>
                <c:pt idx="0">
                  <c:v>9M-16</c:v>
                </c:pt>
                <c:pt idx="1">
                  <c:v>9M-17</c:v>
                </c:pt>
                <c:pt idx="3">
                  <c:v>9M-17</c:v>
                </c:pt>
              </c:strCache>
            </c:strRef>
          </c:cat>
          <c:val>
            <c:numRef>
              <c:f>Hoja1!$C$3:$C$6</c:f>
              <c:numCache>
                <c:formatCode>General</c:formatCode>
                <c:ptCount val="4"/>
                <c:pt idx="2">
                  <c:v>269</c:v>
                </c:pt>
              </c:numCache>
            </c:numRef>
          </c:val>
        </c:ser>
        <c:dLbls>
          <c:showLegendKey val="0"/>
          <c:showVal val="0"/>
          <c:showCatName val="0"/>
          <c:showSerName val="0"/>
          <c:showPercent val="0"/>
          <c:showBubbleSize val="0"/>
        </c:dLbls>
        <c:gapWidth val="70"/>
        <c:overlap val="100"/>
        <c:axId val="720599552"/>
        <c:axId val="720605432"/>
      </c:barChart>
      <c:catAx>
        <c:axId val="720599552"/>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chemeClr val="tx1">
                    <a:lumMod val="75000"/>
                    <a:lumOff val="25000"/>
                  </a:schemeClr>
                </a:solidFill>
                <a:latin typeface="Calibri" panose="020F0502020204030204" pitchFamily="34" charset="0"/>
                <a:ea typeface="+mn-ea"/>
                <a:cs typeface="+mn-cs"/>
              </a:defRPr>
            </a:pPr>
            <a:endParaRPr lang="es-ES"/>
          </a:p>
        </c:txPr>
        <c:crossAx val="720605432"/>
        <c:crosses val="autoZero"/>
        <c:auto val="1"/>
        <c:lblAlgn val="ctr"/>
        <c:lblOffset val="100"/>
        <c:noMultiLvlLbl val="0"/>
      </c:catAx>
      <c:valAx>
        <c:axId val="720605432"/>
        <c:scaling>
          <c:orientation val="minMax"/>
          <c:min val="300"/>
        </c:scaling>
        <c:delete val="1"/>
        <c:axPos val="l"/>
        <c:numFmt formatCode="General" sourceLinked="1"/>
        <c:majorTickMark val="none"/>
        <c:minorTickMark val="none"/>
        <c:tickLblPos val="none"/>
        <c:crossAx val="720599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Hoja1!$B$1</c:f>
              <c:strCache>
                <c:ptCount val="1"/>
                <c:pt idx="0">
                  <c:v>Ventas</c:v>
                </c:pt>
              </c:strCache>
            </c:strRef>
          </c:tx>
          <c:spPr>
            <a:solidFill>
              <a:srgbClr val="009AD8"/>
            </a:solidFill>
            <a:ln w="3175">
              <a:solidFill>
                <a:schemeClr val="tx1">
                  <a:lumMod val="50000"/>
                  <a:lumOff val="50000"/>
                </a:schemeClr>
              </a:solidFill>
            </a:ln>
            <a:effectLst>
              <a:outerShdw blurRad="50800" dist="38100" dir="8100000" algn="tr" rotWithShape="0">
                <a:prstClr val="black">
                  <a:alpha val="40000"/>
                </a:prstClr>
              </a:outerShdw>
            </a:effectLst>
          </c:spPr>
          <c:dPt>
            <c:idx val="0"/>
            <c:bubble3D val="0"/>
            <c:spPr>
              <a:solidFill>
                <a:srgbClr val="748D99"/>
              </a:solidFill>
              <a:ln w="3175">
                <a:solidFill>
                  <a:schemeClr val="tx1">
                    <a:lumMod val="50000"/>
                    <a:lumOff val="50000"/>
                  </a:schemeClr>
                </a:solidFill>
              </a:ln>
              <a:effectLst>
                <a:outerShdw blurRad="50800" dist="38100" dir="8100000" algn="tr" rotWithShape="0">
                  <a:prstClr val="black">
                    <a:alpha val="40000"/>
                  </a:prstClr>
                </a:outerShdw>
              </a:effectLst>
            </c:spPr>
          </c:dPt>
          <c:dPt>
            <c:idx val="1"/>
            <c:bubble3D val="0"/>
            <c:spPr>
              <a:solidFill>
                <a:schemeClr val="accent5">
                  <a:lumMod val="40000"/>
                  <a:lumOff val="60000"/>
                </a:schemeClr>
              </a:solidFill>
              <a:ln w="3175">
                <a:solidFill>
                  <a:schemeClr val="tx1">
                    <a:lumMod val="50000"/>
                    <a:lumOff val="50000"/>
                  </a:schemeClr>
                </a:solidFill>
              </a:ln>
              <a:effectLst>
                <a:outerShdw blurRad="50800" dist="38100" dir="8100000" algn="tr" rotWithShape="0">
                  <a:prstClr val="black">
                    <a:alpha val="40000"/>
                  </a:prstClr>
                </a:outerShdw>
              </a:effectLst>
            </c:spPr>
          </c:dPt>
          <c:cat>
            <c:strRef>
              <c:f>Hoja1!$A$2:$A$4</c:f>
              <c:strCache>
                <c:ptCount val="3"/>
                <c:pt idx="0">
                  <c:v>1er trim.</c:v>
                </c:pt>
                <c:pt idx="1">
                  <c:v>2º trim.</c:v>
                </c:pt>
                <c:pt idx="2">
                  <c:v>3er trim.</c:v>
                </c:pt>
              </c:strCache>
            </c:strRef>
          </c:cat>
          <c:val>
            <c:numRef>
              <c:f>Hoja1!$B$2:$B$4</c:f>
              <c:numCache>
                <c:formatCode>0.00</c:formatCode>
                <c:ptCount val="3"/>
                <c:pt idx="0">
                  <c:v>0.62</c:v>
                </c:pt>
                <c:pt idx="1">
                  <c:v>0.2</c:v>
                </c:pt>
                <c:pt idx="2">
                  <c:v>0.18061674008810572</c:v>
                </c:pt>
              </c:numCache>
            </c:numRef>
          </c:val>
        </c:ser>
        <c:dLbls>
          <c:showLegendKey val="0"/>
          <c:showVal val="0"/>
          <c:showCatName val="0"/>
          <c:showSerName val="0"/>
          <c:showPercent val="0"/>
          <c:showBubbleSize val="0"/>
          <c:showLeaderLines val="0"/>
        </c:dLbls>
        <c:firstSliceAng val="0"/>
        <c:holeSize val="65"/>
      </c:doughnutChart>
      <c:spPr>
        <a:noFill/>
        <a:ln>
          <a:noFill/>
        </a:ln>
        <a:effectLst/>
      </c:spPr>
    </c:plotArea>
    <c:plotVisOnly val="1"/>
    <c:dispBlanksAs val="zero"/>
    <c:showDLblsOverMax val="0"/>
  </c:chart>
  <c:spPr>
    <a:noFill/>
    <a:ln>
      <a:noFill/>
    </a:ln>
    <a:effectLst/>
  </c:spPr>
  <c:txPr>
    <a:bodyPr/>
    <a:lstStyle/>
    <a:p>
      <a:pPr>
        <a:defRPr/>
      </a:pPr>
      <a:endParaRPr lang="es-E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Hoja1!$B$1</c:f>
              <c:strCache>
                <c:ptCount val="1"/>
                <c:pt idx="0">
                  <c:v>Serie 1</c:v>
                </c:pt>
              </c:strCache>
            </c:strRef>
          </c:tx>
          <c:spPr>
            <a:solidFill>
              <a:srgbClr val="ACBBC2"/>
            </a:solidFill>
            <a:ln>
              <a:solidFill>
                <a:schemeClr val="bg1"/>
              </a:solidFill>
            </a:ln>
            <a:effectLst/>
          </c:spPr>
          <c:invertIfNegative val="0"/>
          <c:dPt>
            <c:idx val="0"/>
            <c:invertIfNegative val="0"/>
            <c:bubble3D val="0"/>
            <c:spPr>
              <a:solidFill>
                <a:srgbClr val="748D99"/>
              </a:solidFill>
              <a:ln>
                <a:solidFill>
                  <a:schemeClr val="bg1"/>
                </a:solidFill>
              </a:ln>
              <a:effectLst/>
            </c:spPr>
          </c:dPt>
          <c:dPt>
            <c:idx val="1"/>
            <c:invertIfNegative val="0"/>
            <c:bubble3D val="0"/>
            <c:spPr>
              <a:solidFill>
                <a:srgbClr val="009AD8"/>
              </a:solidFill>
              <a:ln>
                <a:noFill/>
              </a:ln>
              <a:effectLst/>
            </c:spPr>
          </c:dPt>
          <c:dPt>
            <c:idx val="2"/>
            <c:invertIfNegative val="0"/>
            <c:bubble3D val="0"/>
            <c:spPr>
              <a:noFill/>
              <a:ln>
                <a:noFill/>
              </a:ln>
              <a:effectLst/>
            </c:spPr>
          </c:dPt>
          <c:dPt>
            <c:idx val="3"/>
            <c:invertIfNegative val="0"/>
            <c:bubble3D val="0"/>
            <c:spPr>
              <a:solidFill>
                <a:schemeClr val="accent5">
                  <a:lumMod val="60000"/>
                  <a:lumOff val="40000"/>
                </a:schemeClr>
              </a:solidFill>
              <a:ln>
                <a:noFill/>
              </a:ln>
              <a:effectLst/>
            </c:spPr>
          </c:dPt>
          <c:dPt>
            <c:idx val="4"/>
            <c:invertIfNegative val="0"/>
            <c:bubble3D val="0"/>
            <c:spPr>
              <a:solidFill>
                <a:schemeClr val="accent5">
                  <a:lumMod val="60000"/>
                  <a:lumOff val="40000"/>
                </a:schemeClr>
              </a:solidFill>
              <a:ln>
                <a:solidFill>
                  <a:schemeClr val="bg1"/>
                </a:solidFill>
              </a:ln>
              <a:effectLst/>
            </c:spPr>
          </c:dPt>
          <c:dPt>
            <c:idx val="5"/>
            <c:invertIfNegative val="0"/>
            <c:bubble3D val="0"/>
            <c:spPr>
              <a:solidFill>
                <a:srgbClr val="009AD8"/>
              </a:solidFill>
              <a:ln>
                <a:solidFill>
                  <a:schemeClr val="bg1"/>
                </a:solidFill>
              </a:ln>
              <a:effectLst/>
            </c:spPr>
          </c:dPt>
          <c:dPt>
            <c:idx val="6"/>
            <c:invertIfNegative val="0"/>
            <c:bubble3D val="0"/>
            <c:spPr>
              <a:solidFill>
                <a:schemeClr val="accent5">
                  <a:lumMod val="60000"/>
                  <a:lumOff val="40000"/>
                </a:schemeClr>
              </a:solidFill>
              <a:ln>
                <a:solidFill>
                  <a:schemeClr val="bg1"/>
                </a:solidFill>
              </a:ln>
              <a:effectLst/>
            </c:spPr>
          </c:dPt>
          <c:cat>
            <c:strRef>
              <c:f>Hoja1!$A$3:$A$6</c:f>
              <c:strCache>
                <c:ptCount val="4"/>
                <c:pt idx="0">
                  <c:v>9M-16</c:v>
                </c:pt>
                <c:pt idx="1">
                  <c:v>9M-17</c:v>
                </c:pt>
                <c:pt idx="3">
                  <c:v>9M-17</c:v>
                </c:pt>
              </c:strCache>
            </c:strRef>
          </c:cat>
          <c:val>
            <c:numRef>
              <c:f>Hoja1!$B$3:$B$6</c:f>
              <c:numCache>
                <c:formatCode>General</c:formatCode>
                <c:ptCount val="4"/>
                <c:pt idx="0">
                  <c:v>1546</c:v>
                </c:pt>
                <c:pt idx="1">
                  <c:v>1673</c:v>
                </c:pt>
                <c:pt idx="2">
                  <c:v>1673</c:v>
                </c:pt>
                <c:pt idx="3">
                  <c:v>1867</c:v>
                </c:pt>
              </c:numCache>
            </c:numRef>
          </c:val>
        </c:ser>
        <c:ser>
          <c:idx val="1"/>
          <c:order val="1"/>
          <c:tx>
            <c:strRef>
              <c:f>Hoja1!$C$1</c:f>
              <c:strCache>
                <c:ptCount val="1"/>
                <c:pt idx="0">
                  <c:v>Serie 2</c:v>
                </c:pt>
              </c:strCache>
            </c:strRef>
          </c:tx>
          <c:spPr>
            <a:solidFill>
              <a:schemeClr val="accent6"/>
            </a:solidFill>
            <a:ln>
              <a:solidFill>
                <a:schemeClr val="bg1"/>
              </a:solidFill>
            </a:ln>
            <a:effectLst/>
          </c:spPr>
          <c:invertIfNegative val="0"/>
          <c:cat>
            <c:strRef>
              <c:f>Hoja1!$A$3:$A$6</c:f>
              <c:strCache>
                <c:ptCount val="4"/>
                <c:pt idx="0">
                  <c:v>9M-16</c:v>
                </c:pt>
                <c:pt idx="1">
                  <c:v>9M-17</c:v>
                </c:pt>
                <c:pt idx="3">
                  <c:v>9M-17</c:v>
                </c:pt>
              </c:strCache>
            </c:strRef>
          </c:cat>
          <c:val>
            <c:numRef>
              <c:f>Hoja1!$C$3:$C$6</c:f>
              <c:numCache>
                <c:formatCode>General</c:formatCode>
                <c:ptCount val="4"/>
                <c:pt idx="2">
                  <c:v>194</c:v>
                </c:pt>
              </c:numCache>
            </c:numRef>
          </c:val>
        </c:ser>
        <c:dLbls>
          <c:showLegendKey val="0"/>
          <c:showVal val="0"/>
          <c:showCatName val="0"/>
          <c:showSerName val="0"/>
          <c:showPercent val="0"/>
          <c:showBubbleSize val="0"/>
        </c:dLbls>
        <c:gapWidth val="70"/>
        <c:overlap val="100"/>
        <c:axId val="720599944"/>
        <c:axId val="720607000"/>
      </c:barChart>
      <c:catAx>
        <c:axId val="720599944"/>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chemeClr val="tx1">
                    <a:lumMod val="75000"/>
                    <a:lumOff val="25000"/>
                  </a:schemeClr>
                </a:solidFill>
                <a:latin typeface="Calibri" panose="020F0502020204030204" pitchFamily="34" charset="0"/>
                <a:ea typeface="+mn-ea"/>
                <a:cs typeface="+mn-cs"/>
              </a:defRPr>
            </a:pPr>
            <a:endParaRPr lang="es-ES"/>
          </a:p>
        </c:txPr>
        <c:crossAx val="720607000"/>
        <c:crosses val="autoZero"/>
        <c:auto val="1"/>
        <c:lblAlgn val="ctr"/>
        <c:lblOffset val="100"/>
        <c:noMultiLvlLbl val="0"/>
      </c:catAx>
      <c:valAx>
        <c:axId val="720607000"/>
        <c:scaling>
          <c:orientation val="minMax"/>
          <c:min val="300"/>
        </c:scaling>
        <c:delete val="1"/>
        <c:axPos val="l"/>
        <c:numFmt formatCode="General" sourceLinked="1"/>
        <c:majorTickMark val="none"/>
        <c:minorTickMark val="none"/>
        <c:tickLblPos val="none"/>
        <c:crossAx val="720599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Hoja1!$B$1</c:f>
              <c:strCache>
                <c:ptCount val="1"/>
                <c:pt idx="0">
                  <c:v>Serie 1</c:v>
                </c:pt>
              </c:strCache>
            </c:strRef>
          </c:tx>
          <c:spPr>
            <a:noFill/>
            <a:ln>
              <a:noFill/>
            </a:ln>
            <a:effectLst/>
          </c:spPr>
          <c:invertIfNegative val="0"/>
          <c:dPt>
            <c:idx val="0"/>
            <c:invertIfNegative val="0"/>
            <c:bubble3D val="0"/>
            <c:spPr>
              <a:solidFill>
                <a:srgbClr val="009AD8"/>
              </a:solidFill>
              <a:ln>
                <a:solidFill>
                  <a:schemeClr val="bg1"/>
                </a:solidFill>
              </a:ln>
              <a:effectLst/>
            </c:spPr>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cat>
            <c:strRef>
              <c:f>Hoja1!$A$2:$A$5</c:f>
              <c:strCache>
                <c:ptCount val="1"/>
                <c:pt idx="0">
                  <c:v>9M-16</c:v>
                </c:pt>
              </c:strCache>
            </c:strRef>
          </c:cat>
          <c:val>
            <c:numRef>
              <c:f>Hoja1!$B$2:$B$5</c:f>
              <c:numCache>
                <c:formatCode>General</c:formatCode>
                <c:ptCount val="4"/>
                <c:pt idx="0">
                  <c:v>2797</c:v>
                </c:pt>
                <c:pt idx="1">
                  <c:v>2925</c:v>
                </c:pt>
                <c:pt idx="2">
                  <c:v>3028</c:v>
                </c:pt>
                <c:pt idx="3">
                  <c:v>3452</c:v>
                </c:pt>
              </c:numCache>
            </c:numRef>
          </c:val>
        </c:ser>
        <c:ser>
          <c:idx val="1"/>
          <c:order val="1"/>
          <c:tx>
            <c:strRef>
              <c:f>Hoja1!$C$1</c:f>
              <c:strCache>
                <c:ptCount val="1"/>
                <c:pt idx="0">
                  <c:v>Serie 2</c:v>
                </c:pt>
              </c:strCache>
            </c:strRef>
          </c:tx>
          <c:spPr>
            <a:noFill/>
            <a:ln>
              <a:noFill/>
            </a:ln>
            <a:effectLst/>
          </c:spPr>
          <c:invertIfNegative val="0"/>
          <c:dPt>
            <c:idx val="0"/>
            <c:invertIfNegative val="0"/>
            <c:bubble3D val="0"/>
            <c:spPr>
              <a:solidFill>
                <a:srgbClr val="738B99"/>
              </a:solidFill>
              <a:ln>
                <a:solidFill>
                  <a:schemeClr val="bg1"/>
                </a:solidFill>
              </a:ln>
              <a:effectLst/>
            </c:spPr>
          </c:dPt>
          <c:dPt>
            <c:idx val="1"/>
            <c:invertIfNegative val="0"/>
            <c:bubble3D val="0"/>
          </c:dPt>
          <c:dPt>
            <c:idx val="2"/>
            <c:invertIfNegative val="0"/>
            <c:bubble3D val="0"/>
          </c:dPt>
          <c:cat>
            <c:strRef>
              <c:f>Hoja1!$A$2:$A$5</c:f>
              <c:strCache>
                <c:ptCount val="1"/>
                <c:pt idx="0">
                  <c:v>9M-16</c:v>
                </c:pt>
              </c:strCache>
            </c:strRef>
          </c:cat>
          <c:val>
            <c:numRef>
              <c:f>Hoja1!$C$2:$C$5</c:f>
              <c:numCache>
                <c:formatCode>General</c:formatCode>
                <c:ptCount val="4"/>
                <c:pt idx="0">
                  <c:v>321</c:v>
                </c:pt>
                <c:pt idx="1">
                  <c:v>100</c:v>
                </c:pt>
                <c:pt idx="2">
                  <c:v>424</c:v>
                </c:pt>
              </c:numCache>
            </c:numRef>
          </c:val>
        </c:ser>
        <c:dLbls>
          <c:showLegendKey val="0"/>
          <c:showVal val="0"/>
          <c:showCatName val="0"/>
          <c:showSerName val="0"/>
          <c:showPercent val="0"/>
          <c:showBubbleSize val="0"/>
        </c:dLbls>
        <c:gapWidth val="70"/>
        <c:overlap val="100"/>
        <c:axId val="720612096"/>
        <c:axId val="720614448"/>
      </c:barChart>
      <c:catAx>
        <c:axId val="72061209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chemeClr val="tx1">
                    <a:lumMod val="75000"/>
                    <a:lumOff val="25000"/>
                  </a:schemeClr>
                </a:solidFill>
                <a:latin typeface="Calibri" panose="020F0502020204030204" pitchFamily="34" charset="0"/>
                <a:ea typeface="+mn-ea"/>
                <a:cs typeface="+mn-cs"/>
              </a:defRPr>
            </a:pPr>
            <a:endParaRPr lang="es-ES"/>
          </a:p>
        </c:txPr>
        <c:crossAx val="720614448"/>
        <c:crosses val="autoZero"/>
        <c:auto val="1"/>
        <c:lblAlgn val="ctr"/>
        <c:lblOffset val="100"/>
        <c:noMultiLvlLbl val="0"/>
      </c:catAx>
      <c:valAx>
        <c:axId val="720614448"/>
        <c:scaling>
          <c:orientation val="minMax"/>
          <c:min val="300"/>
        </c:scaling>
        <c:delete val="1"/>
        <c:axPos val="l"/>
        <c:numFmt formatCode="General" sourceLinked="1"/>
        <c:majorTickMark val="none"/>
        <c:minorTickMark val="none"/>
        <c:tickLblPos val="none"/>
        <c:crossAx val="7206120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Hoja1!$B$1</c:f>
              <c:strCache>
                <c:ptCount val="1"/>
                <c:pt idx="0">
                  <c:v>Serie 1</c:v>
                </c:pt>
              </c:strCache>
            </c:strRef>
          </c:tx>
          <c:spPr>
            <a:solidFill>
              <a:srgbClr val="ACBBC2"/>
            </a:solidFill>
            <a:ln>
              <a:solidFill>
                <a:schemeClr val="bg1"/>
              </a:solidFill>
            </a:ln>
            <a:effectLst/>
          </c:spPr>
          <c:invertIfNegative val="0"/>
          <c:dPt>
            <c:idx val="0"/>
            <c:invertIfNegative val="0"/>
            <c:bubble3D val="0"/>
            <c:spPr>
              <a:solidFill>
                <a:srgbClr val="009AD8"/>
              </a:solidFill>
              <a:ln>
                <a:solidFill>
                  <a:schemeClr val="bg1"/>
                </a:solidFill>
              </a:ln>
              <a:effectLst/>
            </c:spPr>
          </c:dPt>
          <c:dPt>
            <c:idx val="1"/>
            <c:invertIfNegative val="0"/>
            <c:bubble3D val="0"/>
            <c:spPr>
              <a:solidFill>
                <a:srgbClr val="009AD8"/>
              </a:solidFill>
              <a:ln>
                <a:solidFill>
                  <a:schemeClr val="bg1"/>
                </a:solidFill>
              </a:ln>
              <a:effectLst/>
            </c:spPr>
          </c:dPt>
          <c:dPt>
            <c:idx val="2"/>
            <c:invertIfNegative val="0"/>
            <c:bubble3D val="0"/>
            <c:spPr>
              <a:noFill/>
              <a:ln>
                <a:solidFill>
                  <a:schemeClr val="bg1"/>
                </a:solidFill>
              </a:ln>
              <a:effectLst/>
            </c:spPr>
          </c:dPt>
          <c:dPt>
            <c:idx val="3"/>
            <c:invertIfNegative val="0"/>
            <c:bubble3D val="0"/>
            <c:spPr>
              <a:solidFill>
                <a:schemeClr val="accent5">
                  <a:lumMod val="60000"/>
                  <a:lumOff val="40000"/>
                </a:schemeClr>
              </a:solidFill>
              <a:ln>
                <a:solidFill>
                  <a:schemeClr val="bg1"/>
                </a:solidFill>
              </a:ln>
              <a:effectLst/>
            </c:spPr>
          </c:dPt>
          <c:dPt>
            <c:idx val="4"/>
            <c:invertIfNegative val="0"/>
            <c:bubble3D val="0"/>
            <c:spPr>
              <a:solidFill>
                <a:schemeClr val="accent5">
                  <a:lumMod val="60000"/>
                  <a:lumOff val="40000"/>
                </a:schemeClr>
              </a:solidFill>
              <a:ln>
                <a:solidFill>
                  <a:schemeClr val="bg1"/>
                </a:solidFill>
              </a:ln>
              <a:effectLst/>
            </c:spPr>
          </c:dPt>
          <c:dPt>
            <c:idx val="5"/>
            <c:invertIfNegative val="0"/>
            <c:bubble3D val="0"/>
            <c:spPr>
              <a:solidFill>
                <a:srgbClr val="009AD8"/>
              </a:solidFill>
              <a:ln>
                <a:solidFill>
                  <a:schemeClr val="bg1"/>
                </a:solidFill>
              </a:ln>
              <a:effectLst/>
            </c:spPr>
          </c:dPt>
          <c:dPt>
            <c:idx val="6"/>
            <c:invertIfNegative val="0"/>
            <c:bubble3D val="0"/>
            <c:spPr>
              <a:solidFill>
                <a:schemeClr val="accent5">
                  <a:lumMod val="60000"/>
                  <a:lumOff val="40000"/>
                </a:schemeClr>
              </a:solidFill>
              <a:ln>
                <a:solidFill>
                  <a:schemeClr val="bg1"/>
                </a:solidFill>
              </a:ln>
              <a:effectLst/>
            </c:spPr>
          </c:dPt>
          <c:cat>
            <c:strRef>
              <c:f>Hoja1!$A$2:$A$5</c:f>
              <c:strCache>
                <c:ptCount val="4"/>
                <c:pt idx="1">
                  <c:v>9M-17</c:v>
                </c:pt>
                <c:pt idx="3">
                  <c:v>9M-17</c:v>
                </c:pt>
              </c:strCache>
            </c:strRef>
          </c:cat>
          <c:val>
            <c:numRef>
              <c:f>Hoja1!$B$2:$B$5</c:f>
              <c:numCache>
                <c:formatCode>General</c:formatCode>
                <c:ptCount val="4"/>
                <c:pt idx="1">
                  <c:v>2925</c:v>
                </c:pt>
                <c:pt idx="2">
                  <c:v>3028</c:v>
                </c:pt>
                <c:pt idx="3">
                  <c:v>3452</c:v>
                </c:pt>
              </c:numCache>
            </c:numRef>
          </c:val>
        </c:ser>
        <c:ser>
          <c:idx val="1"/>
          <c:order val="1"/>
          <c:tx>
            <c:strRef>
              <c:f>Hoja1!$C$1</c:f>
              <c:strCache>
                <c:ptCount val="1"/>
                <c:pt idx="0">
                  <c:v>Serie 2</c:v>
                </c:pt>
              </c:strCache>
            </c:strRef>
          </c:tx>
          <c:spPr>
            <a:solidFill>
              <a:schemeClr val="accent6"/>
            </a:solidFill>
            <a:ln>
              <a:solidFill>
                <a:schemeClr val="bg1"/>
              </a:solidFill>
            </a:ln>
            <a:effectLst/>
          </c:spPr>
          <c:invertIfNegative val="0"/>
          <c:dPt>
            <c:idx val="0"/>
            <c:invertIfNegative val="0"/>
            <c:bubble3D val="0"/>
            <c:spPr>
              <a:solidFill>
                <a:srgbClr val="748D99"/>
              </a:solidFill>
              <a:ln>
                <a:solidFill>
                  <a:schemeClr val="bg1"/>
                </a:solidFill>
              </a:ln>
              <a:effectLst/>
            </c:spPr>
          </c:dPt>
          <c:dPt>
            <c:idx val="1"/>
            <c:invertIfNegative val="0"/>
            <c:bubble3D val="0"/>
            <c:spPr>
              <a:solidFill>
                <a:srgbClr val="748D99"/>
              </a:solidFill>
              <a:ln>
                <a:solidFill>
                  <a:schemeClr val="bg1"/>
                </a:solidFill>
              </a:ln>
              <a:effectLst/>
            </c:spPr>
          </c:dPt>
          <c:dPt>
            <c:idx val="2"/>
            <c:invertIfNegative val="0"/>
            <c:bubble3D val="0"/>
            <c:spPr>
              <a:solidFill>
                <a:schemeClr val="accent6">
                  <a:lumMod val="75000"/>
                </a:schemeClr>
              </a:solidFill>
              <a:ln>
                <a:solidFill>
                  <a:schemeClr val="bg1"/>
                </a:solidFill>
              </a:ln>
              <a:effectLst/>
            </c:spPr>
          </c:dPt>
          <c:cat>
            <c:strRef>
              <c:f>Hoja1!$A$2:$A$5</c:f>
              <c:strCache>
                <c:ptCount val="4"/>
                <c:pt idx="1">
                  <c:v>9M-17</c:v>
                </c:pt>
                <c:pt idx="3">
                  <c:v>9M-17</c:v>
                </c:pt>
              </c:strCache>
            </c:strRef>
          </c:cat>
          <c:val>
            <c:numRef>
              <c:f>Hoja1!$C$2:$C$5</c:f>
              <c:numCache>
                <c:formatCode>General</c:formatCode>
                <c:ptCount val="4"/>
                <c:pt idx="1">
                  <c:v>100</c:v>
                </c:pt>
                <c:pt idx="2">
                  <c:v>424</c:v>
                </c:pt>
              </c:numCache>
            </c:numRef>
          </c:val>
        </c:ser>
        <c:dLbls>
          <c:showLegendKey val="0"/>
          <c:showVal val="0"/>
          <c:showCatName val="0"/>
          <c:showSerName val="0"/>
          <c:showPercent val="0"/>
          <c:showBubbleSize val="0"/>
        </c:dLbls>
        <c:gapWidth val="90"/>
        <c:overlap val="100"/>
        <c:axId val="720619936"/>
        <c:axId val="720613272"/>
      </c:barChart>
      <c:catAx>
        <c:axId val="72061993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chemeClr val="tx1">
                    <a:lumMod val="75000"/>
                    <a:lumOff val="25000"/>
                  </a:schemeClr>
                </a:solidFill>
                <a:latin typeface="Calibri" panose="020F0502020204030204" pitchFamily="34" charset="0"/>
                <a:ea typeface="+mn-ea"/>
                <a:cs typeface="+mn-cs"/>
              </a:defRPr>
            </a:pPr>
            <a:endParaRPr lang="es-ES"/>
          </a:p>
        </c:txPr>
        <c:crossAx val="720613272"/>
        <c:crosses val="autoZero"/>
        <c:auto val="1"/>
        <c:lblAlgn val="ctr"/>
        <c:lblOffset val="100"/>
        <c:noMultiLvlLbl val="0"/>
      </c:catAx>
      <c:valAx>
        <c:axId val="720613272"/>
        <c:scaling>
          <c:orientation val="minMax"/>
          <c:min val="300"/>
        </c:scaling>
        <c:delete val="1"/>
        <c:axPos val="l"/>
        <c:numFmt formatCode="General" sourceLinked="1"/>
        <c:majorTickMark val="none"/>
        <c:minorTickMark val="none"/>
        <c:tickLblPos val="none"/>
        <c:crossAx val="7206199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Hoja1!$B$1</c:f>
              <c:strCache>
                <c:ptCount val="1"/>
                <c:pt idx="0">
                  <c:v>Serie 1</c:v>
                </c:pt>
              </c:strCache>
            </c:strRef>
          </c:tx>
          <c:spPr>
            <a:solidFill>
              <a:srgbClr val="748D99"/>
            </a:solidFill>
          </c:spPr>
          <c:invertIfNegative val="0"/>
          <c:dPt>
            <c:idx val="0"/>
            <c:invertIfNegative val="0"/>
            <c:bubble3D val="0"/>
            <c:spPr>
              <a:solidFill>
                <a:srgbClr val="A1B2BB"/>
              </a:solidFill>
            </c:spPr>
          </c:dPt>
          <c:dPt>
            <c:idx val="1"/>
            <c:invertIfNegative val="0"/>
            <c:bubble3D val="0"/>
            <c:spPr>
              <a:solidFill>
                <a:srgbClr val="A1B2BB"/>
              </a:solidFill>
            </c:spPr>
          </c:dPt>
          <c:dPt>
            <c:idx val="2"/>
            <c:invertIfNegative val="0"/>
            <c:bubble3D val="0"/>
            <c:spPr>
              <a:solidFill>
                <a:srgbClr val="009AD8"/>
              </a:solidFill>
            </c:spPr>
          </c:dPt>
          <c:dPt>
            <c:idx val="3"/>
            <c:invertIfNegative val="0"/>
            <c:bubble3D val="0"/>
            <c:spPr>
              <a:solidFill>
                <a:schemeClr val="accent5">
                  <a:lumMod val="40000"/>
                  <a:lumOff val="60000"/>
                </a:schemeClr>
              </a:solidFill>
            </c:spPr>
          </c:dPt>
          <c:cat>
            <c:strRef>
              <c:f>Hoja1!$A$2:$A$4</c:f>
              <c:strCache>
                <c:ptCount val="3"/>
                <c:pt idx="0">
                  <c:v>SEP-16</c:v>
                </c:pt>
                <c:pt idx="1">
                  <c:v>DIC-16</c:v>
                </c:pt>
                <c:pt idx="2">
                  <c:v>SEP-17</c:v>
                </c:pt>
              </c:strCache>
            </c:strRef>
          </c:cat>
          <c:val>
            <c:numRef>
              <c:f>Hoja1!$B$2:$B$4</c:f>
              <c:numCache>
                <c:formatCode>#,##0</c:formatCode>
                <c:ptCount val="3"/>
                <c:pt idx="0">
                  <c:v>15199</c:v>
                </c:pt>
                <c:pt idx="1">
                  <c:v>14754</c:v>
                </c:pt>
                <c:pt idx="2">
                  <c:v>13923</c:v>
                </c:pt>
              </c:numCache>
            </c:numRef>
          </c:val>
        </c:ser>
        <c:ser>
          <c:idx val="1"/>
          <c:order val="1"/>
          <c:tx>
            <c:strRef>
              <c:f>Hoja1!$C$1</c:f>
              <c:strCache>
                <c:ptCount val="1"/>
                <c:pt idx="0">
                  <c:v>Serie 2</c:v>
                </c:pt>
              </c:strCache>
            </c:strRef>
          </c:tx>
          <c:spPr>
            <a:solidFill>
              <a:schemeClr val="accent6"/>
            </a:solidFill>
          </c:spPr>
          <c:invertIfNegative val="0"/>
          <c:dPt>
            <c:idx val="2"/>
            <c:invertIfNegative val="0"/>
            <c:bubble3D val="0"/>
            <c:spPr>
              <a:solidFill>
                <a:schemeClr val="accent6">
                  <a:lumMod val="75000"/>
                </a:schemeClr>
              </a:solidFill>
            </c:spPr>
          </c:dPt>
          <c:cat>
            <c:strRef>
              <c:f>Hoja1!$A$2:$A$4</c:f>
              <c:strCache>
                <c:ptCount val="3"/>
                <c:pt idx="0">
                  <c:v>SEP-16</c:v>
                </c:pt>
                <c:pt idx="1">
                  <c:v>DIC-16</c:v>
                </c:pt>
                <c:pt idx="2">
                  <c:v>SEP-17</c:v>
                </c:pt>
              </c:strCache>
            </c:strRef>
          </c:cat>
          <c:val>
            <c:numRef>
              <c:f>Hoja1!$C$2:$C$4</c:f>
              <c:numCache>
                <c:formatCode>General</c:formatCode>
                <c:ptCount val="3"/>
                <c:pt idx="2">
                  <c:v>1363</c:v>
                </c:pt>
              </c:numCache>
            </c:numRef>
          </c:val>
        </c:ser>
        <c:dLbls>
          <c:showLegendKey val="0"/>
          <c:showVal val="0"/>
          <c:showCatName val="0"/>
          <c:showSerName val="0"/>
          <c:showPercent val="0"/>
          <c:showBubbleSize val="0"/>
        </c:dLbls>
        <c:gapWidth val="65"/>
        <c:overlap val="100"/>
        <c:axId val="720609744"/>
        <c:axId val="720610920"/>
      </c:barChart>
      <c:catAx>
        <c:axId val="720609744"/>
        <c:scaling>
          <c:orientation val="minMax"/>
        </c:scaling>
        <c:delete val="0"/>
        <c:axPos val="b"/>
        <c:numFmt formatCode="General" sourceLinked="0"/>
        <c:majorTickMark val="none"/>
        <c:minorTickMark val="none"/>
        <c:tickLblPos val="nextTo"/>
        <c:spPr>
          <a:ln>
            <a:noFill/>
          </a:ln>
        </c:spPr>
        <c:txPr>
          <a:bodyPr/>
          <a:lstStyle/>
          <a:p>
            <a:pPr>
              <a:defRPr sz="1400" b="1">
                <a:solidFill>
                  <a:schemeClr val="tx1">
                    <a:lumMod val="75000"/>
                    <a:lumOff val="25000"/>
                  </a:schemeClr>
                </a:solidFill>
                <a:latin typeface="Calibri" pitchFamily="34" charset="0"/>
                <a:cs typeface="Calibri" pitchFamily="34" charset="0"/>
              </a:defRPr>
            </a:pPr>
            <a:endParaRPr lang="es-ES"/>
          </a:p>
        </c:txPr>
        <c:crossAx val="720610920"/>
        <c:crosses val="autoZero"/>
        <c:auto val="1"/>
        <c:lblAlgn val="ctr"/>
        <c:lblOffset val="100"/>
        <c:noMultiLvlLbl val="0"/>
      </c:catAx>
      <c:valAx>
        <c:axId val="720610920"/>
        <c:scaling>
          <c:orientation val="minMax"/>
          <c:min val="8000"/>
        </c:scaling>
        <c:delete val="0"/>
        <c:axPos val="l"/>
        <c:numFmt formatCode="#,##0" sourceLinked="1"/>
        <c:majorTickMark val="none"/>
        <c:minorTickMark val="none"/>
        <c:tickLblPos val="none"/>
        <c:spPr>
          <a:ln w="9525">
            <a:noFill/>
          </a:ln>
        </c:spPr>
        <c:crossAx val="720609744"/>
        <c:crosses val="autoZero"/>
        <c:crossBetween val="between"/>
      </c:valAx>
    </c:plotArea>
    <c:plotVisOnly val="1"/>
    <c:dispBlanksAs val="gap"/>
    <c:showDLblsOverMax val="0"/>
  </c:chart>
  <c:txPr>
    <a:bodyPr/>
    <a:lstStyle/>
    <a:p>
      <a:pPr>
        <a:defRPr sz="1800"/>
      </a:pPr>
      <a:endParaRPr lang="es-E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6970181323830339E-2"/>
          <c:y val="0.26110615426851203"/>
          <c:w val="0.89615949956837648"/>
          <c:h val="0.6548589942632107"/>
        </c:manualLayout>
      </c:layout>
      <c:lineChart>
        <c:grouping val="standard"/>
        <c:varyColors val="0"/>
        <c:ser>
          <c:idx val="0"/>
          <c:order val="0"/>
          <c:tx>
            <c:strRef>
              <c:f>Hoja1!$B$1</c:f>
              <c:strCache>
                <c:ptCount val="1"/>
                <c:pt idx="0">
                  <c:v>Total</c:v>
                </c:pt>
              </c:strCache>
            </c:strRef>
          </c:tx>
          <c:spPr>
            <a:ln w="22225">
              <a:solidFill>
                <a:srgbClr val="009AD8"/>
              </a:solidFill>
              <a:prstDash val="sysDot"/>
            </a:ln>
          </c:spPr>
          <c:marker>
            <c:symbol val="circle"/>
            <c:size val="10"/>
            <c:spPr>
              <a:solidFill>
                <a:schemeClr val="bg1"/>
              </a:solidFill>
              <a:ln>
                <a:solidFill>
                  <a:srgbClr val="009AD8"/>
                </a:solidFill>
              </a:ln>
            </c:spPr>
          </c:marker>
          <c:dPt>
            <c:idx val="0"/>
            <c:marker>
              <c:spPr>
                <a:solidFill>
                  <a:schemeClr val="bg1"/>
                </a:solidFill>
                <a:ln>
                  <a:solidFill>
                    <a:srgbClr val="748D99"/>
                  </a:solidFill>
                </a:ln>
              </c:spPr>
            </c:marker>
            <c:bubble3D val="0"/>
          </c:dPt>
          <c:dPt>
            <c:idx val="1"/>
            <c:marker>
              <c:spPr>
                <a:solidFill>
                  <a:schemeClr val="bg1"/>
                </a:solidFill>
                <a:ln>
                  <a:solidFill>
                    <a:srgbClr val="748D99"/>
                  </a:solidFill>
                  <a:prstDash val="solid"/>
                </a:ln>
              </c:spPr>
            </c:marker>
            <c:bubble3D val="0"/>
            <c:spPr>
              <a:ln w="22225">
                <a:solidFill>
                  <a:srgbClr val="748D99"/>
                </a:solidFill>
                <a:prstDash val="solid"/>
              </a:ln>
            </c:spPr>
          </c:dPt>
          <c:dPt>
            <c:idx val="3"/>
            <c:marker>
              <c:spPr>
                <a:solidFill>
                  <a:schemeClr val="bg1"/>
                </a:solidFill>
                <a:ln>
                  <a:solidFill>
                    <a:srgbClr val="4BACC6"/>
                  </a:solidFill>
                </a:ln>
              </c:spPr>
            </c:marker>
            <c:bubble3D val="0"/>
          </c:dPt>
          <c:dPt>
            <c:idx val="6"/>
            <c:marker>
              <c:spPr>
                <a:solidFill>
                  <a:srgbClr val="009AD8"/>
                </a:solidFill>
                <a:ln w="12700">
                  <a:solidFill>
                    <a:srgbClr val="009BD8"/>
                  </a:solidFill>
                </a:ln>
              </c:spPr>
            </c:marker>
            <c:bubble3D val="0"/>
            <c:spPr>
              <a:ln w="22225">
                <a:solidFill>
                  <a:srgbClr val="009BD8"/>
                </a:solidFill>
                <a:prstDash val="sysDot"/>
              </a:ln>
            </c:spPr>
          </c:dPt>
          <c:dLbls>
            <c:dLbl>
              <c:idx val="0"/>
              <c:layout>
                <c:manualLayout>
                  <c:x val="-9.7532340657293548E-2"/>
                  <c:y val="-0.15062089384099817"/>
                </c:manualLayout>
              </c:layout>
              <c:spPr>
                <a:noFill/>
                <a:ln>
                  <a:noFill/>
                </a:ln>
                <a:effectLst/>
              </c:spPr>
              <c:txPr>
                <a:bodyPr/>
                <a:lstStyle/>
                <a:p>
                  <a:pPr>
                    <a:defRPr sz="1400" b="1">
                      <a:solidFill>
                        <a:schemeClr val="tx1">
                          <a:lumMod val="75000"/>
                          <a:lumOff val="25000"/>
                        </a:schemeClr>
                      </a:solidFill>
                      <a:latin typeface="Calibri" pitchFamily="34" charset="0"/>
                      <a:cs typeface="Calibri"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extLst>
            </c:dLbl>
            <c:dLbl>
              <c:idx val="1"/>
              <c:layout>
                <c:manualLayout>
                  <c:x val="-9.030839698130165E-2"/>
                  <c:y val="-0.11988800954238218"/>
                </c:manualLayout>
              </c:layout>
              <c:spPr>
                <a:noFill/>
                <a:ln>
                  <a:noFill/>
                </a:ln>
                <a:effectLst/>
              </c:spPr>
              <c:txPr>
                <a:bodyPr/>
                <a:lstStyle/>
                <a:p>
                  <a:pPr>
                    <a:defRPr sz="1400" b="1">
                      <a:solidFill>
                        <a:schemeClr val="tx1">
                          <a:lumMod val="75000"/>
                          <a:lumOff val="25000"/>
                        </a:schemeClr>
                      </a:solidFill>
                      <a:latin typeface="Calibri" pitchFamily="34" charset="0"/>
                      <a:cs typeface="Calibri"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extLst>
            </c:dLbl>
            <c:dLbl>
              <c:idx val="2"/>
              <c:layout>
                <c:manualLayout>
                  <c:x val="-9.1713551601509125E-2"/>
                  <c:y val="0.15654695551861389"/>
                </c:manualLayout>
              </c:layout>
              <c:numFmt formatCode="0.0%" sourceLinked="0"/>
              <c:spPr>
                <a:noFill/>
                <a:ln>
                  <a:noFill/>
                </a:ln>
                <a:effectLst/>
              </c:spPr>
              <c:txPr>
                <a:bodyPr/>
                <a:lstStyle/>
                <a:p>
                  <a:pPr>
                    <a:defRPr sz="1400" b="1">
                      <a:solidFill>
                        <a:srgbClr val="009AD8"/>
                      </a:solidFill>
                      <a:latin typeface="Calibri" pitchFamily="34" charset="0"/>
                      <a:cs typeface="Calibri"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extLst>
            </c:dLbl>
            <c:dLbl>
              <c:idx val="3"/>
              <c:layout>
                <c:manualLayout>
                  <c:x val="-7.3929655830743179E-2"/>
                  <c:y val="0.15654695551861378"/>
                </c:manualLayout>
              </c:layout>
              <c:spPr>
                <a:noFill/>
                <a:ln>
                  <a:noFill/>
                </a:ln>
                <a:effectLst/>
              </c:spPr>
              <c:txPr>
                <a:bodyPr/>
                <a:lstStyle/>
                <a:p>
                  <a:pPr>
                    <a:defRPr sz="1400" b="1">
                      <a:solidFill>
                        <a:schemeClr val="tx1"/>
                      </a:solidFill>
                      <a:latin typeface="Calibri" pitchFamily="34" charset="0"/>
                      <a:cs typeface="Calibri"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extLst>
            </c:dLbl>
            <c:dLbl>
              <c:idx val="4"/>
              <c:spPr/>
              <c:txPr>
                <a:bodyPr/>
                <a:lstStyle/>
                <a:p>
                  <a:pPr>
                    <a:defRPr sz="1400" b="1">
                      <a:solidFill>
                        <a:srgbClr val="009AD8"/>
                      </a:solidFill>
                      <a:latin typeface="Calibri" pitchFamily="34" charset="0"/>
                      <a:cs typeface="Calibri" pitchFamily="34" charset="0"/>
                    </a:defRPr>
                  </a:pPr>
                  <a:endParaRPr lang="es-ES"/>
                </a:p>
              </c:txPr>
              <c:dLblPos val="t"/>
              <c:showLegendKey val="0"/>
              <c:showVal val="1"/>
              <c:showCatName val="0"/>
              <c:showSerName val="0"/>
              <c:showPercent val="0"/>
              <c:showBubbleSize val="0"/>
            </c:dLbl>
            <c:dLbl>
              <c:idx val="6"/>
              <c:layout>
                <c:manualLayout>
                  <c:x val="-5.1243521219911645E-2"/>
                  <c:y val="-7.4433995700520408E-2"/>
                </c:manualLayout>
              </c:layout>
              <c:spPr>
                <a:noFill/>
                <a:ln>
                  <a:noFill/>
                </a:ln>
                <a:effectLst/>
              </c:spPr>
              <c:txPr>
                <a:bodyPr/>
                <a:lstStyle/>
                <a:p>
                  <a:pPr algn="ctr" rtl="0">
                    <a:defRPr lang="es-ES" sz="1400" b="1" i="0" u="none" strike="noStrike" kern="1200" baseline="0" dirty="0" smtClean="0">
                      <a:solidFill>
                        <a:srgbClr val="009AD8"/>
                      </a:solidFill>
                      <a:latin typeface="Calibri" pitchFamily="34" charset="0"/>
                      <a:ea typeface="+mn-ea"/>
                      <a:cs typeface="Calibri" pitchFamily="34" charset="0"/>
                    </a:defRPr>
                  </a:pPr>
                  <a:endParaRPr lang="es-ES"/>
                </a:p>
              </c:txPr>
              <c:dLblPos val="r"/>
              <c:showLegendKey val="0"/>
              <c:showVal val="1"/>
              <c:showCatName val="0"/>
              <c:showSerName val="0"/>
              <c:showPercent val="0"/>
              <c:showBubbleSize val="0"/>
              <c:extLst>
                <c:ext xmlns:c15="http://schemas.microsoft.com/office/drawing/2012/chart" uri="{CE6537A1-D6FC-4f65-9D91-7224C49458BB}"/>
              </c:extLst>
            </c:dLbl>
            <c:dLbl>
              <c:idx val="7"/>
              <c:spPr>
                <a:noFill/>
              </c:spPr>
              <c:txPr>
                <a:bodyPr/>
                <a:lstStyle/>
                <a:p>
                  <a:pPr algn="ctr" rtl="0">
                    <a:defRPr lang="es-ES" sz="1400" b="1" i="0" u="none" strike="noStrike" kern="1200" baseline="0">
                      <a:solidFill>
                        <a:srgbClr val="009AD8"/>
                      </a:solidFill>
                      <a:latin typeface="Calibri" pitchFamily="34" charset="0"/>
                      <a:ea typeface="+mn-ea"/>
                      <a:cs typeface="Calibri" pitchFamily="34" charset="0"/>
                    </a:defRPr>
                  </a:pPr>
                  <a:endParaRPr lang="es-ES"/>
                </a:p>
              </c:txPr>
              <c:dLblPos val="t"/>
              <c:showLegendKey val="0"/>
              <c:showVal val="1"/>
              <c:showCatName val="0"/>
              <c:showSerName val="0"/>
              <c:showPercent val="0"/>
              <c:showBubbleSize val="0"/>
            </c:dLbl>
            <c:dLbl>
              <c:idx val="8"/>
              <c:spPr>
                <a:solidFill>
                  <a:srgbClr val="009AD8"/>
                </a:solidFill>
              </c:spPr>
              <c:txPr>
                <a:bodyPr/>
                <a:lstStyle/>
                <a:p>
                  <a:pPr>
                    <a:defRPr sz="1400" b="1">
                      <a:solidFill>
                        <a:srgbClr val="009AD8"/>
                      </a:solidFill>
                      <a:latin typeface="Calibri" pitchFamily="34" charset="0"/>
                      <a:cs typeface="Calibri" pitchFamily="34" charset="0"/>
                    </a:defRPr>
                  </a:pPr>
                  <a:endParaRPr lang="es-ES"/>
                </a:p>
              </c:txPr>
              <c:dLblPos val="t"/>
              <c:showLegendKey val="0"/>
              <c:showVal val="1"/>
              <c:showCatName val="0"/>
              <c:showSerName val="0"/>
              <c:showPercent val="0"/>
              <c:showBubbleSize val="0"/>
            </c:dLbl>
            <c:spPr>
              <a:noFill/>
              <a:ln>
                <a:noFill/>
              </a:ln>
              <a:effectLst/>
            </c:spPr>
            <c:txPr>
              <a:bodyPr/>
              <a:lstStyle/>
              <a:p>
                <a:pPr>
                  <a:defRPr sz="1400" b="1">
                    <a:solidFill>
                      <a:srgbClr val="009AD8"/>
                    </a:solidFill>
                    <a:latin typeface="Calibri" pitchFamily="34" charset="0"/>
                    <a:cs typeface="Calibri" pitchFamily="34" charset="0"/>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Hoja1!$A$2:$A$4</c:f>
              <c:strCache>
                <c:ptCount val="3"/>
                <c:pt idx="0">
                  <c:v>1s16</c:v>
                </c:pt>
                <c:pt idx="1">
                  <c:v>4Q16</c:v>
                </c:pt>
                <c:pt idx="2">
                  <c:v>1s17</c:v>
                </c:pt>
              </c:strCache>
            </c:strRef>
          </c:cat>
          <c:val>
            <c:numRef>
              <c:f>Hoja1!$B$2:$B$4</c:f>
              <c:numCache>
                <c:formatCode>0.0%</c:formatCode>
                <c:ptCount val="3"/>
                <c:pt idx="0">
                  <c:v>7.0499999999999993E-2</c:v>
                </c:pt>
                <c:pt idx="1">
                  <c:v>6.8500000000000005E-2</c:v>
                </c:pt>
                <c:pt idx="2">
                  <c:v>6.4399999999999999E-2</c:v>
                </c:pt>
              </c:numCache>
            </c:numRef>
          </c:val>
          <c:smooth val="0"/>
        </c:ser>
        <c:ser>
          <c:idx val="2"/>
          <c:order val="1"/>
          <c:tx>
            <c:v>Ex BPI</c:v>
          </c:tx>
          <c:spPr>
            <a:ln>
              <a:noFill/>
            </a:ln>
          </c:spPr>
          <c:marker>
            <c:symbol val="circle"/>
            <c:size val="7"/>
            <c:spPr>
              <a:solidFill>
                <a:srgbClr val="009AD8"/>
              </a:solidFill>
              <a:ln>
                <a:solidFill>
                  <a:srgbClr val="009AD8"/>
                </a:solidFill>
              </a:ln>
            </c:spPr>
          </c:marker>
          <c:cat>
            <c:strRef>
              <c:f>Hoja1!$A$2:$A$4</c:f>
              <c:strCache>
                <c:ptCount val="3"/>
                <c:pt idx="0">
                  <c:v>1s16</c:v>
                </c:pt>
                <c:pt idx="1">
                  <c:v>4Q16</c:v>
                </c:pt>
                <c:pt idx="2">
                  <c:v>1s17</c:v>
                </c:pt>
              </c:strCache>
            </c:strRef>
          </c:cat>
          <c:val>
            <c:numRef>
              <c:f>Hoja1!#¡REF!</c:f>
              <c:numCache>
                <c:formatCode>General</c:formatCode>
                <c:ptCount val="1"/>
                <c:pt idx="0">
                  <c:v>1</c:v>
                </c:pt>
              </c:numCache>
            </c:numRef>
          </c:val>
          <c:smooth val="0"/>
        </c:ser>
        <c:ser>
          <c:idx val="3"/>
          <c:order val="2"/>
          <c:spPr>
            <a:ln>
              <a:noFill/>
            </a:ln>
          </c:spPr>
          <c:marker>
            <c:symbol val="circle"/>
            <c:size val="7"/>
            <c:spPr>
              <a:solidFill>
                <a:srgbClr val="009AD8"/>
              </a:solidFill>
              <a:ln>
                <a:solidFill>
                  <a:srgbClr val="009AD8"/>
                </a:solidFill>
              </a:ln>
            </c:spPr>
          </c:marker>
          <c:dPt>
            <c:idx val="4"/>
            <c:marker>
              <c:spPr>
                <a:solidFill>
                  <a:srgbClr val="748D99">
                    <a:lumMod val="60000"/>
                    <a:lumOff val="40000"/>
                  </a:srgbClr>
                </a:solidFill>
                <a:ln>
                  <a:solidFill>
                    <a:srgbClr val="748D99">
                      <a:lumMod val="60000"/>
                      <a:lumOff val="40000"/>
                    </a:srgbClr>
                  </a:solidFill>
                </a:ln>
              </c:spPr>
            </c:marker>
            <c:bubble3D val="0"/>
            <c:spPr>
              <a:ln>
                <a:solidFill>
                  <a:srgbClr val="748D99">
                    <a:lumMod val="60000"/>
                    <a:lumOff val="40000"/>
                  </a:srgbClr>
                </a:solidFill>
              </a:ln>
            </c:spPr>
          </c:dPt>
          <c:cat>
            <c:strRef>
              <c:f>Hoja1!$A$2:$A$4</c:f>
              <c:strCache>
                <c:ptCount val="3"/>
                <c:pt idx="0">
                  <c:v>1s16</c:v>
                </c:pt>
                <c:pt idx="1">
                  <c:v>4Q16</c:v>
                </c:pt>
                <c:pt idx="2">
                  <c:v>1s17</c:v>
                </c:pt>
              </c:strCache>
            </c:strRef>
          </c:cat>
          <c:val>
            <c:numRef>
              <c:f>Hoja1!#¡REF!</c:f>
              <c:numCache>
                <c:formatCode>General</c:formatCode>
                <c:ptCount val="1"/>
                <c:pt idx="0">
                  <c:v>1</c:v>
                </c:pt>
              </c:numCache>
            </c:numRef>
          </c:val>
          <c:smooth val="0"/>
        </c:ser>
        <c:ser>
          <c:idx val="1"/>
          <c:order val="3"/>
          <c:spPr>
            <a:ln>
              <a:noFill/>
            </a:ln>
          </c:spPr>
          <c:marker>
            <c:spPr>
              <a:noFill/>
              <a:ln>
                <a:noFill/>
              </a:ln>
            </c:spPr>
          </c:marker>
          <c:val>
            <c:numRef>
              <c:f>Hoja1!$C$2:$C$4</c:f>
              <c:numCache>
                <c:formatCode>General</c:formatCode>
                <c:ptCount val="3"/>
                <c:pt idx="2" formatCode="0.00%">
                  <c:v>7.8E-2</c:v>
                </c:pt>
              </c:numCache>
            </c:numRef>
          </c:val>
          <c:smooth val="0"/>
        </c:ser>
        <c:dLbls>
          <c:showLegendKey val="0"/>
          <c:showVal val="0"/>
          <c:showCatName val="0"/>
          <c:showSerName val="0"/>
          <c:showPercent val="0"/>
          <c:showBubbleSize val="0"/>
        </c:dLbls>
        <c:marker val="1"/>
        <c:smooth val="0"/>
        <c:axId val="720608960"/>
        <c:axId val="720612880"/>
      </c:lineChart>
      <c:catAx>
        <c:axId val="720608960"/>
        <c:scaling>
          <c:orientation val="minMax"/>
        </c:scaling>
        <c:delete val="1"/>
        <c:axPos val="b"/>
        <c:numFmt formatCode="General" sourceLinked="0"/>
        <c:majorTickMark val="out"/>
        <c:minorTickMark val="none"/>
        <c:tickLblPos val="nextTo"/>
        <c:crossAx val="720612880"/>
        <c:crosses val="autoZero"/>
        <c:auto val="1"/>
        <c:lblAlgn val="ctr"/>
        <c:lblOffset val="300"/>
        <c:noMultiLvlLbl val="0"/>
      </c:catAx>
      <c:valAx>
        <c:axId val="720612880"/>
        <c:scaling>
          <c:orientation val="minMax"/>
          <c:max val="8.6000000000000021E-2"/>
          <c:min val="5.5000000000000014E-2"/>
        </c:scaling>
        <c:delete val="1"/>
        <c:axPos val="l"/>
        <c:numFmt formatCode="0.0%" sourceLinked="1"/>
        <c:majorTickMark val="out"/>
        <c:minorTickMark val="none"/>
        <c:tickLblPos val="nextTo"/>
        <c:crossAx val="720608960"/>
        <c:crosses val="autoZero"/>
        <c:crossBetween val="between"/>
      </c:valAx>
    </c:plotArea>
    <c:plotVisOnly val="1"/>
    <c:dispBlanksAs val="gap"/>
    <c:showDLblsOverMax val="0"/>
  </c:chart>
  <c:txPr>
    <a:bodyPr/>
    <a:lstStyle/>
    <a:p>
      <a:pPr>
        <a:defRPr sz="1800"/>
      </a:pPr>
      <a:endParaRPr lang="es-ES"/>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rgbClr val="748D99"/>
            </a:solidFill>
            <a:ln>
              <a:noFill/>
            </a:ln>
            <a:effectLst/>
          </c:spPr>
          <c:invertIfNegative val="0"/>
          <c:dPt>
            <c:idx val="1"/>
            <c:invertIfNegative val="0"/>
            <c:bubble3D val="0"/>
            <c:spPr>
              <a:solidFill>
                <a:srgbClr val="009AD8"/>
              </a:solidFill>
              <a:ln>
                <a:noFill/>
              </a:ln>
              <a:effectLst/>
            </c:spPr>
          </c:dPt>
          <c:dPt>
            <c:idx val="3"/>
            <c:invertIfNegative val="0"/>
            <c:bubble3D val="0"/>
            <c:spPr>
              <a:solidFill>
                <a:srgbClr val="009AD8"/>
              </a:solidFill>
              <a:ln>
                <a:noFill/>
              </a:ln>
              <a:effectLst/>
            </c:spPr>
          </c:dPt>
          <c:dPt>
            <c:idx val="4"/>
            <c:invertIfNegative val="0"/>
            <c:bubble3D val="0"/>
            <c:spPr>
              <a:solidFill>
                <a:srgbClr val="009AD8"/>
              </a:solidFill>
              <a:ln>
                <a:noFill/>
              </a:ln>
              <a:effectLst/>
            </c:spPr>
          </c:dPt>
          <c:dPt>
            <c:idx val="5"/>
            <c:invertIfNegative val="0"/>
            <c:bubble3D val="0"/>
            <c:spPr>
              <a:solidFill>
                <a:srgbClr val="009AD8"/>
              </a:solidFill>
              <a:ln>
                <a:noFill/>
              </a:ln>
              <a:effectLst/>
            </c:spPr>
          </c:dPt>
          <c:dLbls>
            <c:dLbl>
              <c:idx val="1"/>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dLbl>
            <c:dLbl>
              <c:idx val="3"/>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9AD8"/>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9AD8"/>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dLbl>
            <c:dLbl>
              <c:idx val="5"/>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9AD8"/>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595959"/>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9M-16</c:v>
                </c:pt>
                <c:pt idx="1">
                  <c:v>9M-17</c:v>
                </c:pt>
              </c:strCache>
            </c:strRef>
          </c:cat>
          <c:val>
            <c:numRef>
              <c:f>Hoja1!$B$2:$B$3</c:f>
              <c:numCache>
                <c:formatCode>General</c:formatCode>
                <c:ptCount val="2"/>
                <c:pt idx="0">
                  <c:v>879</c:v>
                </c:pt>
                <c:pt idx="1">
                  <c:v>1049</c:v>
                </c:pt>
              </c:numCache>
            </c:numRef>
          </c:val>
        </c:ser>
        <c:dLbls>
          <c:showLegendKey val="0"/>
          <c:showVal val="0"/>
          <c:showCatName val="0"/>
          <c:showSerName val="0"/>
          <c:showPercent val="0"/>
          <c:showBubbleSize val="0"/>
        </c:dLbls>
        <c:gapWidth val="75"/>
        <c:overlap val="-25"/>
        <c:axId val="720614056"/>
        <c:axId val="720608568"/>
      </c:barChart>
      <c:catAx>
        <c:axId val="72061405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chemeClr val="tx1">
                    <a:lumMod val="75000"/>
                    <a:lumOff val="25000"/>
                  </a:schemeClr>
                </a:solidFill>
                <a:latin typeface="Calibri" panose="020F0502020204030204" pitchFamily="34" charset="0"/>
                <a:ea typeface="+mn-ea"/>
                <a:cs typeface="+mn-cs"/>
              </a:defRPr>
            </a:pPr>
            <a:endParaRPr lang="es-ES"/>
          </a:p>
        </c:txPr>
        <c:crossAx val="720608568"/>
        <c:crosses val="autoZero"/>
        <c:auto val="1"/>
        <c:lblAlgn val="ctr"/>
        <c:lblOffset val="100"/>
        <c:noMultiLvlLbl val="0"/>
      </c:catAx>
      <c:valAx>
        <c:axId val="720608568"/>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206140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rgbClr val="748D99"/>
            </a:solidFill>
            <a:ln>
              <a:noFill/>
            </a:ln>
            <a:effectLst/>
          </c:spPr>
          <c:invertIfNegative val="0"/>
          <c:dPt>
            <c:idx val="1"/>
            <c:invertIfNegative val="0"/>
            <c:bubble3D val="0"/>
            <c:spPr>
              <a:solidFill>
                <a:srgbClr val="009AD8"/>
              </a:solidFill>
              <a:ln>
                <a:noFill/>
              </a:ln>
              <a:effectLst/>
            </c:spPr>
          </c:dPt>
          <c:dPt>
            <c:idx val="3"/>
            <c:invertIfNegative val="0"/>
            <c:bubble3D val="0"/>
            <c:spPr>
              <a:solidFill>
                <a:srgbClr val="009AD8"/>
              </a:solidFill>
              <a:ln>
                <a:noFill/>
              </a:ln>
              <a:effectLst/>
            </c:spPr>
          </c:dPt>
          <c:dPt>
            <c:idx val="4"/>
            <c:invertIfNegative val="0"/>
            <c:bubble3D val="0"/>
            <c:spPr>
              <a:solidFill>
                <a:srgbClr val="009AD8"/>
              </a:solidFill>
              <a:ln>
                <a:noFill/>
              </a:ln>
              <a:effectLst/>
            </c:spPr>
          </c:dPt>
          <c:dPt>
            <c:idx val="5"/>
            <c:invertIfNegative val="0"/>
            <c:bubble3D val="0"/>
            <c:spPr>
              <a:solidFill>
                <a:srgbClr val="009AD8"/>
              </a:solidFill>
              <a:ln>
                <a:noFill/>
              </a:ln>
              <a:effectLst/>
            </c:spPr>
          </c:dPt>
          <c:dLbls>
            <c:dLbl>
              <c:idx val="1"/>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dLbl>
            <c:dLbl>
              <c:idx val="3"/>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9AD8"/>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9AD8"/>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dLbl>
            <c:dLbl>
              <c:idx val="5"/>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9AD8"/>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595959"/>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Hoja1!$A$2:$A$3</c:f>
              <c:strCache>
                <c:ptCount val="2"/>
                <c:pt idx="0">
                  <c:v>9M-16</c:v>
                </c:pt>
                <c:pt idx="1">
                  <c:v>9M-17</c:v>
                </c:pt>
              </c:strCache>
            </c:strRef>
          </c:cat>
          <c:val>
            <c:numRef>
              <c:f>Hoja1!$B$2:$B$3</c:f>
              <c:numCache>
                <c:formatCode>0%</c:formatCode>
                <c:ptCount val="2"/>
                <c:pt idx="0">
                  <c:v>0.03</c:v>
                </c:pt>
                <c:pt idx="1">
                  <c:v>0.17</c:v>
                </c:pt>
              </c:numCache>
            </c:numRef>
          </c:val>
        </c:ser>
        <c:dLbls>
          <c:showLegendKey val="0"/>
          <c:showVal val="0"/>
          <c:showCatName val="0"/>
          <c:showSerName val="0"/>
          <c:showPercent val="0"/>
          <c:showBubbleSize val="0"/>
        </c:dLbls>
        <c:gapWidth val="75"/>
        <c:overlap val="-25"/>
        <c:axId val="720617584"/>
        <c:axId val="720614840"/>
      </c:barChart>
      <c:catAx>
        <c:axId val="720617584"/>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chemeClr val="tx1">
                    <a:lumMod val="75000"/>
                    <a:lumOff val="25000"/>
                  </a:schemeClr>
                </a:solidFill>
                <a:latin typeface="Calibri" panose="020F0502020204030204" pitchFamily="34" charset="0"/>
                <a:ea typeface="+mn-ea"/>
                <a:cs typeface="+mn-cs"/>
              </a:defRPr>
            </a:pPr>
            <a:endParaRPr lang="es-ES"/>
          </a:p>
        </c:txPr>
        <c:crossAx val="720614840"/>
        <c:crosses val="autoZero"/>
        <c:auto val="1"/>
        <c:lblAlgn val="ctr"/>
        <c:lblOffset val="100"/>
        <c:noMultiLvlLbl val="0"/>
      </c:catAx>
      <c:valAx>
        <c:axId val="720614840"/>
        <c:scaling>
          <c:orientation val="minMax"/>
        </c:scaling>
        <c:delete val="0"/>
        <c:axPos val="l"/>
        <c:numFmt formatCode="0%"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7206175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778744440371626"/>
          <c:y val="2.8943551951874012E-2"/>
          <c:w val="0.85220338553167108"/>
          <c:h val="0.82166541306641283"/>
        </c:manualLayout>
      </c:layout>
      <c:barChart>
        <c:barDir val="col"/>
        <c:grouping val="clustered"/>
        <c:varyColors val="0"/>
        <c:ser>
          <c:idx val="0"/>
          <c:order val="0"/>
          <c:tx>
            <c:strRef>
              <c:f>Hoja1!$C$2</c:f>
              <c:strCache>
                <c:ptCount val="1"/>
                <c:pt idx="0">
                  <c:v>Variación interanual</c:v>
                </c:pt>
              </c:strCache>
            </c:strRef>
          </c:tx>
          <c:spPr>
            <a:ln>
              <a:solidFill>
                <a:srgbClr val="009AD8"/>
              </a:solidFill>
            </a:ln>
          </c:spPr>
          <c:invertIfNegative val="0"/>
          <c:dPt>
            <c:idx val="22"/>
            <c:invertIfNegative val="0"/>
            <c:bubble3D val="0"/>
            <c:spPr>
              <a:solidFill>
                <a:srgbClr val="4472C4"/>
              </a:solidFill>
              <a:ln>
                <a:solidFill>
                  <a:srgbClr val="009AD8"/>
                </a:solidFill>
                <a:prstDash val="solid"/>
              </a:ln>
            </c:spPr>
          </c:dPt>
          <c:dPt>
            <c:idx val="23"/>
            <c:invertIfNegative val="0"/>
            <c:bubble3D val="0"/>
            <c:spPr>
              <a:solidFill>
                <a:srgbClr val="4472C4"/>
              </a:solidFill>
              <a:ln>
                <a:solidFill>
                  <a:srgbClr val="009AD8"/>
                </a:solidFill>
                <a:prstDash val="solid"/>
              </a:ln>
            </c:spPr>
          </c:dPt>
          <c:dPt>
            <c:idx val="24"/>
            <c:invertIfNegative val="0"/>
            <c:bubble3D val="0"/>
            <c:spPr>
              <a:solidFill>
                <a:srgbClr val="0070C0"/>
              </a:solidFill>
              <a:ln>
                <a:solidFill>
                  <a:srgbClr val="009AD8"/>
                </a:solidFill>
                <a:prstDash val="sysDot"/>
              </a:ln>
            </c:spPr>
          </c:dPt>
          <c:dPt>
            <c:idx val="25"/>
            <c:invertIfNegative val="0"/>
            <c:bubble3D val="0"/>
            <c:spPr>
              <a:solidFill>
                <a:srgbClr val="0070C0"/>
              </a:solidFill>
              <a:ln>
                <a:solidFill>
                  <a:srgbClr val="009AD8"/>
                </a:solidFill>
                <a:prstDash val="sysDot"/>
              </a:ln>
            </c:spPr>
          </c:dPt>
          <c:dPt>
            <c:idx val="26"/>
            <c:invertIfNegative val="0"/>
            <c:bubble3D val="0"/>
            <c:spPr>
              <a:noFill/>
              <a:ln>
                <a:solidFill>
                  <a:srgbClr val="009AD8"/>
                </a:solidFill>
                <a:prstDash val="sysDot"/>
              </a:ln>
            </c:spPr>
          </c:dPt>
          <c:dPt>
            <c:idx val="27"/>
            <c:invertIfNegative val="0"/>
            <c:bubble3D val="0"/>
            <c:spPr>
              <a:noFill/>
              <a:ln>
                <a:solidFill>
                  <a:srgbClr val="009AD8"/>
                </a:solidFill>
                <a:prstDash val="sysDot"/>
              </a:ln>
            </c:spPr>
          </c:dPt>
          <c:dPt>
            <c:idx val="28"/>
            <c:invertIfNegative val="0"/>
            <c:bubble3D val="0"/>
            <c:spPr>
              <a:noFill/>
              <a:ln>
                <a:solidFill>
                  <a:srgbClr val="009AD8"/>
                </a:solidFill>
                <a:prstDash val="sysDot"/>
              </a:ln>
            </c:spPr>
          </c:dPt>
          <c:dPt>
            <c:idx val="29"/>
            <c:invertIfNegative val="0"/>
            <c:bubble3D val="0"/>
            <c:spPr>
              <a:noFill/>
              <a:ln>
                <a:solidFill>
                  <a:srgbClr val="009AD8"/>
                </a:solidFill>
                <a:prstDash val="sysDot"/>
              </a:ln>
            </c:spPr>
          </c:dPt>
          <c:dPt>
            <c:idx val="30"/>
            <c:invertIfNegative val="0"/>
            <c:bubble3D val="0"/>
            <c:spPr>
              <a:noFill/>
              <a:ln>
                <a:solidFill>
                  <a:srgbClr val="009AD8"/>
                </a:solidFill>
                <a:prstDash val="sysDot"/>
              </a:ln>
            </c:spPr>
          </c:dPt>
          <c:dPt>
            <c:idx val="31"/>
            <c:invertIfNegative val="0"/>
            <c:bubble3D val="0"/>
            <c:spPr>
              <a:noFill/>
              <a:ln>
                <a:solidFill>
                  <a:srgbClr val="009AD8"/>
                </a:solidFill>
                <a:prstDash val="sysDot"/>
              </a:ln>
            </c:spPr>
          </c:dPt>
          <c:trendline>
            <c:spPr>
              <a:ln w="19050">
                <a:solidFill>
                  <a:srgbClr val="CC6600"/>
                </a:solidFill>
                <a:prstDash val="sysDash"/>
                <a:tailEnd type="triangle"/>
              </a:ln>
            </c:spPr>
            <c:trendlineType val="poly"/>
            <c:order val="5"/>
            <c:dispRSqr val="0"/>
            <c:dispEq val="0"/>
          </c:trendline>
          <c:cat>
            <c:numRef>
              <c:f>Hoja1!$B$27:$B$58</c:f>
              <c:numCache>
                <c:formatCode>mmm\-yy</c:formatCode>
                <c:ptCount val="32"/>
                <c:pt idx="0">
                  <c:v>40603</c:v>
                </c:pt>
                <c:pt idx="1">
                  <c:v>40695</c:v>
                </c:pt>
                <c:pt idx="2">
                  <c:v>40787</c:v>
                </c:pt>
                <c:pt idx="3">
                  <c:v>40878</c:v>
                </c:pt>
                <c:pt idx="4">
                  <c:v>40969</c:v>
                </c:pt>
                <c:pt idx="5">
                  <c:v>41061</c:v>
                </c:pt>
                <c:pt idx="6">
                  <c:v>41153</c:v>
                </c:pt>
                <c:pt idx="7">
                  <c:v>41244</c:v>
                </c:pt>
                <c:pt idx="8">
                  <c:v>41334</c:v>
                </c:pt>
                <c:pt idx="9">
                  <c:v>41426</c:v>
                </c:pt>
                <c:pt idx="10">
                  <c:v>41518</c:v>
                </c:pt>
                <c:pt idx="11">
                  <c:v>41609</c:v>
                </c:pt>
                <c:pt idx="12">
                  <c:v>41699</c:v>
                </c:pt>
                <c:pt idx="13">
                  <c:v>41791</c:v>
                </c:pt>
                <c:pt idx="14">
                  <c:v>41883</c:v>
                </c:pt>
                <c:pt idx="15">
                  <c:v>41974</c:v>
                </c:pt>
                <c:pt idx="16">
                  <c:v>42064</c:v>
                </c:pt>
                <c:pt idx="17">
                  <c:v>42156</c:v>
                </c:pt>
                <c:pt idx="18">
                  <c:v>42248</c:v>
                </c:pt>
                <c:pt idx="19">
                  <c:v>42339</c:v>
                </c:pt>
                <c:pt idx="20">
                  <c:v>42430</c:v>
                </c:pt>
                <c:pt idx="21">
                  <c:v>42522</c:v>
                </c:pt>
                <c:pt idx="22">
                  <c:v>42614</c:v>
                </c:pt>
                <c:pt idx="23">
                  <c:v>42705</c:v>
                </c:pt>
                <c:pt idx="24">
                  <c:v>42795</c:v>
                </c:pt>
                <c:pt idx="25">
                  <c:v>42887</c:v>
                </c:pt>
                <c:pt idx="26">
                  <c:v>42979</c:v>
                </c:pt>
                <c:pt idx="27">
                  <c:v>43070</c:v>
                </c:pt>
                <c:pt idx="28">
                  <c:v>43160</c:v>
                </c:pt>
                <c:pt idx="29">
                  <c:v>43252</c:v>
                </c:pt>
                <c:pt idx="30">
                  <c:v>43344</c:v>
                </c:pt>
                <c:pt idx="31">
                  <c:v>43435</c:v>
                </c:pt>
              </c:numCache>
            </c:numRef>
          </c:cat>
          <c:val>
            <c:numRef>
              <c:f>Hoja1!$C$27:$C$58</c:f>
              <c:numCache>
                <c:formatCode>General</c:formatCode>
                <c:ptCount val="32"/>
                <c:pt idx="0">
                  <c:v>-4.7220882242590016E-2</c:v>
                </c:pt>
                <c:pt idx="1">
                  <c:v>-5.2355454594623874E-2</c:v>
                </c:pt>
                <c:pt idx="2">
                  <c:v>-5.6058951965065502E-2</c:v>
                </c:pt>
                <c:pt idx="3">
                  <c:v>-6.7762256915913421E-2</c:v>
                </c:pt>
                <c:pt idx="4">
                  <c:v>-7.2175967596759705E-2</c:v>
                </c:pt>
                <c:pt idx="5">
                  <c:v>-8.3157354032303954E-2</c:v>
                </c:pt>
                <c:pt idx="6">
                  <c:v>-9.4662580234777138E-2</c:v>
                </c:pt>
                <c:pt idx="7">
                  <c:v>-0.10024679750852039</c:v>
                </c:pt>
                <c:pt idx="8">
                  <c:v>-8.057963984720784E-2</c:v>
                </c:pt>
                <c:pt idx="9">
                  <c:v>-6.4492031872510069E-2</c:v>
                </c:pt>
                <c:pt idx="10">
                  <c:v>-4.4902912621359148E-2</c:v>
                </c:pt>
                <c:pt idx="11">
                  <c:v>-4.1993207941483757E-2</c:v>
                </c:pt>
                <c:pt idx="12">
                  <c:v>-3.7589026642046997E-2</c:v>
                </c:pt>
                <c:pt idx="13">
                  <c:v>-2.8945967527282401E-2</c:v>
                </c:pt>
                <c:pt idx="14">
                  <c:v>-2.6416103791881196E-2</c:v>
                </c:pt>
                <c:pt idx="15">
                  <c:v>-2.5904969663917976E-3</c:v>
                </c:pt>
                <c:pt idx="16">
                  <c:v>-1.0278196519117877E-3</c:v>
                </c:pt>
                <c:pt idx="17">
                  <c:v>1.1992050983348213E-2</c:v>
                </c:pt>
                <c:pt idx="18">
                  <c:v>1.3875532353345266E-2</c:v>
                </c:pt>
                <c:pt idx="19">
                  <c:v>1.8453967603034638E-2</c:v>
                </c:pt>
                <c:pt idx="20">
                  <c:v>2.3664174497564971E-2</c:v>
                </c:pt>
                <c:pt idx="21">
                  <c:v>2.0043336944745471E-2</c:v>
                </c:pt>
                <c:pt idx="22">
                  <c:v>1.6056910569105742E-2</c:v>
                </c:pt>
                <c:pt idx="23">
                  <c:v>1.4697000201328914E-2</c:v>
                </c:pt>
                <c:pt idx="24">
                  <c:v>2.2380058965424832E-2</c:v>
                </c:pt>
                <c:pt idx="25">
                  <c:v>1.5666489644184711E-2</c:v>
                </c:pt>
                <c:pt idx="26">
                  <c:v>2.6325265053010583E-2</c:v>
                </c:pt>
                <c:pt idx="27">
                  <c:v>2.8155952380952476E-2</c:v>
                </c:pt>
                <c:pt idx="28">
                  <c:v>3.1083144317735067E-2</c:v>
                </c:pt>
                <c:pt idx="29">
                  <c:v>4.162000535999999E-2</c:v>
                </c:pt>
                <c:pt idx="30">
                  <c:v>4.4726228039999816E-2</c:v>
                </c:pt>
                <c:pt idx="31">
                  <c:v>4.7829375251999817E-2</c:v>
                </c:pt>
              </c:numCache>
            </c:numRef>
          </c:val>
        </c:ser>
        <c:dLbls>
          <c:showLegendKey val="0"/>
          <c:showVal val="0"/>
          <c:showCatName val="0"/>
          <c:showSerName val="0"/>
          <c:showPercent val="0"/>
          <c:showBubbleSize val="0"/>
        </c:dLbls>
        <c:gapWidth val="0"/>
        <c:axId val="720615232"/>
        <c:axId val="720619152"/>
      </c:barChart>
      <c:dateAx>
        <c:axId val="720615232"/>
        <c:scaling>
          <c:orientation val="minMax"/>
        </c:scaling>
        <c:delete val="0"/>
        <c:axPos val="b"/>
        <c:numFmt formatCode="[$-409]mmmmm\-yy;@" sourceLinked="0"/>
        <c:majorTickMark val="none"/>
        <c:minorTickMark val="none"/>
        <c:tickLblPos val="low"/>
        <c:spPr>
          <a:ln>
            <a:noFill/>
          </a:ln>
        </c:spPr>
        <c:txPr>
          <a:bodyPr/>
          <a:lstStyle/>
          <a:p>
            <a:pPr>
              <a:defRPr sz="1050" b="1">
                <a:latin typeface="Calibri" panose="020F0502020204030204" pitchFamily="34" charset="0"/>
              </a:defRPr>
            </a:pPr>
            <a:endParaRPr lang="es-ES"/>
          </a:p>
        </c:txPr>
        <c:crossAx val="720619152"/>
        <c:crosses val="autoZero"/>
        <c:auto val="1"/>
        <c:lblOffset val="100"/>
        <c:baseTimeUnit val="months"/>
        <c:majorUnit val="39"/>
        <c:majorTimeUnit val="months"/>
        <c:minorUnit val="18"/>
        <c:minorTimeUnit val="months"/>
      </c:dateAx>
      <c:valAx>
        <c:axId val="720619152"/>
        <c:scaling>
          <c:orientation val="minMax"/>
          <c:max val="8.0000000000000043E-2"/>
          <c:min val="-0.12000000000000002"/>
        </c:scaling>
        <c:delete val="0"/>
        <c:axPos val="l"/>
        <c:majorGridlines>
          <c:spPr>
            <a:ln>
              <a:solidFill>
                <a:schemeClr val="bg1">
                  <a:lumMod val="85000"/>
                </a:schemeClr>
              </a:solidFill>
            </a:ln>
          </c:spPr>
        </c:majorGridlines>
        <c:numFmt formatCode="0%" sourceLinked="0"/>
        <c:majorTickMark val="none"/>
        <c:minorTickMark val="none"/>
        <c:tickLblPos val="nextTo"/>
        <c:spPr>
          <a:ln>
            <a:noFill/>
          </a:ln>
        </c:spPr>
        <c:txPr>
          <a:bodyPr/>
          <a:lstStyle/>
          <a:p>
            <a:pPr>
              <a:defRPr sz="800" i="1">
                <a:latin typeface="Calibri" panose="020F0502020204030204" pitchFamily="34" charset="0"/>
              </a:defRPr>
            </a:pPr>
            <a:endParaRPr lang="es-ES"/>
          </a:p>
        </c:txPr>
        <c:crossAx val="720615232"/>
        <c:crosses val="autoZero"/>
        <c:crossBetween val="between"/>
        <c:majorUnit val="4.0000000000000022E-2"/>
      </c:valAx>
    </c:plotArea>
    <c:plotVisOnly val="1"/>
    <c:dispBlanksAs val="gap"/>
    <c:showDLblsOverMax val="0"/>
  </c:chart>
  <c:txPr>
    <a:bodyPr/>
    <a:lstStyle/>
    <a:p>
      <a:pPr>
        <a:defRPr sz="1800"/>
      </a:pPr>
      <a:endParaRPr lang="es-ES"/>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Hoja1!$B$1</c:f>
              <c:strCache>
                <c:ptCount val="1"/>
                <c:pt idx="0">
                  <c:v>Serie 1</c:v>
                </c:pt>
              </c:strCache>
            </c:strRef>
          </c:tx>
          <c:spPr>
            <a:solidFill>
              <a:srgbClr val="009AD8"/>
            </a:solidFill>
            <a:ln>
              <a:solidFill>
                <a:schemeClr val="bg1"/>
              </a:solidFill>
            </a:ln>
            <a:effectLst>
              <a:outerShdw blurRad="50800" dist="38100" dir="2700000" algn="tl" rotWithShape="0">
                <a:prstClr val="black">
                  <a:alpha val="40000"/>
                </a:prstClr>
              </a:outerShdw>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Calibri" panose="020F0502020204030204" pitchFamily="34" charset="0"/>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DIC-16</c:v>
                </c:pt>
                <c:pt idx="1">
                  <c:v>MAR-17</c:v>
                </c:pt>
                <c:pt idx="2">
                  <c:v>JUN-17</c:v>
                </c:pt>
                <c:pt idx="3">
                  <c:v>SEP-17</c:v>
                </c:pt>
              </c:strCache>
            </c:strRef>
          </c:cat>
          <c:val>
            <c:numRef>
              <c:f>Hoja1!$B$2:$B$5</c:f>
              <c:numCache>
                <c:formatCode>General</c:formatCode>
                <c:ptCount val="4"/>
                <c:pt idx="0">
                  <c:v>36970</c:v>
                </c:pt>
                <c:pt idx="1">
                  <c:v>36769</c:v>
                </c:pt>
                <c:pt idx="2">
                  <c:v>50197</c:v>
                </c:pt>
                <c:pt idx="3">
                  <c:v>53466</c:v>
                </c:pt>
              </c:numCache>
            </c:numRef>
          </c:val>
        </c:ser>
        <c:ser>
          <c:idx val="1"/>
          <c:order val="1"/>
          <c:tx>
            <c:strRef>
              <c:f>Hoja1!$C$1</c:f>
              <c:strCache>
                <c:ptCount val="1"/>
                <c:pt idx="0">
                  <c:v>Serie 2</c:v>
                </c:pt>
              </c:strCache>
            </c:strRef>
          </c:tx>
          <c:spPr>
            <a:solidFill>
              <a:srgbClr val="748D99"/>
            </a:solidFill>
            <a:ln>
              <a:solidFill>
                <a:schemeClr val="bg1"/>
              </a:solidFill>
            </a:ln>
            <a:effectLst>
              <a:outerShdw blurRad="50800" dist="38100" dir="2700000" algn="tl" rotWithShape="0">
                <a:prstClr val="black">
                  <a:alpha val="40000"/>
                </a:prstClr>
              </a:outerShdw>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Calibri" panose="020F0502020204030204" pitchFamily="34" charset="0"/>
                    <a:ea typeface="+mn-ea"/>
                    <a:cs typeface="+mn-cs"/>
                  </a:defRPr>
                </a:pPr>
                <a:endParaRPr lang="es-E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DIC-16</c:v>
                </c:pt>
                <c:pt idx="1">
                  <c:v>MAR-17</c:v>
                </c:pt>
                <c:pt idx="2">
                  <c:v>JUN-17</c:v>
                </c:pt>
                <c:pt idx="3">
                  <c:v>SEP-17</c:v>
                </c:pt>
              </c:strCache>
            </c:strRef>
          </c:cat>
          <c:val>
            <c:numRef>
              <c:f>Hoja1!$C$2:$C$5</c:f>
              <c:numCache>
                <c:formatCode>General</c:formatCode>
                <c:ptCount val="4"/>
                <c:pt idx="0">
                  <c:v>13438</c:v>
                </c:pt>
                <c:pt idx="1">
                  <c:v>18487</c:v>
                </c:pt>
                <c:pt idx="2">
                  <c:v>15397</c:v>
                </c:pt>
                <c:pt idx="3">
                  <c:v>18115</c:v>
                </c:pt>
              </c:numCache>
            </c:numRef>
          </c:val>
        </c:ser>
        <c:dLbls>
          <c:showLegendKey val="0"/>
          <c:showVal val="0"/>
          <c:showCatName val="0"/>
          <c:showSerName val="0"/>
          <c:showPercent val="0"/>
          <c:showBubbleSize val="0"/>
        </c:dLbls>
        <c:gapWidth val="30"/>
        <c:overlap val="100"/>
        <c:axId val="720616800"/>
        <c:axId val="720609352"/>
      </c:barChart>
      <c:catAx>
        <c:axId val="720616800"/>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720609352"/>
        <c:crosses val="autoZero"/>
        <c:auto val="1"/>
        <c:lblAlgn val="ctr"/>
        <c:lblOffset val="100"/>
        <c:noMultiLvlLbl val="0"/>
      </c:catAx>
      <c:valAx>
        <c:axId val="720609352"/>
        <c:scaling>
          <c:orientation val="minMax"/>
        </c:scaling>
        <c:delete val="1"/>
        <c:axPos val="l"/>
        <c:numFmt formatCode="General" sourceLinked="1"/>
        <c:majorTickMark val="none"/>
        <c:minorTickMark val="none"/>
        <c:tickLblPos val="nextTo"/>
        <c:crossAx val="7206168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rgbClr val="009AD8"/>
            </a:solidFill>
            <a:ln>
              <a:noFill/>
            </a:ln>
            <a:effectLst/>
          </c:spPr>
          <c:invertIfNegative val="0"/>
          <c:dPt>
            <c:idx val="0"/>
            <c:invertIfNegative val="0"/>
            <c:bubble3D val="0"/>
            <c:spPr>
              <a:solidFill>
                <a:srgbClr val="748D99"/>
              </a:solidFill>
              <a:ln>
                <a:noFill/>
              </a:ln>
              <a:effectLst/>
            </c:spPr>
          </c:dPt>
          <c:dPt>
            <c:idx val="1"/>
            <c:invertIfNegative val="0"/>
            <c:bubble3D val="0"/>
            <c:spPr>
              <a:solidFill>
                <a:srgbClr val="748D99"/>
              </a:solidFill>
              <a:ln>
                <a:noFill/>
              </a:ln>
              <a:effectLst/>
            </c:spPr>
          </c:dPt>
          <c:dPt>
            <c:idx val="2"/>
            <c:invertIfNegative val="0"/>
            <c:bubble3D val="0"/>
            <c:spPr>
              <a:solidFill>
                <a:srgbClr val="748D99"/>
              </a:solidFill>
              <a:ln>
                <a:noFill/>
              </a:ln>
              <a:effectLst/>
            </c:spPr>
          </c:dPt>
          <c:dLbls>
            <c:dLbl>
              <c:idx val="3"/>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alibri" panose="020F0502020204030204" pitchFamily="34"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DIC-16</c:v>
                </c:pt>
                <c:pt idx="1">
                  <c:v>MAR-17</c:v>
                </c:pt>
                <c:pt idx="2">
                  <c:v>JUN-17</c:v>
                </c:pt>
                <c:pt idx="3">
                  <c:v>SEP-17</c:v>
                </c:pt>
              </c:strCache>
            </c:strRef>
          </c:cat>
          <c:val>
            <c:numRef>
              <c:f>Hoja1!$B$2:$B$5</c:f>
              <c:numCache>
                <c:formatCode>0%</c:formatCode>
                <c:ptCount val="4"/>
                <c:pt idx="0">
                  <c:v>1.6</c:v>
                </c:pt>
                <c:pt idx="1">
                  <c:v>1.58</c:v>
                </c:pt>
                <c:pt idx="2">
                  <c:v>2.08</c:v>
                </c:pt>
                <c:pt idx="3">
                  <c:v>2.13</c:v>
                </c:pt>
              </c:numCache>
            </c:numRef>
          </c:val>
        </c:ser>
        <c:dLbls>
          <c:showLegendKey val="0"/>
          <c:showVal val="0"/>
          <c:showCatName val="0"/>
          <c:showSerName val="0"/>
          <c:showPercent val="0"/>
          <c:showBubbleSize val="0"/>
        </c:dLbls>
        <c:gapWidth val="60"/>
        <c:axId val="720616016"/>
        <c:axId val="720616408"/>
      </c:barChart>
      <c:catAx>
        <c:axId val="72061601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720616408"/>
        <c:crosses val="autoZero"/>
        <c:auto val="1"/>
        <c:lblAlgn val="ctr"/>
        <c:lblOffset val="100"/>
        <c:noMultiLvlLbl val="0"/>
      </c:catAx>
      <c:valAx>
        <c:axId val="720616408"/>
        <c:scaling>
          <c:orientation val="minMax"/>
        </c:scaling>
        <c:delete val="1"/>
        <c:axPos val="l"/>
        <c:numFmt formatCode="0%" sourceLinked="1"/>
        <c:majorTickMark val="none"/>
        <c:minorTickMark val="none"/>
        <c:tickLblPos val="nextTo"/>
        <c:crossAx val="7206160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Serie 1</c:v>
                </c:pt>
              </c:strCache>
            </c:strRef>
          </c:tx>
          <c:spPr>
            <a:solidFill>
              <a:schemeClr val="accent5">
                <a:lumMod val="40000"/>
                <a:lumOff val="60000"/>
              </a:schemeClr>
            </a:solidFill>
            <a:ln>
              <a:noFill/>
            </a:ln>
            <a:effectLst>
              <a:outerShdw blurRad="50800" dist="38100" dir="2700000" algn="tl" rotWithShape="0">
                <a:prstClr val="black">
                  <a:alpha val="40000"/>
                </a:prstClr>
              </a:outerShdw>
            </a:effectLst>
          </c:spPr>
          <c:invertIfNegative val="0"/>
          <c:dPt>
            <c:idx val="0"/>
            <c:invertIfNegative val="0"/>
            <c:bubble3D val="0"/>
            <c:spPr>
              <a:solidFill>
                <a:srgbClr val="748D99"/>
              </a:solidFill>
              <a:ln>
                <a:noFill/>
              </a:ln>
              <a:effectLst>
                <a:outerShdw blurRad="50800" dist="38100" dir="2700000" algn="tl" rotWithShape="0">
                  <a:prstClr val="black">
                    <a:alpha val="40000"/>
                  </a:prstClr>
                </a:outerShdw>
              </a:effectLst>
            </c:spPr>
          </c:dPt>
          <c:dPt>
            <c:idx val="1"/>
            <c:invertIfNegative val="0"/>
            <c:bubble3D val="0"/>
            <c:spPr>
              <a:solidFill>
                <a:srgbClr val="009AD8"/>
              </a:solidFill>
              <a:ln>
                <a:noFill/>
              </a:ln>
              <a:effectLst>
                <a:outerShdw blurRad="50800" dist="38100" dir="2700000" algn="tl" rotWithShape="0">
                  <a:prstClr val="black">
                    <a:alpha val="40000"/>
                  </a:prstClr>
                </a:outerShdw>
              </a:effectLst>
            </c:spPr>
          </c:dPt>
          <c:dPt>
            <c:idx val="4"/>
            <c:invertIfNegative val="0"/>
            <c:bubble3D val="0"/>
            <c:spPr>
              <a:solidFill>
                <a:schemeClr val="accent5">
                  <a:lumMod val="40000"/>
                  <a:lumOff val="60000"/>
                </a:schemeClr>
              </a:solidFill>
              <a:ln>
                <a:noFill/>
              </a:ln>
              <a:effectLst>
                <a:outerShdw blurRad="50800" dist="38100" dir="2700000" algn="tl" rotWithShape="0">
                  <a:prstClr val="black">
                    <a:alpha val="40000"/>
                  </a:prstClr>
                </a:outerShdw>
              </a:effectLst>
            </c:spPr>
          </c:dPt>
          <c:dPt>
            <c:idx val="5"/>
            <c:invertIfNegative val="0"/>
            <c:bubble3D val="0"/>
            <c:spPr>
              <a:solidFill>
                <a:srgbClr val="009AD8"/>
              </a:solidFill>
              <a:ln>
                <a:noFill/>
              </a:ln>
              <a:effectLst>
                <a:outerShdw blurRad="50800" dist="38100" dir="2700000" algn="tl" rotWithShape="0">
                  <a:prstClr val="black">
                    <a:alpha val="40000"/>
                  </a:prstClr>
                </a:outerShdw>
              </a:effectLst>
            </c:spPr>
          </c:dPt>
          <c:cat>
            <c:strRef>
              <c:f>Hoja1!$A$2:$A$3</c:f>
              <c:strCache>
                <c:ptCount val="2"/>
                <c:pt idx="0">
                  <c:v>2014</c:v>
                </c:pt>
                <c:pt idx="1">
                  <c:v>9M17</c:v>
                </c:pt>
              </c:strCache>
            </c:strRef>
          </c:cat>
          <c:val>
            <c:numRef>
              <c:f>Hoja1!$B$2:$B$3</c:f>
              <c:numCache>
                <c:formatCode>General</c:formatCode>
                <c:ptCount val="2"/>
                <c:pt idx="0">
                  <c:v>3.4</c:v>
                </c:pt>
                <c:pt idx="1">
                  <c:v>8</c:v>
                </c:pt>
              </c:numCache>
            </c:numRef>
          </c:val>
        </c:ser>
        <c:dLbls>
          <c:showLegendKey val="0"/>
          <c:showVal val="0"/>
          <c:showCatName val="0"/>
          <c:showSerName val="0"/>
          <c:showPercent val="0"/>
          <c:showBubbleSize val="0"/>
        </c:dLbls>
        <c:gapWidth val="75"/>
        <c:overlap val="-25"/>
        <c:axId val="720617192"/>
        <c:axId val="720620328"/>
      </c:barChart>
      <c:catAx>
        <c:axId val="720617192"/>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Calibri" panose="020F0502020204030204" pitchFamily="34" charset="0"/>
                <a:ea typeface="+mn-ea"/>
                <a:cs typeface="+mn-cs"/>
              </a:defRPr>
            </a:pPr>
            <a:endParaRPr lang="es-ES"/>
          </a:p>
        </c:txPr>
        <c:crossAx val="720620328"/>
        <c:crosses val="autoZero"/>
        <c:auto val="1"/>
        <c:lblAlgn val="ctr"/>
        <c:lblOffset val="100"/>
        <c:noMultiLvlLbl val="0"/>
      </c:catAx>
      <c:valAx>
        <c:axId val="720620328"/>
        <c:scaling>
          <c:orientation val="minMax"/>
        </c:scaling>
        <c:delete val="1"/>
        <c:axPos val="l"/>
        <c:numFmt formatCode="General" sourceLinked="1"/>
        <c:majorTickMark val="none"/>
        <c:minorTickMark val="none"/>
        <c:tickLblPos val="nextTo"/>
        <c:crossAx val="7206171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4738" name="Rectangle 2"/>
          <p:cNvSpPr>
            <a:spLocks noGrp="1" noChangeArrowheads="1"/>
          </p:cNvSpPr>
          <p:nvPr>
            <p:ph type="hdr" sz="quarter"/>
          </p:nvPr>
        </p:nvSpPr>
        <p:spPr bwMode="auto">
          <a:xfrm>
            <a:off x="19" y="30"/>
            <a:ext cx="2945657" cy="493712"/>
          </a:xfrm>
          <a:prstGeom prst="rect">
            <a:avLst/>
          </a:prstGeom>
          <a:noFill/>
          <a:ln w="9525">
            <a:noFill/>
            <a:miter lim="800000"/>
            <a:headEnd/>
            <a:tailEnd/>
          </a:ln>
          <a:effectLst/>
        </p:spPr>
        <p:txBody>
          <a:bodyPr vert="horz" wrap="square" lIns="90759" tIns="45384" rIns="90759" bIns="45384" numCol="1" anchor="t" anchorCtr="0" compatLnSpc="1">
            <a:prstTxWarp prst="textNoShape">
              <a:avLst/>
            </a:prstTxWarp>
          </a:bodyPr>
          <a:lstStyle>
            <a:lvl1pPr eaLnBrk="0" hangingPunct="0">
              <a:defRPr sz="1200">
                <a:latin typeface="Arial" pitchFamily="-112" charset="-52"/>
                <a:ea typeface="ＭＳ Ｐゴシック" pitchFamily="-112" charset="-128"/>
                <a:cs typeface="ＭＳ Ｐゴシック" pitchFamily="-112" charset="-128"/>
              </a:defRPr>
            </a:lvl1pPr>
          </a:lstStyle>
          <a:p>
            <a:pPr>
              <a:defRPr/>
            </a:pPr>
            <a:endParaRPr lang="es-ES_tradnl"/>
          </a:p>
        </p:txBody>
      </p:sp>
      <p:sp>
        <p:nvSpPr>
          <p:cNvPr id="244739" name="Rectangle 3"/>
          <p:cNvSpPr>
            <a:spLocks noGrp="1" noChangeArrowheads="1"/>
          </p:cNvSpPr>
          <p:nvPr>
            <p:ph type="dt" sz="quarter" idx="1"/>
          </p:nvPr>
        </p:nvSpPr>
        <p:spPr bwMode="auto">
          <a:xfrm>
            <a:off x="3852041" y="30"/>
            <a:ext cx="2945657" cy="493712"/>
          </a:xfrm>
          <a:prstGeom prst="rect">
            <a:avLst/>
          </a:prstGeom>
          <a:noFill/>
          <a:ln w="9525">
            <a:noFill/>
            <a:miter lim="800000"/>
            <a:headEnd/>
            <a:tailEnd/>
          </a:ln>
          <a:effectLst/>
        </p:spPr>
        <p:txBody>
          <a:bodyPr vert="horz" wrap="square" lIns="90759" tIns="45384" rIns="90759" bIns="45384" numCol="1" anchor="t" anchorCtr="0" compatLnSpc="1">
            <a:prstTxWarp prst="textNoShape">
              <a:avLst/>
            </a:prstTxWarp>
          </a:bodyPr>
          <a:lstStyle>
            <a:lvl1pPr algn="r" eaLnBrk="0" hangingPunct="0">
              <a:defRPr sz="1200">
                <a:latin typeface="Arial" pitchFamily="-112" charset="-52"/>
                <a:ea typeface="ＭＳ Ｐゴシック" pitchFamily="-112" charset="-128"/>
                <a:cs typeface="ＭＳ Ｐゴシック" pitchFamily="-112" charset="-128"/>
              </a:defRPr>
            </a:lvl1pPr>
          </a:lstStyle>
          <a:p>
            <a:pPr>
              <a:defRPr/>
            </a:pPr>
            <a:fld id="{72D29090-EBF1-4D71-9424-BD526E50D24B}" type="datetime1">
              <a:rPr lang="es-ES_tradnl" smtClean="0"/>
              <a:t>24/10/2017</a:t>
            </a:fld>
            <a:endParaRPr lang="es-ES_tradnl"/>
          </a:p>
        </p:txBody>
      </p:sp>
      <p:sp>
        <p:nvSpPr>
          <p:cNvPr id="244740" name="Rectangle 4"/>
          <p:cNvSpPr>
            <a:spLocks noGrp="1" noChangeArrowheads="1"/>
          </p:cNvSpPr>
          <p:nvPr>
            <p:ph type="ftr" sz="quarter" idx="2"/>
          </p:nvPr>
        </p:nvSpPr>
        <p:spPr bwMode="auto">
          <a:xfrm>
            <a:off x="19" y="9380562"/>
            <a:ext cx="2945657" cy="493712"/>
          </a:xfrm>
          <a:prstGeom prst="rect">
            <a:avLst/>
          </a:prstGeom>
          <a:noFill/>
          <a:ln w="9525">
            <a:noFill/>
            <a:miter lim="800000"/>
            <a:headEnd/>
            <a:tailEnd/>
          </a:ln>
          <a:effectLst/>
        </p:spPr>
        <p:txBody>
          <a:bodyPr vert="horz" wrap="square" lIns="90759" tIns="45384" rIns="90759" bIns="45384" numCol="1" anchor="b" anchorCtr="0" compatLnSpc="1">
            <a:prstTxWarp prst="textNoShape">
              <a:avLst/>
            </a:prstTxWarp>
          </a:bodyPr>
          <a:lstStyle>
            <a:lvl1pPr eaLnBrk="0" hangingPunct="0">
              <a:defRPr sz="1200">
                <a:latin typeface="Arial" pitchFamily="-112" charset="-52"/>
                <a:ea typeface="ＭＳ Ｐゴシック" pitchFamily="-112" charset="-128"/>
                <a:cs typeface="ＭＳ Ｐゴシック" pitchFamily="-112" charset="-128"/>
              </a:defRPr>
            </a:lvl1pPr>
          </a:lstStyle>
          <a:p>
            <a:pPr>
              <a:defRPr/>
            </a:pPr>
            <a:endParaRPr lang="es-ES_tradnl"/>
          </a:p>
        </p:txBody>
      </p:sp>
      <p:sp>
        <p:nvSpPr>
          <p:cNvPr id="244741" name="Rectangle 5"/>
          <p:cNvSpPr>
            <a:spLocks noGrp="1" noChangeArrowheads="1"/>
          </p:cNvSpPr>
          <p:nvPr>
            <p:ph type="sldNum" sz="quarter" idx="3"/>
          </p:nvPr>
        </p:nvSpPr>
        <p:spPr bwMode="auto">
          <a:xfrm>
            <a:off x="3852041" y="9380562"/>
            <a:ext cx="2945657" cy="493712"/>
          </a:xfrm>
          <a:prstGeom prst="rect">
            <a:avLst/>
          </a:prstGeom>
          <a:noFill/>
          <a:ln w="9525">
            <a:noFill/>
            <a:miter lim="800000"/>
            <a:headEnd/>
            <a:tailEnd/>
          </a:ln>
          <a:effectLst/>
        </p:spPr>
        <p:txBody>
          <a:bodyPr vert="horz" wrap="square" lIns="90759" tIns="45384" rIns="90759" bIns="45384" numCol="1" anchor="b" anchorCtr="0" compatLnSpc="1">
            <a:prstTxWarp prst="textNoShape">
              <a:avLst/>
            </a:prstTxWarp>
          </a:bodyPr>
          <a:lstStyle>
            <a:lvl1pPr algn="r" eaLnBrk="0" hangingPunct="0">
              <a:defRPr sz="1200">
                <a:latin typeface="Arial" pitchFamily="-112" charset="-52"/>
                <a:ea typeface="ＭＳ Ｐゴシック" pitchFamily="-112" charset="-128"/>
                <a:cs typeface="ＭＳ Ｐゴシック" pitchFamily="-112" charset="-128"/>
              </a:defRPr>
            </a:lvl1pPr>
          </a:lstStyle>
          <a:p>
            <a:pPr>
              <a:defRPr/>
            </a:pPr>
            <a:fld id="{469CEFEB-24D3-42C7-A650-EC7E8486B292}" type="slidenum">
              <a:rPr lang="es-ES_tradnl"/>
              <a:pPr>
                <a:defRPr/>
              </a:pPr>
              <a:t>‹Nº›</a:t>
            </a:fld>
            <a:endParaRPr lang="es-ES_tradnl"/>
          </a:p>
        </p:txBody>
      </p:sp>
    </p:spTree>
    <p:extLst>
      <p:ext uri="{BB962C8B-B14F-4D97-AF65-F5344CB8AC3E}">
        <p14:creationId xmlns:p14="http://schemas.microsoft.com/office/powerpoint/2010/main" val="3010017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9" y="30"/>
            <a:ext cx="2945657" cy="493712"/>
          </a:xfrm>
          <a:prstGeom prst="rect">
            <a:avLst/>
          </a:prstGeom>
          <a:noFill/>
          <a:ln w="9525">
            <a:noFill/>
            <a:miter lim="800000"/>
            <a:headEnd/>
            <a:tailEnd/>
          </a:ln>
          <a:effectLst/>
        </p:spPr>
        <p:txBody>
          <a:bodyPr vert="horz" wrap="square" lIns="90759" tIns="45384" rIns="90759" bIns="45384" numCol="1" anchor="t" anchorCtr="0" compatLnSpc="1">
            <a:prstTxWarp prst="textNoShape">
              <a:avLst/>
            </a:prstTxWarp>
          </a:bodyPr>
          <a:lstStyle>
            <a:lvl1pPr eaLnBrk="0" hangingPunct="0">
              <a:defRPr sz="1200" b="0">
                <a:latin typeface="Arial" pitchFamily="-112" charset="-52"/>
                <a:ea typeface="ＭＳ Ｐゴシック" pitchFamily="-112" charset="-128"/>
                <a:cs typeface="ＭＳ Ｐゴシック" pitchFamily="-112" charset="-128"/>
              </a:defRPr>
            </a:lvl1pPr>
          </a:lstStyle>
          <a:p>
            <a:pPr>
              <a:defRPr/>
            </a:pPr>
            <a:endParaRPr lang="es-ES_tradnl"/>
          </a:p>
        </p:txBody>
      </p:sp>
      <p:sp>
        <p:nvSpPr>
          <p:cNvPr id="4099" name="Rectangle 3"/>
          <p:cNvSpPr>
            <a:spLocks noGrp="1" noChangeArrowheads="1"/>
          </p:cNvSpPr>
          <p:nvPr>
            <p:ph type="dt" idx="1"/>
          </p:nvPr>
        </p:nvSpPr>
        <p:spPr bwMode="auto">
          <a:xfrm>
            <a:off x="3852041" y="30"/>
            <a:ext cx="2945657" cy="493712"/>
          </a:xfrm>
          <a:prstGeom prst="rect">
            <a:avLst/>
          </a:prstGeom>
          <a:noFill/>
          <a:ln w="9525">
            <a:noFill/>
            <a:miter lim="800000"/>
            <a:headEnd/>
            <a:tailEnd/>
          </a:ln>
          <a:effectLst/>
        </p:spPr>
        <p:txBody>
          <a:bodyPr vert="horz" wrap="square" lIns="90759" tIns="45384" rIns="90759" bIns="45384" numCol="1" anchor="t" anchorCtr="0" compatLnSpc="1">
            <a:prstTxWarp prst="textNoShape">
              <a:avLst/>
            </a:prstTxWarp>
          </a:bodyPr>
          <a:lstStyle>
            <a:lvl1pPr algn="r" eaLnBrk="0" hangingPunct="0">
              <a:defRPr sz="1200" b="0">
                <a:latin typeface="Arial" pitchFamily="-112" charset="-52"/>
                <a:ea typeface="ＭＳ Ｐゴシック" pitchFamily="-112" charset="-128"/>
                <a:cs typeface="ＭＳ Ｐゴシック" pitchFamily="-112" charset="-128"/>
              </a:defRPr>
            </a:lvl1pPr>
          </a:lstStyle>
          <a:p>
            <a:pPr>
              <a:defRPr/>
            </a:pPr>
            <a:fld id="{59763940-9F3A-4600-8AF3-8CAADFC7AFC1}" type="datetime1">
              <a:rPr lang="es-ES_tradnl" smtClean="0"/>
              <a:t>24/10/2017</a:t>
            </a:fld>
            <a:endParaRPr lang="es-ES_tradnl"/>
          </a:p>
        </p:txBody>
      </p:sp>
      <p:sp>
        <p:nvSpPr>
          <p:cNvPr id="22532" name="Rectangle 4"/>
          <p:cNvSpPr>
            <a:spLocks noGrp="1" noRot="1" noChangeAspect="1" noChangeArrowheads="1" noTextEdit="1"/>
          </p:cNvSpPr>
          <p:nvPr>
            <p:ph type="sldImg" idx="2"/>
          </p:nvPr>
        </p:nvSpPr>
        <p:spPr bwMode="auto">
          <a:xfrm>
            <a:off x="101600" y="735013"/>
            <a:ext cx="6594475" cy="37099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06364" y="4690284"/>
            <a:ext cx="4984960" cy="4443412"/>
          </a:xfrm>
          <a:prstGeom prst="rect">
            <a:avLst/>
          </a:prstGeom>
          <a:noFill/>
          <a:ln w="9525">
            <a:noFill/>
            <a:miter lim="800000"/>
            <a:headEnd/>
            <a:tailEnd/>
          </a:ln>
          <a:effectLst/>
        </p:spPr>
        <p:txBody>
          <a:bodyPr vert="horz" wrap="square" lIns="90759" tIns="45384" rIns="90759" bIns="45384" numCol="1" anchor="t" anchorCtr="0" compatLnSpc="1">
            <a:prstTxWarp prst="textNoShape">
              <a:avLst/>
            </a:prstTxWarp>
          </a:bodyPr>
          <a:lstStyle/>
          <a:p>
            <a:pPr lvl="0"/>
            <a:r>
              <a:rPr lang="es-ES_tradnl" noProof="0"/>
              <a:t>Haga clic para modificar el estilo de texto del patrón</a:t>
            </a:r>
          </a:p>
          <a:p>
            <a:pPr lvl="1"/>
            <a:r>
              <a:rPr lang="es-ES_tradnl" noProof="0"/>
              <a:t>Segundo nivel</a:t>
            </a:r>
          </a:p>
          <a:p>
            <a:pPr lvl="2"/>
            <a:r>
              <a:rPr lang="es-ES_tradnl" noProof="0"/>
              <a:t>Tercer nivel</a:t>
            </a:r>
          </a:p>
          <a:p>
            <a:pPr lvl="3"/>
            <a:r>
              <a:rPr lang="es-ES_tradnl" noProof="0"/>
              <a:t>Cuarto nivel</a:t>
            </a:r>
          </a:p>
          <a:p>
            <a:pPr lvl="4"/>
            <a:r>
              <a:rPr lang="es-ES_tradnl" noProof="0"/>
              <a:t>Quinto nivel</a:t>
            </a:r>
          </a:p>
        </p:txBody>
      </p:sp>
      <p:sp>
        <p:nvSpPr>
          <p:cNvPr id="4102" name="Rectangle 6"/>
          <p:cNvSpPr>
            <a:spLocks noGrp="1" noChangeArrowheads="1"/>
          </p:cNvSpPr>
          <p:nvPr>
            <p:ph type="ftr" sz="quarter" idx="4"/>
          </p:nvPr>
        </p:nvSpPr>
        <p:spPr bwMode="auto">
          <a:xfrm>
            <a:off x="19" y="9380562"/>
            <a:ext cx="2945657" cy="493712"/>
          </a:xfrm>
          <a:prstGeom prst="rect">
            <a:avLst/>
          </a:prstGeom>
          <a:noFill/>
          <a:ln w="9525">
            <a:noFill/>
            <a:miter lim="800000"/>
            <a:headEnd/>
            <a:tailEnd/>
          </a:ln>
          <a:effectLst/>
        </p:spPr>
        <p:txBody>
          <a:bodyPr vert="horz" wrap="square" lIns="90759" tIns="45384" rIns="90759" bIns="45384" numCol="1" anchor="b" anchorCtr="0" compatLnSpc="1">
            <a:prstTxWarp prst="textNoShape">
              <a:avLst/>
            </a:prstTxWarp>
          </a:bodyPr>
          <a:lstStyle>
            <a:lvl1pPr eaLnBrk="0" hangingPunct="0">
              <a:defRPr sz="1200" b="0">
                <a:latin typeface="Arial" pitchFamily="-112" charset="-52"/>
                <a:ea typeface="ＭＳ Ｐゴシック" pitchFamily="-112" charset="-128"/>
                <a:cs typeface="ＭＳ Ｐゴシック" pitchFamily="-112" charset="-128"/>
              </a:defRPr>
            </a:lvl1pPr>
          </a:lstStyle>
          <a:p>
            <a:pPr>
              <a:defRPr/>
            </a:pPr>
            <a:endParaRPr lang="es-ES_tradnl"/>
          </a:p>
        </p:txBody>
      </p:sp>
      <p:sp>
        <p:nvSpPr>
          <p:cNvPr id="4103" name="Rectangle 7"/>
          <p:cNvSpPr>
            <a:spLocks noGrp="1" noChangeArrowheads="1"/>
          </p:cNvSpPr>
          <p:nvPr>
            <p:ph type="sldNum" sz="quarter" idx="5"/>
          </p:nvPr>
        </p:nvSpPr>
        <p:spPr bwMode="auto">
          <a:xfrm>
            <a:off x="3852041" y="9380562"/>
            <a:ext cx="2945657" cy="493712"/>
          </a:xfrm>
          <a:prstGeom prst="rect">
            <a:avLst/>
          </a:prstGeom>
          <a:noFill/>
          <a:ln w="9525">
            <a:noFill/>
            <a:miter lim="800000"/>
            <a:headEnd/>
            <a:tailEnd/>
          </a:ln>
          <a:effectLst/>
        </p:spPr>
        <p:txBody>
          <a:bodyPr vert="horz" wrap="square" lIns="90759" tIns="45384" rIns="90759" bIns="45384" numCol="1" anchor="b" anchorCtr="0" compatLnSpc="1">
            <a:prstTxWarp prst="textNoShape">
              <a:avLst/>
            </a:prstTxWarp>
          </a:bodyPr>
          <a:lstStyle>
            <a:lvl1pPr algn="r" eaLnBrk="0" hangingPunct="0">
              <a:defRPr sz="1200" b="0">
                <a:latin typeface="Arial" pitchFamily="-112" charset="-52"/>
                <a:ea typeface="ＭＳ Ｐゴシック" pitchFamily="-112" charset="-128"/>
                <a:cs typeface="ＭＳ Ｐゴシック" pitchFamily="-112" charset="-128"/>
              </a:defRPr>
            </a:lvl1pPr>
          </a:lstStyle>
          <a:p>
            <a:pPr>
              <a:defRPr/>
            </a:pPr>
            <a:fld id="{DF53DF80-FFD8-40E0-9819-4FE8F0A3496E}" type="slidenum">
              <a:rPr lang="es-ES_tradnl"/>
              <a:pPr>
                <a:defRPr/>
              </a:pPr>
              <a:t>‹Nº›</a:t>
            </a:fld>
            <a:endParaRPr lang="es-ES_tradnl"/>
          </a:p>
        </p:txBody>
      </p:sp>
    </p:spTree>
    <p:extLst>
      <p:ext uri="{BB962C8B-B14F-4D97-AF65-F5344CB8AC3E}">
        <p14:creationId xmlns:p14="http://schemas.microsoft.com/office/powerpoint/2010/main" val="1386564638"/>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pitchFamily="-112" charset="-52"/>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Arial" pitchFamily="-112" charset="-52"/>
        <a:ea typeface="ＭＳ Ｐゴシック" pitchFamily="-112" charset="-128"/>
        <a:cs typeface="ＭＳ Ｐゴシック"/>
      </a:defRPr>
    </a:lvl2pPr>
    <a:lvl3pPr marL="914400" algn="l" rtl="0" eaLnBrk="0" fontAlgn="base" hangingPunct="0">
      <a:spcBef>
        <a:spcPct val="30000"/>
      </a:spcBef>
      <a:spcAft>
        <a:spcPct val="0"/>
      </a:spcAft>
      <a:defRPr sz="1200" kern="1200">
        <a:solidFill>
          <a:schemeClr val="tx1"/>
        </a:solidFill>
        <a:latin typeface="Arial" pitchFamily="-112" charset="-52"/>
        <a:ea typeface="ＭＳ Ｐゴシック" pitchFamily="-112" charset="-128"/>
        <a:cs typeface="ＭＳ Ｐゴシック"/>
      </a:defRPr>
    </a:lvl3pPr>
    <a:lvl4pPr marL="1371600" algn="l" rtl="0" eaLnBrk="0" fontAlgn="base" hangingPunct="0">
      <a:spcBef>
        <a:spcPct val="30000"/>
      </a:spcBef>
      <a:spcAft>
        <a:spcPct val="0"/>
      </a:spcAft>
      <a:defRPr sz="1200" kern="1200">
        <a:solidFill>
          <a:schemeClr val="tx1"/>
        </a:solidFill>
        <a:latin typeface="Arial" pitchFamily="-112" charset="-52"/>
        <a:ea typeface="ＭＳ Ｐゴシック" pitchFamily="-112" charset="-128"/>
        <a:cs typeface="ＭＳ Ｐゴシック"/>
      </a:defRPr>
    </a:lvl4pPr>
    <a:lvl5pPr marL="1828800" algn="l" rtl="0" eaLnBrk="0" fontAlgn="base" hangingPunct="0">
      <a:spcBef>
        <a:spcPct val="30000"/>
      </a:spcBef>
      <a:spcAft>
        <a:spcPct val="0"/>
      </a:spcAft>
      <a:defRPr sz="1200" kern="1200">
        <a:solidFill>
          <a:schemeClr val="tx1"/>
        </a:solidFill>
        <a:latin typeface="Arial" pitchFamily="-112" charset="-52"/>
        <a:ea typeface="ＭＳ Ｐゴシック" pitchFamily="-112"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fecha 3"/>
          <p:cNvSpPr>
            <a:spLocks noGrp="1"/>
          </p:cNvSpPr>
          <p:nvPr>
            <p:ph type="dt" idx="10"/>
          </p:nvPr>
        </p:nvSpPr>
        <p:spPr/>
        <p:txBody>
          <a:bodyPr/>
          <a:lstStyle/>
          <a:p>
            <a:pPr>
              <a:defRPr/>
            </a:pPr>
            <a:fld id="{D18EF28B-E0EC-432A-899F-F98263E4C51D}" type="datetime1">
              <a:rPr lang="es-ES_tradnl" smtClean="0"/>
              <a:t>24/10/2017</a:t>
            </a:fld>
            <a:endParaRPr lang="es-ES_tradnl"/>
          </a:p>
        </p:txBody>
      </p:sp>
      <p:sp>
        <p:nvSpPr>
          <p:cNvPr id="5" name="Marcador de número de diapositiva 4"/>
          <p:cNvSpPr>
            <a:spLocks noGrp="1"/>
          </p:cNvSpPr>
          <p:nvPr>
            <p:ph type="sldNum" sz="quarter" idx="11"/>
          </p:nvPr>
        </p:nvSpPr>
        <p:spPr/>
        <p:txBody>
          <a:bodyPr/>
          <a:lstStyle/>
          <a:p>
            <a:pPr>
              <a:defRPr/>
            </a:pPr>
            <a:fld id="{DF53DF80-FFD8-40E0-9819-4FE8F0A3496E}" type="slidenum">
              <a:rPr lang="es-ES_tradnl" smtClean="0"/>
              <a:pPr>
                <a:defRPr/>
              </a:pPr>
              <a:t>1</a:t>
            </a:fld>
            <a:endParaRPr lang="es-ES_tradnl"/>
          </a:p>
        </p:txBody>
      </p:sp>
    </p:spTree>
    <p:extLst>
      <p:ext uri="{BB962C8B-B14F-4D97-AF65-F5344CB8AC3E}">
        <p14:creationId xmlns:p14="http://schemas.microsoft.com/office/powerpoint/2010/main" val="1126757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fecha 3"/>
          <p:cNvSpPr>
            <a:spLocks noGrp="1"/>
          </p:cNvSpPr>
          <p:nvPr>
            <p:ph type="dt" idx="10"/>
          </p:nvPr>
        </p:nvSpPr>
        <p:spPr/>
        <p:txBody>
          <a:bodyPr/>
          <a:lstStyle/>
          <a:p>
            <a:pPr>
              <a:defRPr/>
            </a:pPr>
            <a:fld id="{2F82A204-C358-4436-8573-B6BBE4C20629}" type="datetime1">
              <a:rPr lang="es-ES_tradnl" smtClean="0">
                <a:solidFill>
                  <a:srgbClr val="000000"/>
                </a:solidFill>
              </a:rPr>
              <a:t>24/10/2017</a:t>
            </a:fld>
            <a:endParaRPr lang="es-ES_tradnl">
              <a:solidFill>
                <a:srgbClr val="000000"/>
              </a:solidFill>
            </a:endParaRPr>
          </a:p>
        </p:txBody>
      </p:sp>
      <p:sp>
        <p:nvSpPr>
          <p:cNvPr id="5" name="Marcador de número de diapositiva 4"/>
          <p:cNvSpPr>
            <a:spLocks noGrp="1"/>
          </p:cNvSpPr>
          <p:nvPr>
            <p:ph type="sldNum" sz="quarter" idx="11"/>
          </p:nvPr>
        </p:nvSpPr>
        <p:spPr/>
        <p:txBody>
          <a:bodyPr/>
          <a:lstStyle/>
          <a:p>
            <a:pPr>
              <a:defRPr/>
            </a:pPr>
            <a:fld id="{DF53DF80-FFD8-40E0-9819-4FE8F0A3496E}" type="slidenum">
              <a:rPr lang="es-ES_tradnl">
                <a:solidFill>
                  <a:srgbClr val="000000"/>
                </a:solidFill>
              </a:rPr>
              <a:pPr>
                <a:defRPr/>
              </a:pPr>
              <a:t>3</a:t>
            </a:fld>
            <a:endParaRPr lang="es-ES_tradnl">
              <a:solidFill>
                <a:srgbClr val="000000"/>
              </a:solidFill>
            </a:endParaRPr>
          </a:p>
        </p:txBody>
      </p:sp>
    </p:spTree>
    <p:extLst>
      <p:ext uri="{BB962C8B-B14F-4D97-AF65-F5344CB8AC3E}">
        <p14:creationId xmlns:p14="http://schemas.microsoft.com/office/powerpoint/2010/main" val="259039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fecha 3"/>
          <p:cNvSpPr>
            <a:spLocks noGrp="1"/>
          </p:cNvSpPr>
          <p:nvPr>
            <p:ph type="dt" idx="10"/>
          </p:nvPr>
        </p:nvSpPr>
        <p:spPr/>
        <p:txBody>
          <a:bodyPr/>
          <a:lstStyle/>
          <a:p>
            <a:pPr>
              <a:defRPr/>
            </a:pPr>
            <a:fld id="{5B712A52-0F40-42AA-A62A-806002089F3E}" type="datetime1">
              <a:rPr lang="es-ES_tradnl" smtClean="0"/>
              <a:t>24/10/2017</a:t>
            </a:fld>
            <a:endParaRPr lang="es-ES_tradnl"/>
          </a:p>
        </p:txBody>
      </p:sp>
      <p:sp>
        <p:nvSpPr>
          <p:cNvPr id="5" name="Marcador de número de diapositiva 4"/>
          <p:cNvSpPr>
            <a:spLocks noGrp="1"/>
          </p:cNvSpPr>
          <p:nvPr>
            <p:ph type="sldNum" sz="quarter" idx="11"/>
          </p:nvPr>
        </p:nvSpPr>
        <p:spPr/>
        <p:txBody>
          <a:bodyPr/>
          <a:lstStyle/>
          <a:p>
            <a:pPr>
              <a:defRPr/>
            </a:pPr>
            <a:fld id="{DF53DF80-FFD8-40E0-9819-4FE8F0A3496E}" type="slidenum">
              <a:rPr lang="es-ES_tradnl" smtClean="0"/>
              <a:pPr>
                <a:defRPr/>
              </a:pPr>
              <a:t>4</a:t>
            </a:fld>
            <a:endParaRPr lang="es-ES_tradnl"/>
          </a:p>
        </p:txBody>
      </p:sp>
    </p:spTree>
    <p:extLst>
      <p:ext uri="{BB962C8B-B14F-4D97-AF65-F5344CB8AC3E}">
        <p14:creationId xmlns:p14="http://schemas.microsoft.com/office/powerpoint/2010/main" val="3039607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fecha 3"/>
          <p:cNvSpPr>
            <a:spLocks noGrp="1"/>
          </p:cNvSpPr>
          <p:nvPr>
            <p:ph type="dt" idx="10"/>
          </p:nvPr>
        </p:nvSpPr>
        <p:spPr/>
        <p:txBody>
          <a:bodyPr/>
          <a:lstStyle/>
          <a:p>
            <a:pPr>
              <a:defRPr/>
            </a:pPr>
            <a:fld id="{881B922F-44C3-4159-B35B-543A09D5DBFE}" type="datetime1">
              <a:rPr lang="es-ES_tradnl" smtClean="0">
                <a:solidFill>
                  <a:srgbClr val="000000"/>
                </a:solidFill>
              </a:rPr>
              <a:t>24/10/2017</a:t>
            </a:fld>
            <a:endParaRPr lang="es-ES_tradnl">
              <a:solidFill>
                <a:srgbClr val="000000"/>
              </a:solidFill>
            </a:endParaRPr>
          </a:p>
        </p:txBody>
      </p:sp>
      <p:sp>
        <p:nvSpPr>
          <p:cNvPr id="5" name="Marcador de número de diapositiva 4"/>
          <p:cNvSpPr>
            <a:spLocks noGrp="1"/>
          </p:cNvSpPr>
          <p:nvPr>
            <p:ph type="sldNum" sz="quarter" idx="11"/>
          </p:nvPr>
        </p:nvSpPr>
        <p:spPr/>
        <p:txBody>
          <a:bodyPr/>
          <a:lstStyle/>
          <a:p>
            <a:pPr>
              <a:defRPr/>
            </a:pPr>
            <a:fld id="{DF53DF80-FFD8-40E0-9819-4FE8F0A3496E}" type="slidenum">
              <a:rPr lang="es-ES_tradnl" smtClean="0">
                <a:solidFill>
                  <a:srgbClr val="000000"/>
                </a:solidFill>
              </a:rPr>
              <a:pPr>
                <a:defRPr/>
              </a:pPr>
              <a:t>7</a:t>
            </a:fld>
            <a:endParaRPr lang="es-ES_tradnl">
              <a:solidFill>
                <a:srgbClr val="000000"/>
              </a:solidFill>
            </a:endParaRPr>
          </a:p>
        </p:txBody>
      </p:sp>
    </p:spTree>
    <p:extLst>
      <p:ext uri="{BB962C8B-B14F-4D97-AF65-F5344CB8AC3E}">
        <p14:creationId xmlns:p14="http://schemas.microsoft.com/office/powerpoint/2010/main" val="1795817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fecha 3"/>
          <p:cNvSpPr>
            <a:spLocks noGrp="1"/>
          </p:cNvSpPr>
          <p:nvPr>
            <p:ph type="dt" idx="10"/>
          </p:nvPr>
        </p:nvSpPr>
        <p:spPr/>
        <p:txBody>
          <a:bodyPr/>
          <a:lstStyle/>
          <a:p>
            <a:pPr>
              <a:defRPr/>
            </a:pPr>
            <a:fld id="{AA5745F7-788F-478F-9B1A-5DC547B1FD13}" type="datetime1">
              <a:rPr lang="es-ES_tradnl" smtClean="0">
                <a:solidFill>
                  <a:srgbClr val="000000"/>
                </a:solidFill>
              </a:rPr>
              <a:t>24/10/2017</a:t>
            </a:fld>
            <a:endParaRPr lang="es-ES_tradnl">
              <a:solidFill>
                <a:srgbClr val="000000"/>
              </a:solidFill>
            </a:endParaRPr>
          </a:p>
        </p:txBody>
      </p:sp>
      <p:sp>
        <p:nvSpPr>
          <p:cNvPr id="5" name="Marcador de número de diapositiva 4"/>
          <p:cNvSpPr>
            <a:spLocks noGrp="1"/>
          </p:cNvSpPr>
          <p:nvPr>
            <p:ph type="sldNum" sz="quarter" idx="11"/>
          </p:nvPr>
        </p:nvSpPr>
        <p:spPr/>
        <p:txBody>
          <a:bodyPr/>
          <a:lstStyle/>
          <a:p>
            <a:pPr>
              <a:defRPr/>
            </a:pPr>
            <a:fld id="{DF53DF80-FFD8-40E0-9819-4FE8F0A3496E}" type="slidenum">
              <a:rPr lang="es-ES_tradnl" smtClean="0">
                <a:solidFill>
                  <a:srgbClr val="000000"/>
                </a:solidFill>
              </a:rPr>
              <a:pPr>
                <a:defRPr/>
              </a:pPr>
              <a:t>8</a:t>
            </a:fld>
            <a:endParaRPr lang="es-ES_tradnl">
              <a:solidFill>
                <a:srgbClr val="000000"/>
              </a:solidFill>
            </a:endParaRPr>
          </a:p>
        </p:txBody>
      </p:sp>
    </p:spTree>
    <p:extLst>
      <p:ext uri="{BB962C8B-B14F-4D97-AF65-F5344CB8AC3E}">
        <p14:creationId xmlns:p14="http://schemas.microsoft.com/office/powerpoint/2010/main" val="3137436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fecha 3"/>
          <p:cNvSpPr>
            <a:spLocks noGrp="1"/>
          </p:cNvSpPr>
          <p:nvPr>
            <p:ph type="dt" idx="10"/>
          </p:nvPr>
        </p:nvSpPr>
        <p:spPr/>
        <p:txBody>
          <a:bodyPr/>
          <a:lstStyle/>
          <a:p>
            <a:pPr>
              <a:defRPr/>
            </a:pPr>
            <a:fld id="{98446D9B-C45D-447E-A5DA-4F2716745BD3}" type="datetime1">
              <a:rPr lang="es-ES_tradnl" smtClean="0">
                <a:solidFill>
                  <a:srgbClr val="000000"/>
                </a:solidFill>
              </a:rPr>
              <a:t>24/10/2017</a:t>
            </a:fld>
            <a:endParaRPr lang="es-ES_tradnl">
              <a:solidFill>
                <a:srgbClr val="000000"/>
              </a:solidFill>
            </a:endParaRPr>
          </a:p>
        </p:txBody>
      </p:sp>
      <p:sp>
        <p:nvSpPr>
          <p:cNvPr id="5" name="Marcador de número de diapositiva 4"/>
          <p:cNvSpPr>
            <a:spLocks noGrp="1"/>
          </p:cNvSpPr>
          <p:nvPr>
            <p:ph type="sldNum" sz="quarter" idx="11"/>
          </p:nvPr>
        </p:nvSpPr>
        <p:spPr/>
        <p:txBody>
          <a:bodyPr/>
          <a:lstStyle/>
          <a:p>
            <a:pPr>
              <a:defRPr/>
            </a:pPr>
            <a:fld id="{DF53DF80-FFD8-40E0-9819-4FE8F0A3496E}" type="slidenum">
              <a:rPr lang="es-ES_tradnl" smtClean="0">
                <a:solidFill>
                  <a:srgbClr val="000000"/>
                </a:solidFill>
              </a:rPr>
              <a:pPr>
                <a:defRPr/>
              </a:pPr>
              <a:t>9</a:t>
            </a:fld>
            <a:endParaRPr lang="es-ES_tradnl">
              <a:solidFill>
                <a:srgbClr val="000000"/>
              </a:solidFill>
            </a:endParaRPr>
          </a:p>
        </p:txBody>
      </p:sp>
    </p:spTree>
    <p:extLst>
      <p:ext uri="{BB962C8B-B14F-4D97-AF65-F5344CB8AC3E}">
        <p14:creationId xmlns:p14="http://schemas.microsoft.com/office/powerpoint/2010/main" val="4155000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fecha 3"/>
          <p:cNvSpPr>
            <a:spLocks noGrp="1"/>
          </p:cNvSpPr>
          <p:nvPr>
            <p:ph type="dt" idx="10"/>
          </p:nvPr>
        </p:nvSpPr>
        <p:spPr/>
        <p:txBody>
          <a:bodyPr/>
          <a:lstStyle/>
          <a:p>
            <a:pPr>
              <a:defRPr/>
            </a:pPr>
            <a:fld id="{61161377-33B8-42BE-9E60-F24592870E92}" type="datetime1">
              <a:rPr lang="es-ES_tradnl" smtClean="0"/>
              <a:t>24/10/2017</a:t>
            </a:fld>
            <a:endParaRPr lang="es-ES_tradnl"/>
          </a:p>
        </p:txBody>
      </p:sp>
      <p:sp>
        <p:nvSpPr>
          <p:cNvPr id="5" name="Marcador de número de diapositiva 4"/>
          <p:cNvSpPr>
            <a:spLocks noGrp="1"/>
          </p:cNvSpPr>
          <p:nvPr>
            <p:ph type="sldNum" sz="quarter" idx="11"/>
          </p:nvPr>
        </p:nvSpPr>
        <p:spPr/>
        <p:txBody>
          <a:bodyPr/>
          <a:lstStyle/>
          <a:p>
            <a:pPr>
              <a:defRPr/>
            </a:pPr>
            <a:fld id="{DF53DF80-FFD8-40E0-9819-4FE8F0A3496E}" type="slidenum">
              <a:rPr lang="es-ES_tradnl" smtClean="0"/>
              <a:pPr>
                <a:defRPr/>
              </a:pPr>
              <a:t>10</a:t>
            </a:fld>
            <a:endParaRPr lang="es-ES_tradnl"/>
          </a:p>
        </p:txBody>
      </p:sp>
    </p:spTree>
    <p:extLst>
      <p:ext uri="{BB962C8B-B14F-4D97-AF65-F5344CB8AC3E}">
        <p14:creationId xmlns:p14="http://schemas.microsoft.com/office/powerpoint/2010/main" val="3405507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fecha 3"/>
          <p:cNvSpPr>
            <a:spLocks noGrp="1"/>
          </p:cNvSpPr>
          <p:nvPr>
            <p:ph type="dt" idx="10"/>
          </p:nvPr>
        </p:nvSpPr>
        <p:spPr/>
        <p:txBody>
          <a:bodyPr/>
          <a:lstStyle/>
          <a:p>
            <a:pPr>
              <a:defRPr/>
            </a:pPr>
            <a:fld id="{481CF057-6282-4CDF-9ED7-9F1165B32528}" type="datetime1">
              <a:rPr lang="es-ES_tradnl" smtClean="0">
                <a:solidFill>
                  <a:srgbClr val="000000"/>
                </a:solidFill>
              </a:rPr>
              <a:t>24/10/2017</a:t>
            </a:fld>
            <a:endParaRPr lang="es-ES_tradnl">
              <a:solidFill>
                <a:srgbClr val="000000"/>
              </a:solidFill>
            </a:endParaRPr>
          </a:p>
        </p:txBody>
      </p:sp>
      <p:sp>
        <p:nvSpPr>
          <p:cNvPr id="5" name="Marcador de número de diapositiva 4"/>
          <p:cNvSpPr>
            <a:spLocks noGrp="1"/>
          </p:cNvSpPr>
          <p:nvPr>
            <p:ph type="sldNum" sz="quarter" idx="11"/>
          </p:nvPr>
        </p:nvSpPr>
        <p:spPr/>
        <p:txBody>
          <a:bodyPr/>
          <a:lstStyle/>
          <a:p>
            <a:pPr>
              <a:defRPr/>
            </a:pPr>
            <a:fld id="{DF53DF80-FFD8-40E0-9819-4FE8F0A3496E}" type="slidenum">
              <a:rPr lang="es-ES_tradnl" smtClean="0">
                <a:solidFill>
                  <a:srgbClr val="000000"/>
                </a:solidFill>
              </a:rPr>
              <a:pPr>
                <a:defRPr/>
              </a:pPr>
              <a:t>11</a:t>
            </a:fld>
            <a:endParaRPr lang="es-ES_tradnl">
              <a:solidFill>
                <a:srgbClr val="000000"/>
              </a:solidFill>
            </a:endParaRPr>
          </a:p>
        </p:txBody>
      </p:sp>
    </p:spTree>
    <p:extLst>
      <p:ext uri="{BB962C8B-B14F-4D97-AF65-F5344CB8AC3E}">
        <p14:creationId xmlns:p14="http://schemas.microsoft.com/office/powerpoint/2010/main" val="2122300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fecha 3"/>
          <p:cNvSpPr>
            <a:spLocks noGrp="1"/>
          </p:cNvSpPr>
          <p:nvPr>
            <p:ph type="dt" idx="10"/>
          </p:nvPr>
        </p:nvSpPr>
        <p:spPr/>
        <p:txBody>
          <a:bodyPr/>
          <a:lstStyle/>
          <a:p>
            <a:pPr>
              <a:defRPr/>
            </a:pPr>
            <a:fld id="{70E0EED7-4803-4336-85FB-E747F6AA8A8D}" type="datetime1">
              <a:rPr lang="es-ES_tradnl" smtClean="0"/>
              <a:t>24/10/2017</a:t>
            </a:fld>
            <a:endParaRPr lang="es-ES_tradnl"/>
          </a:p>
        </p:txBody>
      </p:sp>
      <p:sp>
        <p:nvSpPr>
          <p:cNvPr id="5" name="Marcador de número de diapositiva 4"/>
          <p:cNvSpPr>
            <a:spLocks noGrp="1"/>
          </p:cNvSpPr>
          <p:nvPr>
            <p:ph type="sldNum" sz="quarter" idx="11"/>
          </p:nvPr>
        </p:nvSpPr>
        <p:spPr/>
        <p:txBody>
          <a:bodyPr/>
          <a:lstStyle/>
          <a:p>
            <a:pPr>
              <a:defRPr/>
            </a:pPr>
            <a:fld id="{DF53DF80-FFD8-40E0-9819-4FE8F0A3496E}" type="slidenum">
              <a:rPr lang="es-ES_tradnl" smtClean="0"/>
              <a:pPr>
                <a:defRPr/>
              </a:pPr>
              <a:t>12</a:t>
            </a:fld>
            <a:endParaRPr lang="es-ES_tradnl"/>
          </a:p>
        </p:txBody>
      </p:sp>
    </p:spTree>
    <p:extLst>
      <p:ext uri="{BB962C8B-B14F-4D97-AF65-F5344CB8AC3E}">
        <p14:creationId xmlns:p14="http://schemas.microsoft.com/office/powerpoint/2010/main" val="3794754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fecha 3"/>
          <p:cNvSpPr>
            <a:spLocks noGrp="1"/>
          </p:cNvSpPr>
          <p:nvPr>
            <p:ph type="dt" idx="10"/>
          </p:nvPr>
        </p:nvSpPr>
        <p:spPr/>
        <p:txBody>
          <a:bodyPr/>
          <a:lstStyle/>
          <a:p>
            <a:pPr>
              <a:defRPr/>
            </a:pPr>
            <a:fld id="{AAD26186-FBAF-436C-9A27-8D78AE635FDF}" type="datetime1">
              <a:rPr lang="es-ES_tradnl" smtClean="0">
                <a:solidFill>
                  <a:srgbClr val="000000"/>
                </a:solidFill>
              </a:rPr>
              <a:t>24/10/2017</a:t>
            </a:fld>
            <a:endParaRPr lang="es-ES_tradnl">
              <a:solidFill>
                <a:srgbClr val="000000"/>
              </a:solidFill>
            </a:endParaRPr>
          </a:p>
        </p:txBody>
      </p:sp>
      <p:sp>
        <p:nvSpPr>
          <p:cNvPr id="5" name="Marcador de número de diapositiva 4"/>
          <p:cNvSpPr>
            <a:spLocks noGrp="1"/>
          </p:cNvSpPr>
          <p:nvPr>
            <p:ph type="sldNum" sz="quarter" idx="11"/>
          </p:nvPr>
        </p:nvSpPr>
        <p:spPr/>
        <p:txBody>
          <a:bodyPr/>
          <a:lstStyle/>
          <a:p>
            <a:pPr>
              <a:defRPr/>
            </a:pPr>
            <a:fld id="{DF53DF80-FFD8-40E0-9819-4FE8F0A3496E}" type="slidenum">
              <a:rPr lang="es-ES_tradnl" smtClean="0">
                <a:solidFill>
                  <a:srgbClr val="000000"/>
                </a:solidFill>
              </a:rPr>
              <a:pPr>
                <a:defRPr/>
              </a:pPr>
              <a:t>23</a:t>
            </a:fld>
            <a:endParaRPr lang="es-ES_tradnl">
              <a:solidFill>
                <a:srgbClr val="000000"/>
              </a:solidFill>
            </a:endParaRPr>
          </a:p>
        </p:txBody>
      </p:sp>
    </p:spTree>
    <p:extLst>
      <p:ext uri="{BB962C8B-B14F-4D97-AF65-F5344CB8AC3E}">
        <p14:creationId xmlns:p14="http://schemas.microsoft.com/office/powerpoint/2010/main" val="4269563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fecha 3"/>
          <p:cNvSpPr>
            <a:spLocks noGrp="1"/>
          </p:cNvSpPr>
          <p:nvPr>
            <p:ph type="dt" idx="10"/>
          </p:nvPr>
        </p:nvSpPr>
        <p:spPr/>
        <p:txBody>
          <a:bodyPr/>
          <a:lstStyle/>
          <a:p>
            <a:pPr>
              <a:defRPr/>
            </a:pPr>
            <a:fld id="{62F35B2D-396C-4435-83A3-3BDB1256CF96}" type="datetime1">
              <a:rPr lang="es-ES_tradnl" smtClean="0"/>
              <a:t>24/10/2017</a:t>
            </a:fld>
            <a:endParaRPr lang="es-ES_tradnl"/>
          </a:p>
        </p:txBody>
      </p:sp>
      <p:sp>
        <p:nvSpPr>
          <p:cNvPr id="5" name="Marcador de número de diapositiva 4"/>
          <p:cNvSpPr>
            <a:spLocks noGrp="1"/>
          </p:cNvSpPr>
          <p:nvPr>
            <p:ph type="sldNum" sz="quarter" idx="11"/>
          </p:nvPr>
        </p:nvSpPr>
        <p:spPr/>
        <p:txBody>
          <a:bodyPr/>
          <a:lstStyle/>
          <a:p>
            <a:pPr>
              <a:defRPr/>
            </a:pPr>
            <a:fld id="{DF53DF80-FFD8-40E0-9819-4FE8F0A3496E}" type="slidenum">
              <a:rPr lang="es-ES_tradnl" smtClean="0"/>
              <a:pPr>
                <a:defRPr/>
              </a:pPr>
              <a:t>25</a:t>
            </a:fld>
            <a:endParaRPr lang="es-ES_tradnl"/>
          </a:p>
        </p:txBody>
      </p:sp>
    </p:spTree>
    <p:extLst>
      <p:ext uri="{BB962C8B-B14F-4D97-AF65-F5344CB8AC3E}">
        <p14:creationId xmlns:p14="http://schemas.microsoft.com/office/powerpoint/2010/main" val="3884515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fecha 3"/>
          <p:cNvSpPr>
            <a:spLocks noGrp="1"/>
          </p:cNvSpPr>
          <p:nvPr>
            <p:ph type="dt" idx="10"/>
          </p:nvPr>
        </p:nvSpPr>
        <p:spPr/>
        <p:txBody>
          <a:bodyPr/>
          <a:lstStyle/>
          <a:p>
            <a:pPr>
              <a:defRPr/>
            </a:pPr>
            <a:fld id="{F678D146-BFBA-440C-961F-0774B44A915F}" type="datetime1">
              <a:rPr lang="es-ES_tradnl" smtClean="0">
                <a:solidFill>
                  <a:srgbClr val="000000"/>
                </a:solidFill>
              </a:rPr>
              <a:t>24/10/2017</a:t>
            </a:fld>
            <a:endParaRPr lang="es-ES_tradnl">
              <a:solidFill>
                <a:srgbClr val="000000"/>
              </a:solidFill>
            </a:endParaRPr>
          </a:p>
        </p:txBody>
      </p:sp>
      <p:sp>
        <p:nvSpPr>
          <p:cNvPr id="5" name="Marcador de número de diapositiva 4"/>
          <p:cNvSpPr>
            <a:spLocks noGrp="1"/>
          </p:cNvSpPr>
          <p:nvPr>
            <p:ph type="sldNum" sz="quarter" idx="11"/>
          </p:nvPr>
        </p:nvSpPr>
        <p:spPr/>
        <p:txBody>
          <a:bodyPr/>
          <a:lstStyle/>
          <a:p>
            <a:pPr>
              <a:defRPr/>
            </a:pPr>
            <a:fld id="{DF53DF80-FFD8-40E0-9819-4FE8F0A3496E}" type="slidenum">
              <a:rPr lang="es-ES_tradnl" smtClean="0">
                <a:solidFill>
                  <a:srgbClr val="000000"/>
                </a:solidFill>
              </a:rPr>
              <a:pPr>
                <a:defRPr/>
              </a:pPr>
              <a:t>29</a:t>
            </a:fld>
            <a:endParaRPr lang="es-ES_tradnl">
              <a:solidFill>
                <a:srgbClr val="000000"/>
              </a:solidFill>
            </a:endParaRPr>
          </a:p>
        </p:txBody>
      </p:sp>
    </p:spTree>
    <p:extLst>
      <p:ext uri="{BB962C8B-B14F-4D97-AF65-F5344CB8AC3E}">
        <p14:creationId xmlns:p14="http://schemas.microsoft.com/office/powerpoint/2010/main" val="3084132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g"/><Relationship Id="rId1" Type="http://schemas.openxmlformats.org/officeDocument/2006/relationships/slideMaster" Target="../slideMasters/slideMaster8.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n blanc">
    <p:spTree>
      <p:nvGrpSpPr>
        <p:cNvPr id="1" name=""/>
        <p:cNvGrpSpPr/>
        <p:nvPr/>
      </p:nvGrpSpPr>
      <p:grpSpPr>
        <a:xfrm>
          <a:off x="0" y="0"/>
          <a:ext cx="0" cy="0"/>
          <a:chOff x="0" y="0"/>
          <a:chExt cx="0" cy="0"/>
        </a:xfrm>
      </p:grpSpPr>
      <p:sp>
        <p:nvSpPr>
          <p:cNvPr id="2" name="1 Título"/>
          <p:cNvSpPr>
            <a:spLocks noGrp="1"/>
          </p:cNvSpPr>
          <p:nvPr>
            <p:ph type="title"/>
          </p:nvPr>
        </p:nvSpPr>
        <p:spPr>
          <a:xfrm>
            <a:off x="247651" y="541199"/>
            <a:ext cx="8683200" cy="291600"/>
          </a:xfrm>
        </p:spPr>
        <p:txBody>
          <a:bodyPr/>
          <a:lstStyle>
            <a:lvl1pPr>
              <a:defRPr sz="1400"/>
            </a:lvl1pPr>
          </a:lstStyle>
          <a:p>
            <a:endParaRPr lang="ca-ES" dirty="0"/>
          </a:p>
        </p:txBody>
      </p:sp>
      <p:sp>
        <p:nvSpPr>
          <p:cNvPr id="8" name="Rectangle 4"/>
          <p:cNvSpPr>
            <a:spLocks noGrp="1" noChangeArrowheads="1"/>
          </p:cNvSpPr>
          <p:nvPr>
            <p:ph type="dt" sz="half" idx="2"/>
          </p:nvPr>
        </p:nvSpPr>
        <p:spPr bwMode="auto">
          <a:xfrm>
            <a:off x="7607812" y="5143501"/>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en blanc">
    <p:spTree>
      <p:nvGrpSpPr>
        <p:cNvPr id="1" name=""/>
        <p:cNvGrpSpPr/>
        <p:nvPr/>
      </p:nvGrpSpPr>
      <p:grpSpPr>
        <a:xfrm>
          <a:off x="0" y="0"/>
          <a:ext cx="0" cy="0"/>
          <a:chOff x="0" y="0"/>
          <a:chExt cx="0" cy="0"/>
        </a:xfrm>
      </p:grpSpPr>
      <p:sp>
        <p:nvSpPr>
          <p:cNvPr id="8" name="Rectangle 4"/>
          <p:cNvSpPr>
            <a:spLocks noGrp="1" noChangeArrowheads="1"/>
          </p:cNvSpPr>
          <p:nvPr>
            <p:ph type="dt" sz="half" idx="2"/>
          </p:nvPr>
        </p:nvSpPr>
        <p:spPr bwMode="auto">
          <a:xfrm>
            <a:off x="7607812" y="5143501"/>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328721913"/>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 blanc">
    <p:spTree>
      <p:nvGrpSpPr>
        <p:cNvPr id="1" name=""/>
        <p:cNvGrpSpPr/>
        <p:nvPr/>
      </p:nvGrpSpPr>
      <p:grpSpPr>
        <a:xfrm>
          <a:off x="0" y="0"/>
          <a:ext cx="0" cy="0"/>
          <a:chOff x="0" y="0"/>
          <a:chExt cx="0" cy="0"/>
        </a:xfrm>
      </p:grpSpPr>
      <p:pic>
        <p:nvPicPr>
          <p:cNvPr id="4" name="Imagen 3"/>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40980" y="1607123"/>
            <a:ext cx="7333202" cy="2285881"/>
          </a:xfrm>
          <a:prstGeom prst="rect">
            <a:avLst/>
          </a:prstGeom>
        </p:spPr>
      </p:pic>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pic>
        <p:nvPicPr>
          <p:cNvPr id="9" name="Picture 3" descr="L:\9012\Enric_Otero\logos\CaixaBank\CaixaBank_logo_color_CMYK_horizontal_300dpi_fondo_blanco.jpg"/>
          <p:cNvPicPr>
            <a:picLocks noChangeAspect="1" noChangeArrowheads="1"/>
          </p:cNvPicPr>
          <p:nvPr userDrawn="1"/>
        </p:nvPicPr>
        <p:blipFill>
          <a:blip r:embed="rId3" cstate="print">
            <a:clrChange>
              <a:clrFrom>
                <a:srgbClr val="FFFEFD"/>
              </a:clrFrom>
              <a:clrTo>
                <a:srgbClr val="FFFEFD">
                  <a:alpha val="0"/>
                </a:srgbClr>
              </a:clrTo>
            </a:clrChange>
          </a:blip>
          <a:srcRect/>
          <a:stretch>
            <a:fillRect/>
          </a:stretch>
        </p:blipFill>
        <p:spPr bwMode="auto">
          <a:xfrm>
            <a:off x="2246152" y="531495"/>
            <a:ext cx="4501994" cy="1344973"/>
          </a:xfrm>
          <a:prstGeom prst="rect">
            <a:avLst/>
          </a:prstGeom>
          <a:noFill/>
        </p:spPr>
      </p:pic>
    </p:spTree>
    <p:extLst>
      <p:ext uri="{BB962C8B-B14F-4D97-AF65-F5344CB8AC3E}">
        <p14:creationId xmlns:p14="http://schemas.microsoft.com/office/powerpoint/2010/main" val="1158830102"/>
      </p:ext>
    </p:extLst>
  </p:cSld>
  <p:clrMapOvr>
    <a:masterClrMapping/>
  </p:clrMapOvr>
  <p:transition spd="med">
    <p:fade/>
  </p:transition>
  <p:extLst mod="1">
    <p:ext uri="{DCECCB84-F9BA-43D5-87BE-67443E8EF086}">
      <p15:sldGuideLst xmlns:p15="http://schemas.microsoft.com/office/powerpoint/2012/main">
        <p15:guide id="1" orient="horz" userDrawn="1">
          <p15:clr>
            <a:srgbClr val="FBAE40"/>
          </p15:clr>
        </p15:guide>
        <p15:guide id="2" pos="2880" userDrawn="1">
          <p15:clr>
            <a:srgbClr val="FBAE40"/>
          </p15:clr>
        </p15:guide>
        <p15:guide id="3" pos="884" userDrawn="1">
          <p15:clr>
            <a:srgbClr val="FBAE40"/>
          </p15:clr>
        </p15:guide>
        <p15:guide id="4" pos="4876" userDrawn="1">
          <p15:clr>
            <a:srgbClr val="FBAE40"/>
          </p15:clr>
        </p15:guide>
        <p15:guide id="5" orient="horz" pos="1363" userDrawn="1">
          <p15:clr>
            <a:srgbClr val="FBAE40"/>
          </p15:clr>
        </p15:guide>
        <p15:guide id="6" orient="horz" pos="181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en blanc">
    <p:spTree>
      <p:nvGrpSpPr>
        <p:cNvPr id="1" name=""/>
        <p:cNvGrpSpPr/>
        <p:nvPr/>
      </p:nvGrpSpPr>
      <p:grpSpPr>
        <a:xfrm>
          <a:off x="0" y="0"/>
          <a:ext cx="0" cy="0"/>
          <a:chOff x="0" y="0"/>
          <a:chExt cx="0" cy="0"/>
        </a:xfrm>
      </p:grpSpPr>
      <p:sp>
        <p:nvSpPr>
          <p:cNvPr id="8" name="Rectangle 4"/>
          <p:cNvSpPr>
            <a:spLocks noGrp="1" noChangeArrowheads="1"/>
          </p:cNvSpPr>
          <p:nvPr>
            <p:ph type="dt" sz="half" idx="2"/>
          </p:nvPr>
        </p:nvSpPr>
        <p:spPr bwMode="auto">
          <a:xfrm>
            <a:off x="7607812" y="5143501"/>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3672564097"/>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 blanc">
    <p:spTree>
      <p:nvGrpSpPr>
        <p:cNvPr id="1" name=""/>
        <p:cNvGrpSpPr/>
        <p:nvPr/>
      </p:nvGrpSpPr>
      <p:grpSpPr>
        <a:xfrm>
          <a:off x="0" y="0"/>
          <a:ext cx="0" cy="0"/>
          <a:chOff x="0" y="0"/>
          <a:chExt cx="0" cy="0"/>
        </a:xfrm>
      </p:grpSpPr>
      <p:sp>
        <p:nvSpPr>
          <p:cNvPr id="2" name="1 Título"/>
          <p:cNvSpPr>
            <a:spLocks noGrp="1"/>
          </p:cNvSpPr>
          <p:nvPr>
            <p:ph type="title"/>
          </p:nvPr>
        </p:nvSpPr>
        <p:spPr>
          <a:xfrm>
            <a:off x="247651" y="541199"/>
            <a:ext cx="8683200" cy="291600"/>
          </a:xfrm>
        </p:spPr>
        <p:txBody>
          <a:bodyPr/>
          <a:lstStyle>
            <a:lvl1pPr>
              <a:defRPr sz="1400"/>
            </a:lvl1pPr>
          </a:lstStyle>
          <a:p>
            <a:endParaRPr lang="ca-ES" dirty="0"/>
          </a:p>
        </p:txBody>
      </p:sp>
      <p:sp>
        <p:nvSpPr>
          <p:cNvPr id="8" name="Rectangle 4"/>
          <p:cNvSpPr>
            <a:spLocks noGrp="1" noChangeArrowheads="1"/>
          </p:cNvSpPr>
          <p:nvPr>
            <p:ph type="dt" sz="half" idx="2"/>
          </p:nvPr>
        </p:nvSpPr>
        <p:spPr bwMode="auto">
          <a:xfrm>
            <a:off x="7607812" y="5143501"/>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1928492913"/>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aixaBank">
    <p:spTree>
      <p:nvGrpSpPr>
        <p:cNvPr id="1" name=""/>
        <p:cNvGrpSpPr/>
        <p:nvPr/>
      </p:nvGrpSpPr>
      <p:grpSpPr>
        <a:xfrm>
          <a:off x="0" y="0"/>
          <a:ext cx="0" cy="0"/>
          <a:chOff x="0" y="0"/>
          <a:chExt cx="0" cy="0"/>
        </a:xfrm>
      </p:grpSpPr>
      <p:sp>
        <p:nvSpPr>
          <p:cNvPr id="3" name="Title 2"/>
          <p:cNvSpPr>
            <a:spLocks noGrp="1" noChangeArrowheads="1"/>
          </p:cNvSpPr>
          <p:nvPr>
            <p:ph type="title"/>
          </p:nvPr>
        </p:nvSpPr>
        <p:spPr bwMode="auto">
          <a:xfrm>
            <a:off x="229757" y="371125"/>
            <a:ext cx="8705088" cy="270000"/>
          </a:xfrm>
          <a:prstGeom prst="rect">
            <a:avLst/>
          </a:prstGeom>
          <a:solidFill>
            <a:srgbClr val="009AD8"/>
          </a:solidFill>
          <a:ln w="9525">
            <a:noFill/>
            <a:miter lim="800000"/>
            <a:headEnd/>
            <a:tailEnd/>
          </a:ln>
          <a:effectLst/>
        </p:spPr>
        <p:txBody>
          <a:bodyPr vert="horz" wrap="square" lIns="0" tIns="0" rIns="0" bIns="0" numCol="1" anchor="ctr" anchorCtr="1" compatLnSpc="1">
            <a:prstTxWarp prst="textNoShape">
              <a:avLst/>
            </a:prstTxWarp>
          </a:bodyPr>
          <a:lstStyle>
            <a:lvl1pPr>
              <a:defRPr sz="1200" b="1">
                <a:solidFill>
                  <a:schemeClr val="bg1"/>
                </a:solidFill>
                <a:latin typeface="+mn-lt"/>
                <a:cs typeface="Arial" pitchFamily="34" charset="0"/>
              </a:defRPr>
            </a:lvl1p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dirty="0" err="1" smtClean="0">
                <a:ln>
                  <a:noFill/>
                </a:ln>
                <a:solidFill>
                  <a:sysClr val="windowText" lastClr="000000"/>
                </a:solidFill>
                <a:effectLst/>
                <a:uLnTx/>
                <a:uFillTx/>
              </a:rPr>
              <a:t>Clic</a:t>
            </a:r>
            <a:r>
              <a:rPr kumimoji="0" lang="en-US" sz="1350" b="0" i="0" u="none" strike="noStrike" kern="0" cap="none" spc="0" normalizeH="0" baseline="0" noProof="0" dirty="0" smtClean="0">
                <a:ln>
                  <a:noFill/>
                </a:ln>
                <a:solidFill>
                  <a:sysClr val="windowText" lastClr="000000"/>
                </a:solidFill>
                <a:effectLst/>
                <a:uLnTx/>
                <a:uFillTx/>
              </a:rPr>
              <a:t> </a:t>
            </a:r>
            <a:r>
              <a:rPr kumimoji="0" lang="en-US" sz="1350" b="0" i="0" u="none" strike="noStrike" kern="0" cap="none" spc="0" normalizeH="0" baseline="0" noProof="0" dirty="0" err="1" smtClean="0">
                <a:ln>
                  <a:noFill/>
                </a:ln>
                <a:solidFill>
                  <a:sysClr val="windowText" lastClr="000000"/>
                </a:solidFill>
                <a:effectLst/>
                <a:uLnTx/>
                <a:uFillTx/>
              </a:rPr>
              <a:t>para</a:t>
            </a:r>
            <a:r>
              <a:rPr kumimoji="0" lang="en-US" sz="1350" b="0" i="0" u="none" strike="noStrike" kern="0" cap="none" spc="0" normalizeH="0" baseline="0" noProof="0" dirty="0" smtClean="0">
                <a:ln>
                  <a:noFill/>
                </a:ln>
                <a:solidFill>
                  <a:sysClr val="windowText" lastClr="000000"/>
                </a:solidFill>
                <a:effectLst/>
                <a:uLnTx/>
                <a:uFillTx/>
              </a:rPr>
              <a:t> </a:t>
            </a:r>
            <a:r>
              <a:rPr kumimoji="0" lang="en-US" sz="1350" b="0" i="0" u="none" strike="noStrike" kern="0" cap="none" spc="0" normalizeH="0" baseline="0" noProof="0" dirty="0" err="1" smtClean="0">
                <a:ln>
                  <a:noFill/>
                </a:ln>
                <a:solidFill>
                  <a:sysClr val="windowText" lastClr="000000"/>
                </a:solidFill>
                <a:effectLst/>
                <a:uLnTx/>
                <a:uFillTx/>
              </a:rPr>
              <a:t>editar</a:t>
            </a:r>
            <a:r>
              <a:rPr kumimoji="0" lang="en-US" sz="1350" b="0" i="0" u="none" strike="noStrike" kern="0" cap="none" spc="0" normalizeH="0" baseline="0" noProof="0" dirty="0" smtClean="0">
                <a:ln>
                  <a:noFill/>
                </a:ln>
                <a:solidFill>
                  <a:sysClr val="windowText" lastClr="000000"/>
                </a:solidFill>
                <a:effectLst/>
                <a:uLnTx/>
                <a:uFillTx/>
              </a:rPr>
              <a:t> </a:t>
            </a:r>
            <a:r>
              <a:rPr kumimoji="0" lang="en-US" sz="1350" b="0" i="0" u="none" strike="noStrike" kern="0" cap="none" spc="0" normalizeH="0" baseline="0" noProof="0" dirty="0" err="1" smtClean="0">
                <a:ln>
                  <a:noFill/>
                </a:ln>
                <a:solidFill>
                  <a:sysClr val="windowText" lastClr="000000"/>
                </a:solidFill>
                <a:effectLst/>
                <a:uLnTx/>
                <a:uFillTx/>
              </a:rPr>
              <a:t>título</a:t>
            </a:r>
            <a:endParaRPr kumimoji="0" lang="en-US" sz="135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3556845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 blanc">
    <p:spTree>
      <p:nvGrpSpPr>
        <p:cNvPr id="1" name=""/>
        <p:cNvGrpSpPr/>
        <p:nvPr/>
      </p:nvGrpSpPr>
      <p:grpSpPr>
        <a:xfrm>
          <a:off x="0" y="0"/>
          <a:ext cx="0" cy="0"/>
          <a:chOff x="0" y="0"/>
          <a:chExt cx="0" cy="0"/>
        </a:xfrm>
      </p:grpSpPr>
      <p:sp>
        <p:nvSpPr>
          <p:cNvPr id="2" name="1 Título"/>
          <p:cNvSpPr>
            <a:spLocks noGrp="1"/>
          </p:cNvSpPr>
          <p:nvPr>
            <p:ph type="title"/>
          </p:nvPr>
        </p:nvSpPr>
        <p:spPr>
          <a:xfrm>
            <a:off x="247651" y="541199"/>
            <a:ext cx="8683200" cy="291600"/>
          </a:xfrm>
        </p:spPr>
        <p:txBody>
          <a:bodyPr/>
          <a:lstStyle>
            <a:lvl1pPr>
              <a:defRPr sz="1400"/>
            </a:lvl1pPr>
          </a:lstStyle>
          <a:p>
            <a:endParaRPr lang="ca-ES" dirty="0"/>
          </a:p>
        </p:txBody>
      </p:sp>
      <p:sp>
        <p:nvSpPr>
          <p:cNvPr id="8" name="Rectangle 4"/>
          <p:cNvSpPr>
            <a:spLocks noGrp="1" noChangeArrowheads="1"/>
          </p:cNvSpPr>
          <p:nvPr>
            <p:ph type="dt" sz="half" idx="2"/>
          </p:nvPr>
        </p:nvSpPr>
        <p:spPr bwMode="auto">
          <a:xfrm>
            <a:off x="7607813" y="5143502"/>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30"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3580025848"/>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 blanc">
    <p:spTree>
      <p:nvGrpSpPr>
        <p:cNvPr id="1" name=""/>
        <p:cNvGrpSpPr/>
        <p:nvPr/>
      </p:nvGrpSpPr>
      <p:grpSpPr>
        <a:xfrm>
          <a:off x="0" y="0"/>
          <a:ext cx="0" cy="0"/>
          <a:chOff x="0" y="0"/>
          <a:chExt cx="0" cy="0"/>
        </a:xfrm>
      </p:grpSpPr>
      <p:sp>
        <p:nvSpPr>
          <p:cNvPr id="2" name="1 Título"/>
          <p:cNvSpPr>
            <a:spLocks noGrp="1"/>
          </p:cNvSpPr>
          <p:nvPr>
            <p:ph type="title"/>
          </p:nvPr>
        </p:nvSpPr>
        <p:spPr>
          <a:xfrm>
            <a:off x="247651" y="541199"/>
            <a:ext cx="8683200" cy="291600"/>
          </a:xfrm>
        </p:spPr>
        <p:txBody>
          <a:bodyPr/>
          <a:lstStyle>
            <a:lvl1pPr>
              <a:defRPr sz="1400"/>
            </a:lvl1pPr>
          </a:lstStyle>
          <a:p>
            <a:endParaRPr lang="ca-ES" dirty="0"/>
          </a:p>
        </p:txBody>
      </p:sp>
      <p:sp>
        <p:nvSpPr>
          <p:cNvPr id="8" name="Rectangle 4"/>
          <p:cNvSpPr>
            <a:spLocks noGrp="1" noChangeArrowheads="1"/>
          </p:cNvSpPr>
          <p:nvPr>
            <p:ph type="dt" sz="half" idx="2"/>
          </p:nvPr>
        </p:nvSpPr>
        <p:spPr bwMode="auto">
          <a:xfrm>
            <a:off x="7607812" y="5143501"/>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220647096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aixaBank">
    <p:spTree>
      <p:nvGrpSpPr>
        <p:cNvPr id="1" name=""/>
        <p:cNvGrpSpPr/>
        <p:nvPr/>
      </p:nvGrpSpPr>
      <p:grpSpPr>
        <a:xfrm>
          <a:off x="0" y="0"/>
          <a:ext cx="0" cy="0"/>
          <a:chOff x="0" y="0"/>
          <a:chExt cx="0" cy="0"/>
        </a:xfrm>
      </p:grpSpPr>
      <p:sp>
        <p:nvSpPr>
          <p:cNvPr id="3" name="Title 2"/>
          <p:cNvSpPr>
            <a:spLocks noGrp="1" noChangeArrowheads="1"/>
          </p:cNvSpPr>
          <p:nvPr>
            <p:ph type="title"/>
          </p:nvPr>
        </p:nvSpPr>
        <p:spPr bwMode="auto">
          <a:xfrm>
            <a:off x="229757" y="371125"/>
            <a:ext cx="8705088" cy="270000"/>
          </a:xfrm>
          <a:prstGeom prst="rect">
            <a:avLst/>
          </a:prstGeom>
          <a:solidFill>
            <a:srgbClr val="009AD8"/>
          </a:solidFill>
          <a:ln w="9525">
            <a:noFill/>
            <a:miter lim="800000"/>
            <a:headEnd/>
            <a:tailEnd/>
          </a:ln>
          <a:effectLst/>
        </p:spPr>
        <p:txBody>
          <a:bodyPr vert="horz" wrap="square" lIns="0" tIns="0" rIns="0" bIns="0" numCol="1" anchor="ctr" anchorCtr="1" compatLnSpc="1">
            <a:prstTxWarp prst="textNoShape">
              <a:avLst/>
            </a:prstTxWarp>
          </a:bodyPr>
          <a:lstStyle>
            <a:lvl1pPr>
              <a:defRPr sz="1200" b="1">
                <a:solidFill>
                  <a:schemeClr val="bg1"/>
                </a:solidFill>
                <a:latin typeface="+mn-lt"/>
                <a:cs typeface="Arial" pitchFamily="34" charset="0"/>
              </a:defRPr>
            </a:lvl1p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dirty="0" err="1" smtClean="0">
                <a:ln>
                  <a:noFill/>
                </a:ln>
                <a:solidFill>
                  <a:sysClr val="windowText" lastClr="000000"/>
                </a:solidFill>
                <a:effectLst/>
                <a:uLnTx/>
                <a:uFillTx/>
              </a:rPr>
              <a:t>Clic</a:t>
            </a:r>
            <a:r>
              <a:rPr kumimoji="0" lang="en-US" sz="1350" b="0" i="0" u="none" strike="noStrike" kern="0" cap="none" spc="0" normalizeH="0" baseline="0" noProof="0" dirty="0" smtClean="0">
                <a:ln>
                  <a:noFill/>
                </a:ln>
                <a:solidFill>
                  <a:sysClr val="windowText" lastClr="000000"/>
                </a:solidFill>
                <a:effectLst/>
                <a:uLnTx/>
                <a:uFillTx/>
              </a:rPr>
              <a:t> </a:t>
            </a:r>
            <a:r>
              <a:rPr kumimoji="0" lang="en-US" sz="1350" b="0" i="0" u="none" strike="noStrike" kern="0" cap="none" spc="0" normalizeH="0" baseline="0" noProof="0" dirty="0" err="1" smtClean="0">
                <a:ln>
                  <a:noFill/>
                </a:ln>
                <a:solidFill>
                  <a:sysClr val="windowText" lastClr="000000"/>
                </a:solidFill>
                <a:effectLst/>
                <a:uLnTx/>
                <a:uFillTx/>
              </a:rPr>
              <a:t>para</a:t>
            </a:r>
            <a:r>
              <a:rPr kumimoji="0" lang="en-US" sz="1350" b="0" i="0" u="none" strike="noStrike" kern="0" cap="none" spc="0" normalizeH="0" baseline="0" noProof="0" dirty="0" smtClean="0">
                <a:ln>
                  <a:noFill/>
                </a:ln>
                <a:solidFill>
                  <a:sysClr val="windowText" lastClr="000000"/>
                </a:solidFill>
                <a:effectLst/>
                <a:uLnTx/>
                <a:uFillTx/>
              </a:rPr>
              <a:t> </a:t>
            </a:r>
            <a:r>
              <a:rPr kumimoji="0" lang="en-US" sz="1350" b="0" i="0" u="none" strike="noStrike" kern="0" cap="none" spc="0" normalizeH="0" baseline="0" noProof="0" dirty="0" err="1" smtClean="0">
                <a:ln>
                  <a:noFill/>
                </a:ln>
                <a:solidFill>
                  <a:sysClr val="windowText" lastClr="000000"/>
                </a:solidFill>
                <a:effectLst/>
                <a:uLnTx/>
                <a:uFillTx/>
              </a:rPr>
              <a:t>editar</a:t>
            </a:r>
            <a:r>
              <a:rPr kumimoji="0" lang="en-US" sz="1350" b="0" i="0" u="none" strike="noStrike" kern="0" cap="none" spc="0" normalizeH="0" baseline="0" noProof="0" dirty="0" smtClean="0">
                <a:ln>
                  <a:noFill/>
                </a:ln>
                <a:solidFill>
                  <a:sysClr val="windowText" lastClr="000000"/>
                </a:solidFill>
                <a:effectLst/>
                <a:uLnTx/>
                <a:uFillTx/>
              </a:rPr>
              <a:t> </a:t>
            </a:r>
            <a:r>
              <a:rPr kumimoji="0" lang="en-US" sz="1350" b="0" i="0" u="none" strike="noStrike" kern="0" cap="none" spc="0" normalizeH="0" baseline="0" noProof="0" dirty="0" err="1" smtClean="0">
                <a:ln>
                  <a:noFill/>
                </a:ln>
                <a:solidFill>
                  <a:sysClr val="windowText" lastClr="000000"/>
                </a:solidFill>
                <a:effectLst/>
                <a:uLnTx/>
                <a:uFillTx/>
              </a:rPr>
              <a:t>título</a:t>
            </a:r>
            <a:endParaRPr kumimoji="0" lang="en-US" sz="135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1021931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 blanc">
    <p:spTree>
      <p:nvGrpSpPr>
        <p:cNvPr id="1" name=""/>
        <p:cNvGrpSpPr/>
        <p:nvPr/>
      </p:nvGrpSpPr>
      <p:grpSpPr>
        <a:xfrm>
          <a:off x="0" y="0"/>
          <a:ext cx="0" cy="0"/>
          <a:chOff x="0" y="0"/>
          <a:chExt cx="0" cy="0"/>
        </a:xfrm>
      </p:grpSpPr>
      <p:sp>
        <p:nvSpPr>
          <p:cNvPr id="2" name="1 Título"/>
          <p:cNvSpPr>
            <a:spLocks noGrp="1"/>
          </p:cNvSpPr>
          <p:nvPr>
            <p:ph type="title"/>
          </p:nvPr>
        </p:nvSpPr>
        <p:spPr>
          <a:xfrm>
            <a:off x="247651" y="541199"/>
            <a:ext cx="8683200" cy="291600"/>
          </a:xfrm>
        </p:spPr>
        <p:txBody>
          <a:bodyPr/>
          <a:lstStyle>
            <a:lvl1pPr>
              <a:defRPr sz="1400"/>
            </a:lvl1pPr>
          </a:lstStyle>
          <a:p>
            <a:endParaRPr lang="ca-ES" dirty="0"/>
          </a:p>
        </p:txBody>
      </p:sp>
      <p:sp>
        <p:nvSpPr>
          <p:cNvPr id="8" name="Rectangle 4"/>
          <p:cNvSpPr>
            <a:spLocks noGrp="1" noChangeArrowheads="1"/>
          </p:cNvSpPr>
          <p:nvPr>
            <p:ph type="dt" sz="half" idx="2"/>
          </p:nvPr>
        </p:nvSpPr>
        <p:spPr bwMode="auto">
          <a:xfrm>
            <a:off x="7607812" y="5143501"/>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4256281691"/>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en blanc">
    <p:spTree>
      <p:nvGrpSpPr>
        <p:cNvPr id="1" name=""/>
        <p:cNvGrpSpPr/>
        <p:nvPr/>
      </p:nvGrpSpPr>
      <p:grpSpPr>
        <a:xfrm>
          <a:off x="0" y="0"/>
          <a:ext cx="0" cy="0"/>
          <a:chOff x="0" y="0"/>
          <a:chExt cx="0" cy="0"/>
        </a:xfrm>
      </p:grpSpPr>
      <p:sp>
        <p:nvSpPr>
          <p:cNvPr id="8" name="Rectangle 4"/>
          <p:cNvSpPr>
            <a:spLocks noGrp="1" noChangeArrowheads="1"/>
          </p:cNvSpPr>
          <p:nvPr>
            <p:ph type="dt" sz="half" idx="2"/>
          </p:nvPr>
        </p:nvSpPr>
        <p:spPr bwMode="auto">
          <a:xfrm>
            <a:off x="7607812" y="5143501"/>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2376255466"/>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 blanc">
    <p:spTree>
      <p:nvGrpSpPr>
        <p:cNvPr id="1" name=""/>
        <p:cNvGrpSpPr/>
        <p:nvPr/>
      </p:nvGrpSpPr>
      <p:grpSpPr>
        <a:xfrm>
          <a:off x="0" y="0"/>
          <a:ext cx="0" cy="0"/>
          <a:chOff x="0" y="0"/>
          <a:chExt cx="0" cy="0"/>
        </a:xfrm>
      </p:grpSpPr>
      <p:sp>
        <p:nvSpPr>
          <p:cNvPr id="2" name="1 Título"/>
          <p:cNvSpPr>
            <a:spLocks noGrp="1"/>
          </p:cNvSpPr>
          <p:nvPr>
            <p:ph type="title"/>
          </p:nvPr>
        </p:nvSpPr>
        <p:spPr>
          <a:xfrm>
            <a:off x="247651" y="541199"/>
            <a:ext cx="8683200" cy="291600"/>
          </a:xfrm>
        </p:spPr>
        <p:txBody>
          <a:bodyPr/>
          <a:lstStyle>
            <a:lvl1pPr>
              <a:defRPr sz="1400"/>
            </a:lvl1pPr>
          </a:lstStyle>
          <a:p>
            <a:endParaRPr lang="ca-ES" dirty="0"/>
          </a:p>
        </p:txBody>
      </p:sp>
      <p:sp>
        <p:nvSpPr>
          <p:cNvPr id="8" name="Rectangle 4"/>
          <p:cNvSpPr>
            <a:spLocks noGrp="1" noChangeArrowheads="1"/>
          </p:cNvSpPr>
          <p:nvPr>
            <p:ph type="dt" sz="half" idx="2"/>
          </p:nvPr>
        </p:nvSpPr>
        <p:spPr bwMode="auto">
          <a:xfrm>
            <a:off x="7607812" y="5143501"/>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3337438527"/>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en blanc">
    <p:spTree>
      <p:nvGrpSpPr>
        <p:cNvPr id="1" name=""/>
        <p:cNvGrpSpPr/>
        <p:nvPr/>
      </p:nvGrpSpPr>
      <p:grpSpPr>
        <a:xfrm>
          <a:off x="0" y="0"/>
          <a:ext cx="0" cy="0"/>
          <a:chOff x="0" y="0"/>
          <a:chExt cx="0" cy="0"/>
        </a:xfrm>
      </p:grpSpPr>
      <p:sp>
        <p:nvSpPr>
          <p:cNvPr id="8" name="Rectangle 4"/>
          <p:cNvSpPr>
            <a:spLocks noGrp="1" noChangeArrowheads="1"/>
          </p:cNvSpPr>
          <p:nvPr>
            <p:ph type="dt" sz="half" idx="2"/>
          </p:nvPr>
        </p:nvSpPr>
        <p:spPr bwMode="auto">
          <a:xfrm>
            <a:off x="7607812" y="5143501"/>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3371476276"/>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 blanc">
    <p:spTree>
      <p:nvGrpSpPr>
        <p:cNvPr id="1" name=""/>
        <p:cNvGrpSpPr/>
        <p:nvPr/>
      </p:nvGrpSpPr>
      <p:grpSpPr>
        <a:xfrm>
          <a:off x="0" y="0"/>
          <a:ext cx="0" cy="0"/>
          <a:chOff x="0" y="0"/>
          <a:chExt cx="0" cy="0"/>
        </a:xfrm>
      </p:grpSpPr>
      <p:pic>
        <p:nvPicPr>
          <p:cNvPr id="4" name="Imagen 3"/>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347"/>
          <a:stretch/>
        </p:blipFill>
        <p:spPr>
          <a:xfrm>
            <a:off x="840980" y="1607124"/>
            <a:ext cx="7333202" cy="1432168"/>
          </a:xfrm>
          <a:prstGeom prst="rect">
            <a:avLst/>
          </a:prstGeom>
        </p:spPr>
      </p:pic>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pic>
        <p:nvPicPr>
          <p:cNvPr id="9" name="Picture 3" descr="L:\9012\Enric_Otero\logos\CaixaBank\CaixaBank_logo_color_CMYK_horizontal_300dpi_fondo_blanco.jpg"/>
          <p:cNvPicPr>
            <a:picLocks noChangeAspect="1" noChangeArrowheads="1"/>
          </p:cNvPicPr>
          <p:nvPr userDrawn="1"/>
        </p:nvPicPr>
        <p:blipFill>
          <a:blip r:embed="rId3" cstate="print">
            <a:clrChange>
              <a:clrFrom>
                <a:srgbClr val="FFFEFD"/>
              </a:clrFrom>
              <a:clrTo>
                <a:srgbClr val="FFFEFD">
                  <a:alpha val="0"/>
                </a:srgbClr>
              </a:clrTo>
            </a:clrChange>
          </a:blip>
          <a:srcRect/>
          <a:stretch>
            <a:fillRect/>
          </a:stretch>
        </p:blipFill>
        <p:spPr bwMode="auto">
          <a:xfrm>
            <a:off x="2246152" y="531495"/>
            <a:ext cx="4501994" cy="1344973"/>
          </a:xfrm>
          <a:prstGeom prst="rect">
            <a:avLst/>
          </a:prstGeom>
          <a:noFill/>
        </p:spPr>
      </p:pic>
      <p:sp>
        <p:nvSpPr>
          <p:cNvPr id="6" name="CuadroTexto 5"/>
          <p:cNvSpPr txBox="1"/>
          <p:nvPr userDrawn="1"/>
        </p:nvSpPr>
        <p:spPr>
          <a:xfrm>
            <a:off x="3643962" y="3187336"/>
            <a:ext cx="5021068" cy="183192"/>
          </a:xfrm>
          <a:prstGeom prst="rect">
            <a:avLst/>
          </a:prstGeom>
          <a:solidFill>
            <a:schemeClr val="bg1"/>
          </a:solidFill>
        </p:spPr>
        <p:txBody>
          <a:bodyPr wrap="square" rtlCol="0">
            <a:spAutoFit/>
          </a:bodyPr>
          <a:lstStyle/>
          <a:p>
            <a:pPr>
              <a:lnSpc>
                <a:spcPts val="100"/>
              </a:lnSpc>
            </a:pPr>
            <a:r>
              <a:rPr lang="es-ES" sz="2400" b="0" smtClean="0">
                <a:solidFill>
                  <a:prstClr val="black"/>
                </a:solidFill>
                <a:latin typeface="Calibri"/>
              </a:rPr>
              <a:t>Martes 24 de octubre de 2017</a:t>
            </a:r>
            <a:endParaRPr lang="es-ES" sz="2400" b="0">
              <a:solidFill>
                <a:prstClr val="black"/>
              </a:solidFill>
              <a:latin typeface="Calibri"/>
            </a:endParaRPr>
          </a:p>
        </p:txBody>
      </p:sp>
    </p:spTree>
    <p:extLst>
      <p:ext uri="{BB962C8B-B14F-4D97-AF65-F5344CB8AC3E}">
        <p14:creationId xmlns:p14="http://schemas.microsoft.com/office/powerpoint/2010/main" val="3148176153"/>
      </p:ext>
    </p:extLst>
  </p:cSld>
  <p:clrMapOvr>
    <a:masterClrMapping/>
  </p:clrMapOvr>
  <p:transition spd="med">
    <p:fade/>
  </p:transition>
  <p:extLst mod="1">
    <p:ext uri="{DCECCB84-F9BA-43D5-87BE-67443E8EF086}">
      <p15:sldGuideLst xmlns:p15="http://schemas.microsoft.com/office/powerpoint/2012/main">
        <p15:guide id="1" orient="horz">
          <p15:clr>
            <a:srgbClr val="FBAE40"/>
          </p15:clr>
        </p15:guide>
        <p15:guide id="2" pos="2880">
          <p15:clr>
            <a:srgbClr val="FBAE40"/>
          </p15:clr>
        </p15:guide>
        <p15:guide id="3" pos="884">
          <p15:clr>
            <a:srgbClr val="FBAE40"/>
          </p15:clr>
        </p15:guide>
        <p15:guide id="4" pos="4876">
          <p15:clr>
            <a:srgbClr val="FBAE40"/>
          </p15:clr>
        </p15:guide>
        <p15:guide id="5" orient="horz" pos="1363">
          <p15:clr>
            <a:srgbClr val="FBAE40"/>
          </p15:clr>
        </p15:guide>
        <p15:guide id="6" orient="horz" pos="181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en blanc">
    <p:spTree>
      <p:nvGrpSpPr>
        <p:cNvPr id="1" name=""/>
        <p:cNvGrpSpPr/>
        <p:nvPr/>
      </p:nvGrpSpPr>
      <p:grpSpPr>
        <a:xfrm>
          <a:off x="0" y="0"/>
          <a:ext cx="0" cy="0"/>
          <a:chOff x="0" y="0"/>
          <a:chExt cx="0" cy="0"/>
        </a:xfrm>
      </p:grpSpPr>
      <p:sp>
        <p:nvSpPr>
          <p:cNvPr id="8" name="Rectangle 4"/>
          <p:cNvSpPr>
            <a:spLocks noGrp="1" noChangeArrowheads="1"/>
          </p:cNvSpPr>
          <p:nvPr>
            <p:ph type="dt" sz="half" idx="2"/>
          </p:nvPr>
        </p:nvSpPr>
        <p:spPr bwMode="auto">
          <a:xfrm>
            <a:off x="7607812" y="5143501"/>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2171555494"/>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blanc">
    <p:spTree>
      <p:nvGrpSpPr>
        <p:cNvPr id="1" name=""/>
        <p:cNvGrpSpPr/>
        <p:nvPr/>
      </p:nvGrpSpPr>
      <p:grpSpPr>
        <a:xfrm>
          <a:off x="0" y="0"/>
          <a:ext cx="0" cy="0"/>
          <a:chOff x="0" y="0"/>
          <a:chExt cx="0" cy="0"/>
        </a:xfrm>
      </p:grpSpPr>
      <p:pic>
        <p:nvPicPr>
          <p:cNvPr id="4" name="Imagen 3"/>
          <p:cNvPicPr>
            <a:picLocks noChangeAspect="1"/>
          </p:cNvPicPr>
          <p:nvPr userDrawn="1"/>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7347"/>
          <a:stretch/>
        </p:blipFill>
        <p:spPr>
          <a:xfrm>
            <a:off x="840980" y="1607124"/>
            <a:ext cx="7333202" cy="1432168"/>
          </a:xfrm>
          <a:prstGeom prst="rect">
            <a:avLst/>
          </a:prstGeom>
        </p:spPr>
      </p:pic>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pic>
        <p:nvPicPr>
          <p:cNvPr id="9" name="Picture 3" descr="L:\9012\Enric_Otero\logos\CaixaBank\CaixaBank_logo_color_CMYK_horizontal_300dpi_fondo_blanco.jpg"/>
          <p:cNvPicPr>
            <a:picLocks noChangeAspect="1" noChangeArrowheads="1"/>
          </p:cNvPicPr>
          <p:nvPr userDrawn="1"/>
        </p:nvPicPr>
        <p:blipFill>
          <a:blip r:embed="rId3" cstate="print">
            <a:clrChange>
              <a:clrFrom>
                <a:srgbClr val="FFFEFD"/>
              </a:clrFrom>
              <a:clrTo>
                <a:srgbClr val="FFFEFD">
                  <a:alpha val="0"/>
                </a:srgbClr>
              </a:clrTo>
            </a:clrChange>
          </a:blip>
          <a:srcRect/>
          <a:stretch>
            <a:fillRect/>
          </a:stretch>
        </p:blipFill>
        <p:spPr bwMode="auto">
          <a:xfrm>
            <a:off x="2246152" y="531495"/>
            <a:ext cx="4501994" cy="1344973"/>
          </a:xfrm>
          <a:prstGeom prst="rect">
            <a:avLst/>
          </a:prstGeom>
          <a:noFill/>
        </p:spPr>
      </p:pic>
      <p:sp>
        <p:nvSpPr>
          <p:cNvPr id="6" name="CuadroTexto 5"/>
          <p:cNvSpPr txBox="1"/>
          <p:nvPr userDrawn="1"/>
        </p:nvSpPr>
        <p:spPr>
          <a:xfrm>
            <a:off x="3643962" y="3187336"/>
            <a:ext cx="5021068" cy="183192"/>
          </a:xfrm>
          <a:prstGeom prst="rect">
            <a:avLst/>
          </a:prstGeom>
          <a:solidFill>
            <a:schemeClr val="bg1"/>
          </a:solidFill>
        </p:spPr>
        <p:txBody>
          <a:bodyPr wrap="square" rtlCol="0">
            <a:spAutoFit/>
          </a:bodyPr>
          <a:lstStyle/>
          <a:p>
            <a:pPr>
              <a:lnSpc>
                <a:spcPts val="100"/>
              </a:lnSpc>
            </a:pPr>
            <a:r>
              <a:rPr lang="es-ES" sz="2400" b="0" smtClean="0">
                <a:solidFill>
                  <a:prstClr val="black"/>
                </a:solidFill>
                <a:latin typeface="Calibri"/>
              </a:rPr>
              <a:t>Martes 24 de octubre de 2017</a:t>
            </a:r>
            <a:endParaRPr lang="es-ES" sz="2400" b="0">
              <a:solidFill>
                <a:prstClr val="black"/>
              </a:solidFill>
              <a:latin typeface="Calibri"/>
            </a:endParaRPr>
          </a:p>
        </p:txBody>
      </p:sp>
    </p:spTree>
    <p:extLst>
      <p:ext uri="{BB962C8B-B14F-4D97-AF65-F5344CB8AC3E}">
        <p14:creationId xmlns:p14="http://schemas.microsoft.com/office/powerpoint/2010/main" val="2495996904"/>
      </p:ext>
    </p:extLst>
  </p:cSld>
  <p:clrMapOvr>
    <a:masterClrMapping/>
  </p:clrMapOvr>
  <p:transition spd="med">
    <p:fade/>
  </p:transition>
  <p:extLst mod="1">
    <p:ext uri="{DCECCB84-F9BA-43D5-87BE-67443E8EF086}">
      <p15:sldGuideLst xmlns:p15="http://schemas.microsoft.com/office/powerpoint/2012/main">
        <p15:guide id="1" orient="horz">
          <p15:clr>
            <a:srgbClr val="FBAE40"/>
          </p15:clr>
        </p15:guide>
        <p15:guide id="2" pos="2880">
          <p15:clr>
            <a:srgbClr val="FBAE40"/>
          </p15:clr>
        </p15:guide>
        <p15:guide id="3" pos="884">
          <p15:clr>
            <a:srgbClr val="FBAE40"/>
          </p15:clr>
        </p15:guide>
        <p15:guide id="4" pos="4876">
          <p15:clr>
            <a:srgbClr val="FBAE40"/>
          </p15:clr>
        </p15:guide>
        <p15:guide id="5" orient="horz" pos="1363">
          <p15:clr>
            <a:srgbClr val="FBAE40"/>
          </p15:clr>
        </p15:guide>
        <p15:guide id="6" orient="horz" pos="181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en blanc">
    <p:spTree>
      <p:nvGrpSpPr>
        <p:cNvPr id="1" name=""/>
        <p:cNvGrpSpPr/>
        <p:nvPr/>
      </p:nvGrpSpPr>
      <p:grpSpPr>
        <a:xfrm>
          <a:off x="0" y="0"/>
          <a:ext cx="0" cy="0"/>
          <a:chOff x="0" y="0"/>
          <a:chExt cx="0" cy="0"/>
        </a:xfrm>
      </p:grpSpPr>
      <p:sp>
        <p:nvSpPr>
          <p:cNvPr id="8" name="Rectangle 4"/>
          <p:cNvSpPr>
            <a:spLocks noGrp="1" noChangeArrowheads="1"/>
          </p:cNvSpPr>
          <p:nvPr>
            <p:ph type="dt" sz="half" idx="2"/>
          </p:nvPr>
        </p:nvSpPr>
        <p:spPr bwMode="auto">
          <a:xfrm>
            <a:off x="7607812" y="5143501"/>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1664894450"/>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 blanc">
    <p:spTree>
      <p:nvGrpSpPr>
        <p:cNvPr id="1" name=""/>
        <p:cNvGrpSpPr/>
        <p:nvPr/>
      </p:nvGrpSpPr>
      <p:grpSpPr>
        <a:xfrm>
          <a:off x="0" y="0"/>
          <a:ext cx="0" cy="0"/>
          <a:chOff x="0" y="0"/>
          <a:chExt cx="0" cy="0"/>
        </a:xfrm>
      </p:grpSpPr>
      <p:sp>
        <p:nvSpPr>
          <p:cNvPr id="2" name="1 Título"/>
          <p:cNvSpPr>
            <a:spLocks noGrp="1"/>
          </p:cNvSpPr>
          <p:nvPr>
            <p:ph type="title"/>
          </p:nvPr>
        </p:nvSpPr>
        <p:spPr>
          <a:xfrm>
            <a:off x="247651" y="541199"/>
            <a:ext cx="8683200" cy="291600"/>
          </a:xfrm>
        </p:spPr>
        <p:txBody>
          <a:bodyPr/>
          <a:lstStyle>
            <a:lvl1pPr>
              <a:defRPr sz="1400"/>
            </a:lvl1pPr>
          </a:lstStyle>
          <a:p>
            <a:endParaRPr lang="ca-ES" dirty="0"/>
          </a:p>
        </p:txBody>
      </p:sp>
      <p:sp>
        <p:nvSpPr>
          <p:cNvPr id="8" name="Rectangle 4"/>
          <p:cNvSpPr>
            <a:spLocks noGrp="1" noChangeArrowheads="1"/>
          </p:cNvSpPr>
          <p:nvPr>
            <p:ph type="dt" sz="half" idx="2"/>
          </p:nvPr>
        </p:nvSpPr>
        <p:spPr bwMode="auto">
          <a:xfrm>
            <a:off x="7607813" y="5143502"/>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30"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144783745"/>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en blanc">
    <p:spTree>
      <p:nvGrpSpPr>
        <p:cNvPr id="1" name=""/>
        <p:cNvGrpSpPr/>
        <p:nvPr/>
      </p:nvGrpSpPr>
      <p:grpSpPr>
        <a:xfrm>
          <a:off x="0" y="0"/>
          <a:ext cx="0" cy="0"/>
          <a:chOff x="0" y="0"/>
          <a:chExt cx="0" cy="0"/>
        </a:xfrm>
      </p:grpSpPr>
      <p:sp>
        <p:nvSpPr>
          <p:cNvPr id="8" name="Rectangle 4"/>
          <p:cNvSpPr>
            <a:spLocks noGrp="1" noChangeArrowheads="1"/>
          </p:cNvSpPr>
          <p:nvPr>
            <p:ph type="dt" sz="half" idx="2"/>
          </p:nvPr>
        </p:nvSpPr>
        <p:spPr bwMode="auto">
          <a:xfrm>
            <a:off x="7607813" y="5143502"/>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30"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450494462"/>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 blanc">
    <p:spTree>
      <p:nvGrpSpPr>
        <p:cNvPr id="1" name=""/>
        <p:cNvGrpSpPr/>
        <p:nvPr/>
      </p:nvGrpSpPr>
      <p:grpSpPr>
        <a:xfrm>
          <a:off x="0" y="0"/>
          <a:ext cx="0" cy="0"/>
          <a:chOff x="0" y="0"/>
          <a:chExt cx="0" cy="0"/>
        </a:xfrm>
      </p:grpSpPr>
      <p:sp>
        <p:nvSpPr>
          <p:cNvPr id="2" name="1 Título"/>
          <p:cNvSpPr>
            <a:spLocks noGrp="1"/>
          </p:cNvSpPr>
          <p:nvPr>
            <p:ph type="title"/>
          </p:nvPr>
        </p:nvSpPr>
        <p:spPr>
          <a:xfrm>
            <a:off x="247651" y="541199"/>
            <a:ext cx="8683200" cy="291600"/>
          </a:xfrm>
        </p:spPr>
        <p:txBody>
          <a:bodyPr/>
          <a:lstStyle>
            <a:lvl1pPr>
              <a:defRPr sz="1400"/>
            </a:lvl1pPr>
          </a:lstStyle>
          <a:p>
            <a:endParaRPr lang="ca-ES" dirty="0"/>
          </a:p>
        </p:txBody>
      </p:sp>
      <p:sp>
        <p:nvSpPr>
          <p:cNvPr id="8" name="Rectangle 4"/>
          <p:cNvSpPr>
            <a:spLocks noGrp="1" noChangeArrowheads="1"/>
          </p:cNvSpPr>
          <p:nvPr>
            <p:ph type="dt" sz="half" idx="2"/>
          </p:nvPr>
        </p:nvSpPr>
        <p:spPr bwMode="auto">
          <a:xfrm>
            <a:off x="7607814" y="5143502"/>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31"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532839562"/>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en blanc">
    <p:spTree>
      <p:nvGrpSpPr>
        <p:cNvPr id="1" name=""/>
        <p:cNvGrpSpPr/>
        <p:nvPr/>
      </p:nvGrpSpPr>
      <p:grpSpPr>
        <a:xfrm>
          <a:off x="0" y="0"/>
          <a:ext cx="0" cy="0"/>
          <a:chOff x="0" y="0"/>
          <a:chExt cx="0" cy="0"/>
        </a:xfrm>
      </p:grpSpPr>
      <p:sp>
        <p:nvSpPr>
          <p:cNvPr id="8" name="Rectangle 4"/>
          <p:cNvSpPr>
            <a:spLocks noGrp="1" noChangeArrowheads="1"/>
          </p:cNvSpPr>
          <p:nvPr>
            <p:ph type="dt" sz="half" idx="2"/>
          </p:nvPr>
        </p:nvSpPr>
        <p:spPr bwMode="auto">
          <a:xfrm>
            <a:off x="7607814" y="5143502"/>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31"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3089520753"/>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 blanc">
    <p:spTree>
      <p:nvGrpSpPr>
        <p:cNvPr id="1" name=""/>
        <p:cNvGrpSpPr/>
        <p:nvPr/>
      </p:nvGrpSpPr>
      <p:grpSpPr>
        <a:xfrm>
          <a:off x="0" y="0"/>
          <a:ext cx="0" cy="0"/>
          <a:chOff x="0" y="0"/>
          <a:chExt cx="0" cy="0"/>
        </a:xfrm>
      </p:grpSpPr>
      <p:sp>
        <p:nvSpPr>
          <p:cNvPr id="2" name="1 Título"/>
          <p:cNvSpPr>
            <a:spLocks noGrp="1"/>
          </p:cNvSpPr>
          <p:nvPr>
            <p:ph type="title"/>
          </p:nvPr>
        </p:nvSpPr>
        <p:spPr>
          <a:xfrm>
            <a:off x="247651" y="541199"/>
            <a:ext cx="8683200" cy="291600"/>
          </a:xfrm>
        </p:spPr>
        <p:txBody>
          <a:bodyPr/>
          <a:lstStyle>
            <a:lvl1pPr>
              <a:defRPr sz="1400"/>
            </a:lvl1pPr>
          </a:lstStyle>
          <a:p>
            <a:endParaRPr lang="ca-ES" dirty="0"/>
          </a:p>
        </p:txBody>
      </p:sp>
      <p:sp>
        <p:nvSpPr>
          <p:cNvPr id="8" name="Rectangle 4"/>
          <p:cNvSpPr>
            <a:spLocks noGrp="1" noChangeArrowheads="1"/>
          </p:cNvSpPr>
          <p:nvPr>
            <p:ph type="dt" sz="half" idx="2"/>
          </p:nvPr>
        </p:nvSpPr>
        <p:spPr bwMode="auto">
          <a:xfrm>
            <a:off x="7607812" y="5143501"/>
            <a:ext cx="940039"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ea typeface="ＭＳ Ｐゴシック" pitchFamily="1" charset="-128"/>
                <a:cs typeface="+mn-cs"/>
              </a:defRPr>
            </a:lvl1pPr>
          </a:lstStyle>
          <a:p>
            <a:pPr>
              <a:defRPr/>
            </a:pPr>
            <a:endParaRPr lang="es-ES_tradnl" dirty="0"/>
          </a:p>
        </p:txBody>
      </p:sp>
      <p:sp>
        <p:nvSpPr>
          <p:cNvPr id="5" name="Rectangle 6"/>
          <p:cNvSpPr>
            <a:spLocks noGrp="1" noChangeArrowheads="1"/>
          </p:cNvSpPr>
          <p:nvPr>
            <p:ph type="sldNum" sz="quarter" idx="4"/>
          </p:nvPr>
        </p:nvSpPr>
        <p:spPr bwMode="auto">
          <a:xfrm>
            <a:off x="8747129"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Tree>
    <p:extLst>
      <p:ext uri="{BB962C8B-B14F-4D97-AF65-F5344CB8AC3E}">
        <p14:creationId xmlns:p14="http://schemas.microsoft.com/office/powerpoint/2010/main" val="2134711109"/>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aixaBank">
    <p:spTree>
      <p:nvGrpSpPr>
        <p:cNvPr id="1" name=""/>
        <p:cNvGrpSpPr/>
        <p:nvPr/>
      </p:nvGrpSpPr>
      <p:grpSpPr>
        <a:xfrm>
          <a:off x="0" y="0"/>
          <a:ext cx="0" cy="0"/>
          <a:chOff x="0" y="0"/>
          <a:chExt cx="0" cy="0"/>
        </a:xfrm>
      </p:grpSpPr>
      <p:sp>
        <p:nvSpPr>
          <p:cNvPr id="3" name="Title 2"/>
          <p:cNvSpPr>
            <a:spLocks noGrp="1" noChangeArrowheads="1"/>
          </p:cNvSpPr>
          <p:nvPr>
            <p:ph type="title"/>
          </p:nvPr>
        </p:nvSpPr>
        <p:spPr bwMode="auto">
          <a:xfrm>
            <a:off x="229757" y="371125"/>
            <a:ext cx="8705088" cy="270000"/>
          </a:xfrm>
          <a:prstGeom prst="rect">
            <a:avLst/>
          </a:prstGeom>
          <a:solidFill>
            <a:srgbClr val="009AD8"/>
          </a:solidFill>
          <a:ln w="9525">
            <a:noFill/>
            <a:miter lim="800000"/>
            <a:headEnd/>
            <a:tailEnd/>
          </a:ln>
          <a:effectLst/>
        </p:spPr>
        <p:txBody>
          <a:bodyPr vert="horz" wrap="square" lIns="0" tIns="0" rIns="0" bIns="0" numCol="1" anchor="ctr" anchorCtr="1" compatLnSpc="1">
            <a:prstTxWarp prst="textNoShape">
              <a:avLst/>
            </a:prstTxWarp>
          </a:bodyPr>
          <a:lstStyle>
            <a:lvl1pPr>
              <a:defRPr sz="1200" b="1">
                <a:solidFill>
                  <a:schemeClr val="bg1"/>
                </a:solidFill>
                <a:latin typeface="+mn-lt"/>
                <a:cs typeface="Arial" pitchFamily="34" charset="0"/>
              </a:defRPr>
            </a:lvl1p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350" b="0" i="0" u="none" strike="noStrike" kern="0" cap="none" spc="0" normalizeH="0" baseline="0" noProof="0" dirty="0" err="1" smtClean="0">
                <a:ln>
                  <a:noFill/>
                </a:ln>
                <a:solidFill>
                  <a:sysClr val="windowText" lastClr="000000"/>
                </a:solidFill>
                <a:effectLst/>
                <a:uLnTx/>
                <a:uFillTx/>
              </a:rPr>
              <a:t>Clic</a:t>
            </a:r>
            <a:r>
              <a:rPr kumimoji="0" lang="en-US" sz="1350" b="0" i="0" u="none" strike="noStrike" kern="0" cap="none" spc="0" normalizeH="0" baseline="0" noProof="0" dirty="0" smtClean="0">
                <a:ln>
                  <a:noFill/>
                </a:ln>
                <a:solidFill>
                  <a:sysClr val="windowText" lastClr="000000"/>
                </a:solidFill>
                <a:effectLst/>
                <a:uLnTx/>
                <a:uFillTx/>
              </a:rPr>
              <a:t> </a:t>
            </a:r>
            <a:r>
              <a:rPr kumimoji="0" lang="en-US" sz="1350" b="0" i="0" u="none" strike="noStrike" kern="0" cap="none" spc="0" normalizeH="0" baseline="0" noProof="0" dirty="0" err="1" smtClean="0">
                <a:ln>
                  <a:noFill/>
                </a:ln>
                <a:solidFill>
                  <a:sysClr val="windowText" lastClr="000000"/>
                </a:solidFill>
                <a:effectLst/>
                <a:uLnTx/>
                <a:uFillTx/>
              </a:rPr>
              <a:t>para</a:t>
            </a:r>
            <a:r>
              <a:rPr kumimoji="0" lang="en-US" sz="1350" b="0" i="0" u="none" strike="noStrike" kern="0" cap="none" spc="0" normalizeH="0" baseline="0" noProof="0" dirty="0" smtClean="0">
                <a:ln>
                  <a:noFill/>
                </a:ln>
                <a:solidFill>
                  <a:sysClr val="windowText" lastClr="000000"/>
                </a:solidFill>
                <a:effectLst/>
                <a:uLnTx/>
                <a:uFillTx/>
              </a:rPr>
              <a:t> </a:t>
            </a:r>
            <a:r>
              <a:rPr kumimoji="0" lang="en-US" sz="1350" b="0" i="0" u="none" strike="noStrike" kern="0" cap="none" spc="0" normalizeH="0" baseline="0" noProof="0" dirty="0" err="1" smtClean="0">
                <a:ln>
                  <a:noFill/>
                </a:ln>
                <a:solidFill>
                  <a:sysClr val="windowText" lastClr="000000"/>
                </a:solidFill>
                <a:effectLst/>
                <a:uLnTx/>
                <a:uFillTx/>
              </a:rPr>
              <a:t>editar</a:t>
            </a:r>
            <a:r>
              <a:rPr kumimoji="0" lang="en-US" sz="1350" b="0" i="0" u="none" strike="noStrike" kern="0" cap="none" spc="0" normalizeH="0" baseline="0" noProof="0" dirty="0" smtClean="0">
                <a:ln>
                  <a:noFill/>
                </a:ln>
                <a:solidFill>
                  <a:sysClr val="windowText" lastClr="000000"/>
                </a:solidFill>
                <a:effectLst/>
                <a:uLnTx/>
                <a:uFillTx/>
              </a:rPr>
              <a:t> </a:t>
            </a:r>
            <a:r>
              <a:rPr kumimoji="0" lang="en-US" sz="1350" b="0" i="0" u="none" strike="noStrike" kern="0" cap="none" spc="0" normalizeH="0" baseline="0" noProof="0" dirty="0" err="1" smtClean="0">
                <a:ln>
                  <a:noFill/>
                </a:ln>
                <a:solidFill>
                  <a:sysClr val="windowText" lastClr="000000"/>
                </a:solidFill>
                <a:effectLst/>
                <a:uLnTx/>
                <a:uFillTx/>
              </a:rPr>
              <a:t>título</a:t>
            </a:r>
            <a:endParaRPr kumimoji="0" lang="en-US" sz="135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42702786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5.jpe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4.xml"/><Relationship Id="rId1" Type="http://schemas.openxmlformats.org/officeDocument/2006/relationships/slideLayout" Target="../slideLayouts/slideLayout7.xml"/><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5.jpeg"/><Relationship Id="rId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2.jpg"/><Relationship Id="rId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2.jpg"/><Relationship Id="rId4"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3.jpg"/></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3.jpg"/></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2.jpg"/><Relationship Id="rId4" Type="http://schemas.openxmlformats.org/officeDocument/2006/relationships/image" Target="../media/image1.jpeg"/></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image" Target="../media/image7.jpeg"/><Relationship Id="rId4" Type="http://schemas.openxmlformats.org/officeDocument/2006/relationships/image" Target="../media/image1.jpeg"/></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5.jpeg"/><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5" name="Picture 3" descr="L:\9012\Enric_Otero\logos\CaixaBank\CaixaBank_logo_color_CMYK_horizontal_300dpi_fondo_blanco.jpg"/>
          <p:cNvPicPr>
            <a:picLocks noChangeAspect="1" noChangeArrowheads="1"/>
          </p:cNvPicPr>
          <p:nvPr userDrawn="1"/>
        </p:nvPicPr>
        <p:blipFill rotWithShape="1">
          <a:blip r:embed="rId4" cstate="print"/>
          <a:srcRect t="12555" b="13023"/>
          <a:stretch/>
        </p:blipFill>
        <p:spPr bwMode="auto">
          <a:xfrm>
            <a:off x="200141" y="116727"/>
            <a:ext cx="1242217" cy="276187"/>
          </a:xfrm>
          <a:prstGeom prst="rect">
            <a:avLst/>
          </a:prstGeom>
          <a:noFill/>
        </p:spPr>
      </p:pic>
      <p:sp>
        <p:nvSpPr>
          <p:cNvPr id="4099" name="Rectangle 2"/>
          <p:cNvSpPr>
            <a:spLocks noGrp="1" noChangeArrowheads="1"/>
          </p:cNvSpPr>
          <p:nvPr>
            <p:ph type="title"/>
          </p:nvPr>
        </p:nvSpPr>
        <p:spPr bwMode="auto">
          <a:xfrm>
            <a:off x="247651" y="540544"/>
            <a:ext cx="8682038" cy="291600"/>
          </a:xfrm>
          <a:prstGeom prst="rect">
            <a:avLst/>
          </a:prstGeom>
          <a:solidFill>
            <a:srgbClr val="009AD8"/>
          </a:solidFill>
          <a:ln w="9525">
            <a:noFill/>
            <a:miter lim="800000"/>
            <a:headEnd/>
            <a:tailEnd/>
          </a:ln>
        </p:spPr>
        <p:txBody>
          <a:bodyPr vert="horz" wrap="square" lIns="0" tIns="0" rIns="0" bIns="0" numCol="1" anchor="ctr" anchorCtr="1" compatLnSpc="1">
            <a:prstTxWarp prst="textNoShape">
              <a:avLst/>
            </a:prstTxWarp>
          </a:bodyPr>
          <a:lstStyle/>
          <a:p>
            <a:pPr lvl="0"/>
            <a:r>
              <a:rPr lang="es-ES_tradnl" dirty="0" smtClean="0"/>
              <a:t>Clic para editar título</a:t>
            </a:r>
          </a:p>
        </p:txBody>
      </p:sp>
      <p:sp>
        <p:nvSpPr>
          <p:cNvPr id="1028" name="Rectangle 4"/>
          <p:cNvSpPr>
            <a:spLocks noGrp="1" noChangeArrowheads="1"/>
          </p:cNvSpPr>
          <p:nvPr>
            <p:ph type="dt" sz="half" idx="2"/>
          </p:nvPr>
        </p:nvSpPr>
        <p:spPr bwMode="auto">
          <a:xfrm>
            <a:off x="7571236" y="5152620"/>
            <a:ext cx="976615"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latin typeface="Calibri" pitchFamily="34" charset="0"/>
                <a:ea typeface="ＭＳ Ｐゴシック" pitchFamily="1" charset="-128"/>
                <a:cs typeface="+mn-cs"/>
              </a:defRPr>
            </a:lvl1pPr>
          </a:lstStyle>
          <a:p>
            <a:pPr>
              <a:defRPr/>
            </a:pPr>
            <a:endParaRPr lang="es-ES_tradnl" dirty="0"/>
          </a:p>
        </p:txBody>
      </p:sp>
      <p:sp>
        <p:nvSpPr>
          <p:cNvPr id="1030" name="Rectangle 6"/>
          <p:cNvSpPr>
            <a:spLocks noGrp="1" noChangeArrowheads="1"/>
          </p:cNvSpPr>
          <p:nvPr>
            <p:ph type="sldNum" sz="quarter" idx="4"/>
          </p:nvPr>
        </p:nvSpPr>
        <p:spPr bwMode="auto">
          <a:xfrm>
            <a:off x="8813804"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
        <p:nvSpPr>
          <p:cNvPr id="1031" name="Rectangle 7"/>
          <p:cNvSpPr>
            <a:spLocks noChangeArrowheads="1"/>
          </p:cNvSpPr>
          <p:nvPr/>
        </p:nvSpPr>
        <p:spPr bwMode="auto">
          <a:xfrm>
            <a:off x="9069391" y="1197770"/>
            <a:ext cx="184731" cy="461665"/>
          </a:xfrm>
          <a:prstGeom prst="rect">
            <a:avLst/>
          </a:prstGeom>
          <a:noFill/>
          <a:ln w="9525">
            <a:noFill/>
            <a:miter lim="800000"/>
            <a:headEnd/>
            <a:tailEnd/>
          </a:ln>
        </p:spPr>
        <p:txBody>
          <a:bodyPr wrap="none">
            <a:spAutoFit/>
          </a:bodyPr>
          <a:lstStyle/>
          <a:p>
            <a:pPr eaLnBrk="0" hangingPunct="0">
              <a:defRPr/>
            </a:pPr>
            <a:endParaRPr lang="es-ES" sz="2400" b="0">
              <a:solidFill>
                <a:prstClr val="black"/>
              </a:solidFill>
              <a:ea typeface="ＭＳ Ｐゴシック" pitchFamily="1" charset="-128"/>
              <a:cs typeface="+mn-cs"/>
            </a:endParaRPr>
          </a:p>
        </p:txBody>
      </p:sp>
      <p:cxnSp>
        <p:nvCxnSpPr>
          <p:cNvPr id="10" name="AutoShape 54"/>
          <p:cNvCxnSpPr>
            <a:cxnSpLocks noChangeShapeType="1"/>
          </p:cNvCxnSpPr>
          <p:nvPr/>
        </p:nvCxnSpPr>
        <p:spPr bwMode="auto">
          <a:xfrm rot="10800000">
            <a:off x="1467820" y="442537"/>
            <a:ext cx="7452000" cy="1"/>
          </a:xfrm>
          <a:prstGeom prst="bentConnector3">
            <a:avLst>
              <a:gd name="adj1" fmla="val 50000"/>
            </a:avLst>
          </a:prstGeom>
          <a:noFill/>
          <a:ln w="28575" cmpd="sng">
            <a:gradFill flip="none" rotWithShape="1">
              <a:gsLst>
                <a:gs pos="0">
                  <a:srgbClr val="009AD8"/>
                </a:gs>
                <a:gs pos="100000">
                  <a:schemeClr val="bg1">
                    <a:lumMod val="85000"/>
                  </a:schemeClr>
                </a:gs>
              </a:gsLst>
              <a:lin ang="0" scaled="1"/>
              <a:tileRect/>
            </a:gradFill>
            <a:miter lim="800000"/>
            <a:headEnd/>
            <a:tailEnd/>
          </a:ln>
          <a:extLst>
            <a:ext uri="{909E8E84-426E-40dd-AFC4-6F175D3DCCD1}">
              <a14:hiddenFill xmlns="" xmlns:a14="http://schemas.microsoft.com/office/drawing/2010/main">
                <a:noFill/>
              </a14:hiddenFill>
            </a:ext>
          </a:extLst>
        </p:spPr>
      </p:cxnSp>
      <p:cxnSp>
        <p:nvCxnSpPr>
          <p:cNvPr id="11" name="AutoShape 54"/>
          <p:cNvCxnSpPr>
            <a:cxnSpLocks noChangeShapeType="1"/>
          </p:cNvCxnSpPr>
          <p:nvPr/>
        </p:nvCxnSpPr>
        <p:spPr bwMode="auto">
          <a:xfrm rot="10800000" flipV="1">
            <a:off x="251654" y="442536"/>
            <a:ext cx="1152000" cy="1"/>
          </a:xfrm>
          <a:prstGeom prst="bentConnector3">
            <a:avLst>
              <a:gd name="adj1" fmla="val 50000"/>
            </a:avLst>
          </a:prstGeom>
          <a:noFill/>
          <a:ln w="28575" cmpd="sng">
            <a:solidFill>
              <a:schemeClr val="bg1">
                <a:lumMod val="85000"/>
              </a:schemeClr>
            </a:solidFill>
            <a:miter lim="800000"/>
            <a:headEnd/>
            <a:tailEnd/>
          </a:ln>
          <a:extLst>
            <a:ext uri="{909E8E84-426E-40dd-AFC4-6F175D3DCCD1}">
              <a14:hiddenFill xmlns="" xmlns:a14="http://schemas.microsoft.com/office/drawing/2010/main">
                <a:noFill/>
              </a14:hiddenFill>
            </a:ext>
          </a:extLst>
        </p:spPr>
      </p:cxnSp>
      <p:pic>
        <p:nvPicPr>
          <p:cNvPr id="14" name="Imagen 13"/>
          <p:cNvPicPr>
            <a:picLocks noChangeAspect="1"/>
          </p:cNvPicPr>
          <p:nvPr userDrawn="1"/>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19667" b="38101"/>
          <a:stretch/>
        </p:blipFill>
        <p:spPr>
          <a:xfrm>
            <a:off x="6601700" y="90169"/>
            <a:ext cx="2440800" cy="321311"/>
          </a:xfrm>
          <a:prstGeom prst="rect">
            <a:avLst/>
          </a:prstGeom>
        </p:spPr>
      </p:pic>
    </p:spTree>
  </p:cSld>
  <p:clrMap bg1="lt1" tx1="dk1" bg2="lt2" tx2="dk2" accent1="accent1" accent2="accent2" accent3="accent3" accent4="accent4" accent5="accent5" accent6="accent6" hlink="hlink" folHlink="folHlink"/>
  <p:sldLayoutIdLst>
    <p:sldLayoutId id="2147484358" r:id="rId1"/>
    <p:sldLayoutId id="2147484410" r:id="rId2"/>
  </p:sldLayoutIdLst>
  <p:transition spd="med">
    <p:fade/>
  </p:transition>
  <p:hf hdr="0" ftr="0" dt="0"/>
  <p:txStyles>
    <p:titleStyle>
      <a:lvl1pPr algn="ctr" rtl="0" eaLnBrk="0" fontAlgn="base" hangingPunct="0">
        <a:spcBef>
          <a:spcPct val="0"/>
        </a:spcBef>
        <a:spcAft>
          <a:spcPct val="0"/>
        </a:spcAft>
        <a:defRPr sz="1400" b="1">
          <a:solidFill>
            <a:schemeClr val="bg1"/>
          </a:solidFill>
          <a:latin typeface="Calibri" pitchFamily="34" charset="0"/>
          <a:ea typeface="+mj-ea"/>
          <a:cs typeface="Calibri" pitchFamily="34" charset="0"/>
        </a:defRPr>
      </a:lvl1pPr>
      <a:lvl2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2pPr>
      <a:lvl3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3pPr>
      <a:lvl4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4pPr>
      <a:lvl5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5pPr>
      <a:lvl6pPr marL="457200" algn="ctr" rtl="0" fontAlgn="base">
        <a:spcBef>
          <a:spcPct val="0"/>
        </a:spcBef>
        <a:spcAft>
          <a:spcPct val="0"/>
        </a:spcAft>
        <a:defRPr b="1">
          <a:solidFill>
            <a:schemeClr val="bg1"/>
          </a:solidFill>
          <a:latin typeface="Arial" pitchFamily="34" charset="0"/>
          <a:ea typeface="ＭＳ Ｐゴシック" pitchFamily="1" charset="-128"/>
        </a:defRPr>
      </a:lvl6pPr>
      <a:lvl7pPr marL="914400" algn="ctr" rtl="0" fontAlgn="base">
        <a:spcBef>
          <a:spcPct val="0"/>
        </a:spcBef>
        <a:spcAft>
          <a:spcPct val="0"/>
        </a:spcAft>
        <a:defRPr b="1">
          <a:solidFill>
            <a:schemeClr val="bg1"/>
          </a:solidFill>
          <a:latin typeface="Arial" pitchFamily="34" charset="0"/>
          <a:ea typeface="ＭＳ Ｐゴシック" pitchFamily="1" charset="-128"/>
        </a:defRPr>
      </a:lvl7pPr>
      <a:lvl8pPr marL="1371600" algn="ctr" rtl="0" fontAlgn="base">
        <a:spcBef>
          <a:spcPct val="0"/>
        </a:spcBef>
        <a:spcAft>
          <a:spcPct val="0"/>
        </a:spcAft>
        <a:defRPr b="1">
          <a:solidFill>
            <a:schemeClr val="bg1"/>
          </a:solidFill>
          <a:latin typeface="Arial" pitchFamily="34" charset="0"/>
          <a:ea typeface="ＭＳ Ｐゴシック" pitchFamily="1" charset="-128"/>
        </a:defRPr>
      </a:lvl8pPr>
      <a:lvl9pPr marL="1828800" algn="ctr" rtl="0" fontAlgn="base">
        <a:spcBef>
          <a:spcPct val="0"/>
        </a:spcBef>
        <a:spcAft>
          <a:spcPct val="0"/>
        </a:spcAft>
        <a:defRPr b="1">
          <a:solidFill>
            <a:schemeClr val="bg1"/>
          </a:solidFill>
          <a:latin typeface="Arial" pitchFamily="34" charset="0"/>
          <a:ea typeface="ＭＳ Ｐゴシック" pitchFamily="1" charset="-128"/>
        </a:defRPr>
      </a:lvl9pPr>
    </p:titleStyle>
    <p:bodyStyle>
      <a:lvl1pPr marL="88900" indent="-88900" algn="l" rtl="0" eaLnBrk="0" fontAlgn="base" hangingPunct="0">
        <a:lnSpc>
          <a:spcPct val="90000"/>
        </a:lnSpc>
        <a:spcBef>
          <a:spcPct val="0"/>
        </a:spcBef>
        <a:spcAft>
          <a:spcPct val="25000"/>
        </a:spcAft>
        <a:buClr>
          <a:schemeClr val="hlink"/>
        </a:buClr>
        <a:buFont typeface="Wingdings" pitchFamily="2" charset="2"/>
        <a:buChar char="§"/>
        <a:defRPr sz="1300">
          <a:solidFill>
            <a:srgbClr val="333333"/>
          </a:solidFill>
          <a:latin typeface="Calibri" pitchFamily="34" charset="0"/>
          <a:ea typeface="+mn-ea"/>
          <a:cs typeface="Calibri" pitchFamily="34" charset="0"/>
        </a:defRPr>
      </a:lvl1pPr>
      <a:lvl2pPr marL="361950" indent="-93663" algn="l" rtl="0" eaLnBrk="0" fontAlgn="base" hangingPunct="0">
        <a:lnSpc>
          <a:spcPct val="90000"/>
        </a:lnSpc>
        <a:spcBef>
          <a:spcPct val="0"/>
        </a:spcBef>
        <a:spcAft>
          <a:spcPct val="25000"/>
        </a:spcAft>
        <a:buClr>
          <a:srgbClr val="80959F"/>
        </a:buClr>
        <a:buFont typeface="Wingdings" pitchFamily="2" charset="2"/>
        <a:buChar char="§"/>
        <a:defRPr sz="1300">
          <a:solidFill>
            <a:srgbClr val="333333"/>
          </a:solidFill>
          <a:latin typeface="Calibri" pitchFamily="34" charset="0"/>
          <a:ea typeface="+mn-ea"/>
          <a:cs typeface="Calibri" pitchFamily="34" charset="0"/>
        </a:defRPr>
      </a:lvl2pPr>
      <a:lvl3pPr marL="628650" indent="-8731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3pPr>
      <a:lvl4pPr marL="895350" indent="-8731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4pPr>
      <a:lvl5pPr marL="1168400" indent="-9366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5pPr>
      <a:lvl6pPr marL="16256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6pPr>
      <a:lvl7pPr marL="20828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7pPr>
      <a:lvl8pPr marL="25400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8pPr>
      <a:lvl9pPr marL="29972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240" y="-10544"/>
            <a:ext cx="9180000" cy="5161664"/>
          </a:xfrm>
          <a:prstGeom prst="rect">
            <a:avLst/>
          </a:prstGeom>
        </p:spPr>
      </p:pic>
    </p:spTree>
    <p:extLst>
      <p:ext uri="{BB962C8B-B14F-4D97-AF65-F5344CB8AC3E}">
        <p14:creationId xmlns:p14="http://schemas.microsoft.com/office/powerpoint/2010/main" val="453170793"/>
      </p:ext>
    </p:extLst>
  </p:cSld>
  <p:clrMap bg1="lt1" tx1="dk1" bg2="lt2" tx2="dk2" accent1="accent1" accent2="accent2" accent3="accent3" accent4="accent4" accent5="accent5" accent6="accent6" hlink="hlink" folHlink="folHlink"/>
  <p:sldLayoutIdLst>
    <p:sldLayoutId id="2147484408" r:id="rId1"/>
    <p:sldLayoutId id="2147484409" r:id="rId2"/>
  </p:sldLayoutIdLst>
  <p:transition spd="med">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bwMode="auto">
          <a:xfrm>
            <a:off x="247651" y="540544"/>
            <a:ext cx="8682038" cy="291600"/>
          </a:xfrm>
          <a:prstGeom prst="rect">
            <a:avLst/>
          </a:prstGeom>
          <a:solidFill>
            <a:srgbClr val="009AD8"/>
          </a:solidFill>
          <a:ln w="9525">
            <a:noFill/>
            <a:miter lim="800000"/>
            <a:headEnd/>
            <a:tailEnd/>
          </a:ln>
        </p:spPr>
        <p:txBody>
          <a:bodyPr vert="horz" wrap="square" lIns="0" tIns="0" rIns="0" bIns="0" numCol="1" anchor="ctr" anchorCtr="1" compatLnSpc="1">
            <a:prstTxWarp prst="textNoShape">
              <a:avLst/>
            </a:prstTxWarp>
          </a:bodyPr>
          <a:lstStyle/>
          <a:p>
            <a:pPr lvl="0"/>
            <a:r>
              <a:rPr lang="es-ES_tradnl" dirty="0" smtClean="0"/>
              <a:t>Clic para editar título</a:t>
            </a:r>
          </a:p>
        </p:txBody>
      </p:sp>
      <p:sp>
        <p:nvSpPr>
          <p:cNvPr id="1028" name="Rectangle 4"/>
          <p:cNvSpPr>
            <a:spLocks noGrp="1" noChangeArrowheads="1"/>
          </p:cNvSpPr>
          <p:nvPr>
            <p:ph type="dt" sz="half" idx="2"/>
          </p:nvPr>
        </p:nvSpPr>
        <p:spPr bwMode="auto">
          <a:xfrm>
            <a:off x="7571236" y="5152620"/>
            <a:ext cx="976615"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latin typeface="Calibri" pitchFamily="34" charset="0"/>
                <a:ea typeface="ＭＳ Ｐゴシック" pitchFamily="1" charset="-128"/>
                <a:cs typeface="+mn-cs"/>
              </a:defRPr>
            </a:lvl1pPr>
          </a:lstStyle>
          <a:p>
            <a:pPr>
              <a:defRPr/>
            </a:pPr>
            <a:endParaRPr lang="es-ES_tradnl" dirty="0"/>
          </a:p>
        </p:txBody>
      </p:sp>
      <p:sp>
        <p:nvSpPr>
          <p:cNvPr id="1030" name="Rectangle 6"/>
          <p:cNvSpPr>
            <a:spLocks noGrp="1" noChangeArrowheads="1"/>
          </p:cNvSpPr>
          <p:nvPr>
            <p:ph type="sldNum" sz="quarter" idx="4"/>
          </p:nvPr>
        </p:nvSpPr>
        <p:spPr bwMode="auto">
          <a:xfrm>
            <a:off x="8813804"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
        <p:nvSpPr>
          <p:cNvPr id="1031" name="Rectangle 7"/>
          <p:cNvSpPr>
            <a:spLocks noChangeArrowheads="1"/>
          </p:cNvSpPr>
          <p:nvPr/>
        </p:nvSpPr>
        <p:spPr bwMode="auto">
          <a:xfrm>
            <a:off x="9069391" y="1197770"/>
            <a:ext cx="184731" cy="461665"/>
          </a:xfrm>
          <a:prstGeom prst="rect">
            <a:avLst/>
          </a:prstGeom>
          <a:noFill/>
          <a:ln w="9525">
            <a:noFill/>
            <a:miter lim="800000"/>
            <a:headEnd/>
            <a:tailEnd/>
          </a:ln>
        </p:spPr>
        <p:txBody>
          <a:bodyPr wrap="none">
            <a:spAutoFit/>
          </a:bodyPr>
          <a:lstStyle/>
          <a:p>
            <a:pPr eaLnBrk="0" hangingPunct="0">
              <a:defRPr/>
            </a:pPr>
            <a:endParaRPr lang="es-ES" sz="2400" b="0">
              <a:solidFill>
                <a:prstClr val="black"/>
              </a:solidFill>
              <a:ea typeface="ＭＳ Ｐゴシック" pitchFamily="1" charset="-128"/>
              <a:cs typeface="+mn-cs"/>
            </a:endParaRPr>
          </a:p>
        </p:txBody>
      </p:sp>
      <p:cxnSp>
        <p:nvCxnSpPr>
          <p:cNvPr id="10" name="AutoShape 54"/>
          <p:cNvCxnSpPr>
            <a:cxnSpLocks noChangeShapeType="1"/>
          </p:cNvCxnSpPr>
          <p:nvPr/>
        </p:nvCxnSpPr>
        <p:spPr bwMode="auto">
          <a:xfrm rot="10800000">
            <a:off x="1467820" y="442537"/>
            <a:ext cx="7452000" cy="1"/>
          </a:xfrm>
          <a:prstGeom prst="bentConnector3">
            <a:avLst>
              <a:gd name="adj1" fmla="val 50000"/>
            </a:avLst>
          </a:prstGeom>
          <a:noFill/>
          <a:ln w="28575" cmpd="sng">
            <a:gradFill flip="none" rotWithShape="1">
              <a:gsLst>
                <a:gs pos="0">
                  <a:srgbClr val="009AD8"/>
                </a:gs>
                <a:gs pos="100000">
                  <a:schemeClr val="bg1">
                    <a:lumMod val="85000"/>
                  </a:schemeClr>
                </a:gs>
              </a:gsLst>
              <a:lin ang="0" scaled="1"/>
              <a:tileRect/>
            </a:gradFill>
            <a:miter lim="800000"/>
            <a:headEnd/>
            <a:tailEnd/>
          </a:ln>
          <a:extLst>
            <a:ext uri="{909E8E84-426E-40dd-AFC4-6F175D3DCCD1}">
              <a14:hiddenFill xmlns="" xmlns:a14="http://schemas.microsoft.com/office/drawing/2010/main">
                <a:noFill/>
              </a14:hiddenFill>
            </a:ext>
          </a:extLst>
        </p:spPr>
      </p:cxnSp>
      <p:pic>
        <p:nvPicPr>
          <p:cNvPr id="12" name="15 Imagen" descr="CaixaBank_logo_RGB_horizontal300.tif"/>
          <p:cNvPicPr>
            <a:picLocks noChangeAspect="1"/>
          </p:cNvPicPr>
          <p:nvPr/>
        </p:nvPicPr>
        <p:blipFill>
          <a:blip r:embed="rId4" cstate="print"/>
          <a:srcRect/>
          <a:stretch>
            <a:fillRect/>
          </a:stretch>
        </p:blipFill>
        <p:spPr bwMode="auto">
          <a:xfrm>
            <a:off x="235091" y="78207"/>
            <a:ext cx="1148557" cy="331370"/>
          </a:xfrm>
          <a:prstGeom prst="rect">
            <a:avLst/>
          </a:prstGeom>
          <a:noFill/>
          <a:ln w="9525">
            <a:noFill/>
            <a:miter lim="800000"/>
            <a:headEnd/>
            <a:tailEnd/>
          </a:ln>
        </p:spPr>
      </p:pic>
      <p:cxnSp>
        <p:nvCxnSpPr>
          <p:cNvPr id="11" name="AutoShape 54"/>
          <p:cNvCxnSpPr>
            <a:cxnSpLocks noChangeShapeType="1"/>
          </p:cNvCxnSpPr>
          <p:nvPr/>
        </p:nvCxnSpPr>
        <p:spPr bwMode="auto">
          <a:xfrm rot="10800000" flipV="1">
            <a:off x="251654" y="442536"/>
            <a:ext cx="1152000" cy="1"/>
          </a:xfrm>
          <a:prstGeom prst="bentConnector3">
            <a:avLst>
              <a:gd name="adj1" fmla="val 50000"/>
            </a:avLst>
          </a:prstGeom>
          <a:noFill/>
          <a:ln w="28575" cmpd="sng">
            <a:solidFill>
              <a:schemeClr val="bg1">
                <a:lumMod val="85000"/>
              </a:schemeClr>
            </a:solidFill>
            <a:miter lim="800000"/>
            <a:headEnd/>
            <a:tailEnd/>
          </a:ln>
          <a:extLst>
            <a:ext uri="{909E8E84-426E-40dd-AFC4-6F175D3DCCD1}">
              <a14:hiddenFill xmlns="" xmlns:a14="http://schemas.microsoft.com/office/drawing/2010/main">
                <a:noFill/>
              </a14:hiddenFill>
            </a:ext>
          </a:extLst>
        </p:spPr>
      </p:cxnSp>
      <p:pic>
        <p:nvPicPr>
          <p:cNvPr id="3" name="Imagen 2"/>
          <p:cNvPicPr>
            <a:picLocks noChangeAspect="1"/>
          </p:cNvPicPr>
          <p:nvPr userDrawn="1"/>
        </p:nvPicPr>
        <p:blipFill rotWithShape="1">
          <a:blip r:embed="rId5">
            <a:extLst>
              <a:ext uri="{28A0092B-C50C-407E-A947-70E740481C1C}">
                <a14:useLocalDpi xmlns:a14="http://schemas.microsoft.com/office/drawing/2010/main" val="0"/>
              </a:ext>
            </a:extLst>
          </a:blip>
          <a:srcRect l="7292" t="22602" r="5208" b="41647"/>
          <a:stretch/>
        </p:blipFill>
        <p:spPr>
          <a:xfrm>
            <a:off x="6789867" y="119454"/>
            <a:ext cx="2130449" cy="271378"/>
          </a:xfrm>
          <a:prstGeom prst="rect">
            <a:avLst/>
          </a:prstGeom>
        </p:spPr>
      </p:pic>
    </p:spTree>
    <p:extLst>
      <p:ext uri="{BB962C8B-B14F-4D97-AF65-F5344CB8AC3E}">
        <p14:creationId xmlns:p14="http://schemas.microsoft.com/office/powerpoint/2010/main" val="706497516"/>
      </p:ext>
    </p:extLst>
  </p:cSld>
  <p:clrMap bg1="lt1" tx1="dk1" bg2="lt2" tx2="dk2" accent1="accent1" accent2="accent2" accent3="accent3" accent4="accent4" accent5="accent5" accent6="accent6" hlink="hlink" folHlink="folHlink"/>
  <p:sldLayoutIdLst>
    <p:sldLayoutId id="2147484412" r:id="rId1"/>
    <p:sldLayoutId id="2147484414" r:id="rId2"/>
  </p:sldLayoutIdLst>
  <p:transition spd="med">
    <p:fade/>
  </p:transition>
  <p:hf hdr="0" ftr="0" dt="0"/>
  <p:txStyles>
    <p:titleStyle>
      <a:lvl1pPr algn="ctr" rtl="0" eaLnBrk="0" fontAlgn="base" hangingPunct="0">
        <a:spcBef>
          <a:spcPct val="0"/>
        </a:spcBef>
        <a:spcAft>
          <a:spcPct val="0"/>
        </a:spcAft>
        <a:defRPr sz="1400" b="1">
          <a:solidFill>
            <a:schemeClr val="bg1"/>
          </a:solidFill>
          <a:latin typeface="Calibri" pitchFamily="34" charset="0"/>
          <a:ea typeface="+mj-ea"/>
          <a:cs typeface="Calibri" pitchFamily="34" charset="0"/>
        </a:defRPr>
      </a:lvl1pPr>
      <a:lvl2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2pPr>
      <a:lvl3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3pPr>
      <a:lvl4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4pPr>
      <a:lvl5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5pPr>
      <a:lvl6pPr marL="457200" algn="ctr" rtl="0" fontAlgn="base">
        <a:spcBef>
          <a:spcPct val="0"/>
        </a:spcBef>
        <a:spcAft>
          <a:spcPct val="0"/>
        </a:spcAft>
        <a:defRPr b="1">
          <a:solidFill>
            <a:schemeClr val="bg1"/>
          </a:solidFill>
          <a:latin typeface="Arial" pitchFamily="34" charset="0"/>
          <a:ea typeface="ＭＳ Ｐゴシック" pitchFamily="1" charset="-128"/>
        </a:defRPr>
      </a:lvl6pPr>
      <a:lvl7pPr marL="914400" algn="ctr" rtl="0" fontAlgn="base">
        <a:spcBef>
          <a:spcPct val="0"/>
        </a:spcBef>
        <a:spcAft>
          <a:spcPct val="0"/>
        </a:spcAft>
        <a:defRPr b="1">
          <a:solidFill>
            <a:schemeClr val="bg1"/>
          </a:solidFill>
          <a:latin typeface="Arial" pitchFamily="34" charset="0"/>
          <a:ea typeface="ＭＳ Ｐゴシック" pitchFamily="1" charset="-128"/>
        </a:defRPr>
      </a:lvl7pPr>
      <a:lvl8pPr marL="1371600" algn="ctr" rtl="0" fontAlgn="base">
        <a:spcBef>
          <a:spcPct val="0"/>
        </a:spcBef>
        <a:spcAft>
          <a:spcPct val="0"/>
        </a:spcAft>
        <a:defRPr b="1">
          <a:solidFill>
            <a:schemeClr val="bg1"/>
          </a:solidFill>
          <a:latin typeface="Arial" pitchFamily="34" charset="0"/>
          <a:ea typeface="ＭＳ Ｐゴシック" pitchFamily="1" charset="-128"/>
        </a:defRPr>
      </a:lvl8pPr>
      <a:lvl9pPr marL="1828800" algn="ctr" rtl="0" fontAlgn="base">
        <a:spcBef>
          <a:spcPct val="0"/>
        </a:spcBef>
        <a:spcAft>
          <a:spcPct val="0"/>
        </a:spcAft>
        <a:defRPr b="1">
          <a:solidFill>
            <a:schemeClr val="bg1"/>
          </a:solidFill>
          <a:latin typeface="Arial" pitchFamily="34" charset="0"/>
          <a:ea typeface="ＭＳ Ｐゴシック" pitchFamily="1" charset="-128"/>
        </a:defRPr>
      </a:lvl9pPr>
    </p:titleStyle>
    <p:bodyStyle>
      <a:lvl1pPr marL="88900" indent="-88900" algn="l" rtl="0" eaLnBrk="0" fontAlgn="base" hangingPunct="0">
        <a:lnSpc>
          <a:spcPct val="90000"/>
        </a:lnSpc>
        <a:spcBef>
          <a:spcPct val="0"/>
        </a:spcBef>
        <a:spcAft>
          <a:spcPct val="25000"/>
        </a:spcAft>
        <a:buClr>
          <a:schemeClr val="hlink"/>
        </a:buClr>
        <a:buFont typeface="Wingdings" pitchFamily="2" charset="2"/>
        <a:buChar char="§"/>
        <a:defRPr sz="1300">
          <a:solidFill>
            <a:srgbClr val="333333"/>
          </a:solidFill>
          <a:latin typeface="Calibri" pitchFamily="34" charset="0"/>
          <a:ea typeface="+mn-ea"/>
          <a:cs typeface="Calibri" pitchFamily="34" charset="0"/>
        </a:defRPr>
      </a:lvl1pPr>
      <a:lvl2pPr marL="361950" indent="-93663" algn="l" rtl="0" eaLnBrk="0" fontAlgn="base" hangingPunct="0">
        <a:lnSpc>
          <a:spcPct val="90000"/>
        </a:lnSpc>
        <a:spcBef>
          <a:spcPct val="0"/>
        </a:spcBef>
        <a:spcAft>
          <a:spcPct val="25000"/>
        </a:spcAft>
        <a:buClr>
          <a:srgbClr val="80959F"/>
        </a:buClr>
        <a:buFont typeface="Wingdings" pitchFamily="2" charset="2"/>
        <a:buChar char="§"/>
        <a:defRPr sz="1300">
          <a:solidFill>
            <a:srgbClr val="333333"/>
          </a:solidFill>
          <a:latin typeface="Calibri" pitchFamily="34" charset="0"/>
          <a:ea typeface="+mn-ea"/>
          <a:cs typeface="Calibri" pitchFamily="34" charset="0"/>
        </a:defRPr>
      </a:lvl2pPr>
      <a:lvl3pPr marL="628650" indent="-8731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3pPr>
      <a:lvl4pPr marL="895350" indent="-8731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4pPr>
      <a:lvl5pPr marL="1168400" indent="-9366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5pPr>
      <a:lvl6pPr marL="16256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6pPr>
      <a:lvl7pPr marL="20828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7pPr>
      <a:lvl8pPr marL="25400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8pPr>
      <a:lvl9pPr marL="29972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 name="Imagen 12"/>
          <p:cNvPicPr>
            <a:picLocks noChangeAspect="1"/>
          </p:cNvPicPr>
          <p:nvPr userDrawn="1"/>
        </p:nvPicPr>
        <p:blipFill rotWithShape="1">
          <a:blip r:embed="rId3" cstate="print">
            <a:extLst>
              <a:ext uri="{28A0092B-C50C-407E-A947-70E740481C1C}">
                <a14:useLocalDpi xmlns:a14="http://schemas.microsoft.com/office/drawing/2010/main" val="0"/>
              </a:ext>
            </a:extLst>
          </a:blip>
          <a:srcRect t="20844" b="41490"/>
          <a:stretch/>
        </p:blipFill>
        <p:spPr>
          <a:xfrm>
            <a:off x="6610350" y="103781"/>
            <a:ext cx="2442211" cy="286747"/>
          </a:xfrm>
          <a:prstGeom prst="rect">
            <a:avLst/>
          </a:prstGeom>
        </p:spPr>
      </p:pic>
      <p:sp>
        <p:nvSpPr>
          <p:cNvPr id="4099" name="Rectangle 2"/>
          <p:cNvSpPr>
            <a:spLocks noGrp="1" noChangeArrowheads="1"/>
          </p:cNvSpPr>
          <p:nvPr>
            <p:ph type="title"/>
          </p:nvPr>
        </p:nvSpPr>
        <p:spPr bwMode="auto">
          <a:xfrm>
            <a:off x="247651" y="540544"/>
            <a:ext cx="8682038" cy="291600"/>
          </a:xfrm>
          <a:prstGeom prst="rect">
            <a:avLst/>
          </a:prstGeom>
          <a:solidFill>
            <a:srgbClr val="009AD8"/>
          </a:solidFill>
          <a:ln w="9525">
            <a:noFill/>
            <a:miter lim="800000"/>
            <a:headEnd/>
            <a:tailEnd/>
          </a:ln>
        </p:spPr>
        <p:txBody>
          <a:bodyPr vert="horz" wrap="square" lIns="0" tIns="0" rIns="0" bIns="0" numCol="1" anchor="ctr" anchorCtr="1" compatLnSpc="1">
            <a:prstTxWarp prst="textNoShape">
              <a:avLst/>
            </a:prstTxWarp>
          </a:bodyPr>
          <a:lstStyle/>
          <a:p>
            <a:pPr lvl="0"/>
            <a:r>
              <a:rPr lang="es-ES_tradnl" dirty="0" smtClean="0"/>
              <a:t>Clic para editar título</a:t>
            </a:r>
          </a:p>
        </p:txBody>
      </p:sp>
      <p:sp>
        <p:nvSpPr>
          <p:cNvPr id="1028" name="Rectangle 4"/>
          <p:cNvSpPr>
            <a:spLocks noGrp="1" noChangeArrowheads="1"/>
          </p:cNvSpPr>
          <p:nvPr>
            <p:ph type="dt" sz="half" idx="2"/>
          </p:nvPr>
        </p:nvSpPr>
        <p:spPr bwMode="auto">
          <a:xfrm>
            <a:off x="7571237" y="5152621"/>
            <a:ext cx="976615"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latin typeface="Calibri" pitchFamily="34" charset="0"/>
                <a:ea typeface="ＭＳ Ｐゴシック" pitchFamily="1" charset="-128"/>
                <a:cs typeface="+mn-cs"/>
              </a:defRPr>
            </a:lvl1pPr>
          </a:lstStyle>
          <a:p>
            <a:pPr>
              <a:defRPr/>
            </a:pPr>
            <a:endParaRPr lang="es-ES_tradnl" dirty="0"/>
          </a:p>
        </p:txBody>
      </p:sp>
      <p:sp>
        <p:nvSpPr>
          <p:cNvPr id="1030" name="Rectangle 6"/>
          <p:cNvSpPr>
            <a:spLocks noGrp="1" noChangeArrowheads="1"/>
          </p:cNvSpPr>
          <p:nvPr>
            <p:ph type="sldNum" sz="quarter" idx="4"/>
          </p:nvPr>
        </p:nvSpPr>
        <p:spPr bwMode="auto">
          <a:xfrm>
            <a:off x="8813805"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
        <p:nvSpPr>
          <p:cNvPr id="1031" name="Rectangle 7"/>
          <p:cNvSpPr>
            <a:spLocks noChangeArrowheads="1"/>
          </p:cNvSpPr>
          <p:nvPr/>
        </p:nvSpPr>
        <p:spPr bwMode="auto">
          <a:xfrm>
            <a:off x="9069392" y="1197771"/>
            <a:ext cx="184731" cy="461665"/>
          </a:xfrm>
          <a:prstGeom prst="rect">
            <a:avLst/>
          </a:prstGeom>
          <a:noFill/>
          <a:ln w="9525">
            <a:noFill/>
            <a:miter lim="800000"/>
            <a:headEnd/>
            <a:tailEnd/>
          </a:ln>
        </p:spPr>
        <p:txBody>
          <a:bodyPr wrap="none">
            <a:spAutoFit/>
          </a:bodyPr>
          <a:lstStyle/>
          <a:p>
            <a:pPr eaLnBrk="0" hangingPunct="0">
              <a:defRPr/>
            </a:pPr>
            <a:endParaRPr lang="es-ES" sz="2400" b="0">
              <a:solidFill>
                <a:prstClr val="black"/>
              </a:solidFill>
              <a:latin typeface="Arial"/>
              <a:cs typeface="+mn-cs"/>
            </a:endParaRPr>
          </a:p>
        </p:txBody>
      </p:sp>
      <p:cxnSp>
        <p:nvCxnSpPr>
          <p:cNvPr id="10" name="AutoShape 54"/>
          <p:cNvCxnSpPr>
            <a:cxnSpLocks noChangeShapeType="1"/>
          </p:cNvCxnSpPr>
          <p:nvPr/>
        </p:nvCxnSpPr>
        <p:spPr bwMode="auto">
          <a:xfrm rot="10800000">
            <a:off x="1467820" y="442538"/>
            <a:ext cx="7452000" cy="1"/>
          </a:xfrm>
          <a:prstGeom prst="bentConnector3">
            <a:avLst>
              <a:gd name="adj1" fmla="val 50000"/>
            </a:avLst>
          </a:prstGeom>
          <a:noFill/>
          <a:ln w="28575" cmpd="sng">
            <a:gradFill flip="none" rotWithShape="1">
              <a:gsLst>
                <a:gs pos="0">
                  <a:srgbClr val="009AD8"/>
                </a:gs>
                <a:gs pos="100000">
                  <a:schemeClr val="bg1">
                    <a:lumMod val="85000"/>
                  </a:schemeClr>
                </a:gs>
              </a:gsLst>
              <a:lin ang="0" scaled="1"/>
              <a:tileRect/>
            </a:gradFill>
            <a:miter lim="800000"/>
            <a:headEnd/>
            <a:tailEnd/>
          </a:ln>
          <a:extLst>
            <a:ext uri="{909E8E84-426E-40dd-AFC4-6F175D3DCCD1}">
              <a14:hiddenFill xmlns:a14="http://schemas.microsoft.com/office/drawing/2010/main" xmlns="">
                <a:noFill/>
              </a14:hiddenFill>
            </a:ext>
          </a:extLst>
        </p:spPr>
      </p:cxnSp>
      <p:pic>
        <p:nvPicPr>
          <p:cNvPr id="12" name="15 Imagen" descr="CaixaBank_logo_RGB_horizontal300.tif"/>
          <p:cNvPicPr>
            <a:picLocks noChangeAspect="1"/>
          </p:cNvPicPr>
          <p:nvPr/>
        </p:nvPicPr>
        <p:blipFill>
          <a:blip r:embed="rId4" cstate="print"/>
          <a:srcRect/>
          <a:stretch>
            <a:fillRect/>
          </a:stretch>
        </p:blipFill>
        <p:spPr bwMode="auto">
          <a:xfrm>
            <a:off x="235092" y="78208"/>
            <a:ext cx="1148557" cy="331370"/>
          </a:xfrm>
          <a:prstGeom prst="rect">
            <a:avLst/>
          </a:prstGeom>
          <a:noFill/>
          <a:ln w="9525">
            <a:noFill/>
            <a:miter lim="800000"/>
            <a:headEnd/>
            <a:tailEnd/>
          </a:ln>
        </p:spPr>
      </p:pic>
      <p:cxnSp>
        <p:nvCxnSpPr>
          <p:cNvPr id="11" name="AutoShape 54"/>
          <p:cNvCxnSpPr>
            <a:cxnSpLocks noChangeShapeType="1"/>
          </p:cNvCxnSpPr>
          <p:nvPr/>
        </p:nvCxnSpPr>
        <p:spPr bwMode="auto">
          <a:xfrm rot="10800000" flipV="1">
            <a:off x="251654" y="442537"/>
            <a:ext cx="1152000" cy="1"/>
          </a:xfrm>
          <a:prstGeom prst="bentConnector3">
            <a:avLst>
              <a:gd name="adj1" fmla="val 50000"/>
            </a:avLst>
          </a:prstGeom>
          <a:noFill/>
          <a:ln w="28575" cmpd="sng">
            <a:solidFill>
              <a:schemeClr val="bg1">
                <a:lumMod val="85000"/>
              </a:schemeClr>
            </a:solidFill>
            <a:miter lim="800000"/>
            <a:headEnd/>
            <a:tailEn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2802593557"/>
      </p:ext>
    </p:extLst>
  </p:cSld>
  <p:clrMap bg1="lt1" tx1="dk1" bg2="lt2" tx2="dk2" accent1="accent1" accent2="accent2" accent3="accent3" accent4="accent4" accent5="accent5" accent6="accent6" hlink="hlink" folHlink="folHlink"/>
  <p:sldLayoutIdLst>
    <p:sldLayoutId id="2147484417" r:id="rId1"/>
  </p:sldLayoutIdLst>
  <p:transition spd="med">
    <p:fade/>
  </p:transition>
  <p:hf hdr="0" ftr="0" dt="0"/>
  <p:txStyles>
    <p:titleStyle>
      <a:lvl1pPr algn="ctr" rtl="0" eaLnBrk="0" fontAlgn="base" hangingPunct="0">
        <a:spcBef>
          <a:spcPct val="0"/>
        </a:spcBef>
        <a:spcAft>
          <a:spcPct val="0"/>
        </a:spcAft>
        <a:defRPr sz="1400" b="1">
          <a:solidFill>
            <a:schemeClr val="bg1"/>
          </a:solidFill>
          <a:latin typeface="Calibri" pitchFamily="34" charset="0"/>
          <a:ea typeface="+mj-ea"/>
          <a:cs typeface="Calibri" pitchFamily="34" charset="0"/>
        </a:defRPr>
      </a:lvl1pPr>
      <a:lvl2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2pPr>
      <a:lvl3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3pPr>
      <a:lvl4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4pPr>
      <a:lvl5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5pPr>
      <a:lvl6pPr marL="457189" algn="ctr" rtl="0" fontAlgn="base">
        <a:spcBef>
          <a:spcPct val="0"/>
        </a:spcBef>
        <a:spcAft>
          <a:spcPct val="0"/>
        </a:spcAft>
        <a:defRPr b="1">
          <a:solidFill>
            <a:schemeClr val="bg1"/>
          </a:solidFill>
          <a:latin typeface="Arial" pitchFamily="34" charset="0"/>
          <a:ea typeface="ＭＳ Ｐゴシック" pitchFamily="1" charset="-128"/>
        </a:defRPr>
      </a:lvl6pPr>
      <a:lvl7pPr marL="914378" algn="ctr" rtl="0" fontAlgn="base">
        <a:spcBef>
          <a:spcPct val="0"/>
        </a:spcBef>
        <a:spcAft>
          <a:spcPct val="0"/>
        </a:spcAft>
        <a:defRPr b="1">
          <a:solidFill>
            <a:schemeClr val="bg1"/>
          </a:solidFill>
          <a:latin typeface="Arial" pitchFamily="34" charset="0"/>
          <a:ea typeface="ＭＳ Ｐゴシック" pitchFamily="1" charset="-128"/>
        </a:defRPr>
      </a:lvl7pPr>
      <a:lvl8pPr marL="1371566" algn="ctr" rtl="0" fontAlgn="base">
        <a:spcBef>
          <a:spcPct val="0"/>
        </a:spcBef>
        <a:spcAft>
          <a:spcPct val="0"/>
        </a:spcAft>
        <a:defRPr b="1">
          <a:solidFill>
            <a:schemeClr val="bg1"/>
          </a:solidFill>
          <a:latin typeface="Arial" pitchFamily="34" charset="0"/>
          <a:ea typeface="ＭＳ Ｐゴシック" pitchFamily="1" charset="-128"/>
        </a:defRPr>
      </a:lvl8pPr>
      <a:lvl9pPr marL="1828754" algn="ctr" rtl="0" fontAlgn="base">
        <a:spcBef>
          <a:spcPct val="0"/>
        </a:spcBef>
        <a:spcAft>
          <a:spcPct val="0"/>
        </a:spcAft>
        <a:defRPr b="1">
          <a:solidFill>
            <a:schemeClr val="bg1"/>
          </a:solidFill>
          <a:latin typeface="Arial" pitchFamily="34" charset="0"/>
          <a:ea typeface="ＭＳ Ｐゴシック" pitchFamily="1" charset="-128"/>
        </a:defRPr>
      </a:lvl9pPr>
    </p:titleStyle>
    <p:bodyStyle>
      <a:lvl1pPr marL="88898" indent="-88898" algn="l" rtl="0" eaLnBrk="0" fontAlgn="base" hangingPunct="0">
        <a:lnSpc>
          <a:spcPct val="90000"/>
        </a:lnSpc>
        <a:spcBef>
          <a:spcPct val="0"/>
        </a:spcBef>
        <a:spcAft>
          <a:spcPct val="25000"/>
        </a:spcAft>
        <a:buClr>
          <a:schemeClr val="hlink"/>
        </a:buClr>
        <a:buFont typeface="Wingdings" pitchFamily="2" charset="2"/>
        <a:buChar char="§"/>
        <a:defRPr sz="1300">
          <a:solidFill>
            <a:srgbClr val="333333"/>
          </a:solidFill>
          <a:latin typeface="Calibri" pitchFamily="34" charset="0"/>
          <a:ea typeface="+mn-ea"/>
          <a:cs typeface="Calibri" pitchFamily="34" charset="0"/>
        </a:defRPr>
      </a:lvl1pPr>
      <a:lvl2pPr marL="361941" indent="-93661" algn="l" rtl="0" eaLnBrk="0" fontAlgn="base" hangingPunct="0">
        <a:lnSpc>
          <a:spcPct val="90000"/>
        </a:lnSpc>
        <a:spcBef>
          <a:spcPct val="0"/>
        </a:spcBef>
        <a:spcAft>
          <a:spcPct val="25000"/>
        </a:spcAft>
        <a:buClr>
          <a:srgbClr val="80959F"/>
        </a:buClr>
        <a:buFont typeface="Wingdings" pitchFamily="2" charset="2"/>
        <a:buChar char="§"/>
        <a:defRPr sz="1300">
          <a:solidFill>
            <a:srgbClr val="333333"/>
          </a:solidFill>
          <a:latin typeface="Calibri" pitchFamily="34" charset="0"/>
          <a:ea typeface="+mn-ea"/>
          <a:cs typeface="Calibri" pitchFamily="34" charset="0"/>
        </a:defRPr>
      </a:lvl2pPr>
      <a:lvl3pPr marL="628634" indent="-87311"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3pPr>
      <a:lvl4pPr marL="895328" indent="-87311"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4pPr>
      <a:lvl5pPr marL="1168371" indent="-93661"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5pPr>
      <a:lvl6pPr marL="1625559" indent="-93661" algn="l" rtl="0" fontAlgn="base">
        <a:lnSpc>
          <a:spcPct val="90000"/>
        </a:lnSpc>
        <a:spcBef>
          <a:spcPct val="0"/>
        </a:spcBef>
        <a:spcAft>
          <a:spcPct val="25000"/>
        </a:spcAft>
        <a:buClr>
          <a:srgbClr val="9DAEB7"/>
        </a:buClr>
        <a:buChar char="."/>
        <a:defRPr sz="1000">
          <a:solidFill>
            <a:srgbClr val="333333"/>
          </a:solidFill>
          <a:latin typeface="+mn-lt"/>
          <a:ea typeface="+mn-ea"/>
        </a:defRPr>
      </a:lvl6pPr>
      <a:lvl7pPr marL="2082748" indent="-93661" algn="l" rtl="0" fontAlgn="base">
        <a:lnSpc>
          <a:spcPct val="90000"/>
        </a:lnSpc>
        <a:spcBef>
          <a:spcPct val="0"/>
        </a:spcBef>
        <a:spcAft>
          <a:spcPct val="25000"/>
        </a:spcAft>
        <a:buClr>
          <a:srgbClr val="9DAEB7"/>
        </a:buClr>
        <a:buChar char="."/>
        <a:defRPr sz="1000">
          <a:solidFill>
            <a:srgbClr val="333333"/>
          </a:solidFill>
          <a:latin typeface="+mn-lt"/>
          <a:ea typeface="+mn-ea"/>
        </a:defRPr>
      </a:lvl7pPr>
      <a:lvl8pPr marL="2539937" indent="-93661" algn="l" rtl="0" fontAlgn="base">
        <a:lnSpc>
          <a:spcPct val="90000"/>
        </a:lnSpc>
        <a:spcBef>
          <a:spcPct val="0"/>
        </a:spcBef>
        <a:spcAft>
          <a:spcPct val="25000"/>
        </a:spcAft>
        <a:buClr>
          <a:srgbClr val="9DAEB7"/>
        </a:buClr>
        <a:buChar char="."/>
        <a:defRPr sz="1000">
          <a:solidFill>
            <a:srgbClr val="333333"/>
          </a:solidFill>
          <a:latin typeface="+mn-lt"/>
          <a:ea typeface="+mn-ea"/>
        </a:defRPr>
      </a:lvl8pPr>
      <a:lvl9pPr marL="2997125" indent="-93661" algn="l" rtl="0" fontAlgn="base">
        <a:lnSpc>
          <a:spcPct val="90000"/>
        </a:lnSpc>
        <a:spcBef>
          <a:spcPct val="0"/>
        </a:spcBef>
        <a:spcAft>
          <a:spcPct val="25000"/>
        </a:spcAft>
        <a:buClr>
          <a:srgbClr val="9DAEB7"/>
        </a:buClr>
        <a:buChar char="."/>
        <a:defRPr sz="1000">
          <a:solidFill>
            <a:srgbClr val="333333"/>
          </a:solidFill>
          <a:latin typeface="+mn-lt"/>
          <a:ea typeface="+mn-ea"/>
        </a:defRPr>
      </a:lvl9pPr>
    </p:bodyStyle>
    <p:otherStyle>
      <a:defPPr>
        <a:defRPr lang="es-E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bwMode="auto">
          <a:xfrm>
            <a:off x="247651" y="540544"/>
            <a:ext cx="8682038" cy="291600"/>
          </a:xfrm>
          <a:prstGeom prst="rect">
            <a:avLst/>
          </a:prstGeom>
          <a:solidFill>
            <a:srgbClr val="009AD8"/>
          </a:solidFill>
          <a:ln w="9525">
            <a:noFill/>
            <a:miter lim="800000"/>
            <a:headEnd/>
            <a:tailEnd/>
          </a:ln>
        </p:spPr>
        <p:txBody>
          <a:bodyPr vert="horz" wrap="square" lIns="0" tIns="0" rIns="0" bIns="0" numCol="1" anchor="ctr" anchorCtr="1" compatLnSpc="1">
            <a:prstTxWarp prst="textNoShape">
              <a:avLst/>
            </a:prstTxWarp>
          </a:bodyPr>
          <a:lstStyle/>
          <a:p>
            <a:pPr lvl="0"/>
            <a:r>
              <a:rPr lang="es-ES_tradnl" dirty="0" smtClean="0"/>
              <a:t>Clic para editar título</a:t>
            </a:r>
          </a:p>
        </p:txBody>
      </p:sp>
      <p:sp>
        <p:nvSpPr>
          <p:cNvPr id="1028" name="Rectangle 4"/>
          <p:cNvSpPr>
            <a:spLocks noGrp="1" noChangeArrowheads="1"/>
          </p:cNvSpPr>
          <p:nvPr>
            <p:ph type="dt" sz="half" idx="2"/>
          </p:nvPr>
        </p:nvSpPr>
        <p:spPr bwMode="auto">
          <a:xfrm>
            <a:off x="7571236" y="5152620"/>
            <a:ext cx="976615"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latin typeface="Calibri" pitchFamily="34" charset="0"/>
                <a:ea typeface="ＭＳ Ｐゴシック" pitchFamily="1" charset="-128"/>
                <a:cs typeface="+mn-cs"/>
              </a:defRPr>
            </a:lvl1pPr>
          </a:lstStyle>
          <a:p>
            <a:pPr>
              <a:defRPr/>
            </a:pPr>
            <a:endParaRPr lang="es-ES_tradnl" dirty="0"/>
          </a:p>
        </p:txBody>
      </p:sp>
      <p:sp>
        <p:nvSpPr>
          <p:cNvPr id="1030" name="Rectangle 6"/>
          <p:cNvSpPr>
            <a:spLocks noGrp="1" noChangeArrowheads="1"/>
          </p:cNvSpPr>
          <p:nvPr>
            <p:ph type="sldNum" sz="quarter" idx="4"/>
          </p:nvPr>
        </p:nvSpPr>
        <p:spPr bwMode="auto">
          <a:xfrm>
            <a:off x="8813804"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
        <p:nvSpPr>
          <p:cNvPr id="1031" name="Rectangle 7"/>
          <p:cNvSpPr>
            <a:spLocks noChangeArrowheads="1"/>
          </p:cNvSpPr>
          <p:nvPr/>
        </p:nvSpPr>
        <p:spPr bwMode="auto">
          <a:xfrm>
            <a:off x="9069391" y="1197770"/>
            <a:ext cx="184731" cy="461665"/>
          </a:xfrm>
          <a:prstGeom prst="rect">
            <a:avLst/>
          </a:prstGeom>
          <a:noFill/>
          <a:ln w="9525">
            <a:noFill/>
            <a:miter lim="800000"/>
            <a:headEnd/>
            <a:tailEnd/>
          </a:ln>
        </p:spPr>
        <p:txBody>
          <a:bodyPr wrap="none">
            <a:spAutoFit/>
          </a:bodyPr>
          <a:lstStyle/>
          <a:p>
            <a:pPr eaLnBrk="0" hangingPunct="0">
              <a:defRPr/>
            </a:pPr>
            <a:endParaRPr lang="es-ES" sz="2400" b="0">
              <a:solidFill>
                <a:prstClr val="black"/>
              </a:solidFill>
              <a:ea typeface="ＭＳ Ｐゴシック" pitchFamily="1" charset="-128"/>
              <a:cs typeface="+mn-cs"/>
            </a:endParaRPr>
          </a:p>
        </p:txBody>
      </p:sp>
      <p:cxnSp>
        <p:nvCxnSpPr>
          <p:cNvPr id="10" name="AutoShape 54"/>
          <p:cNvCxnSpPr>
            <a:cxnSpLocks noChangeShapeType="1"/>
          </p:cNvCxnSpPr>
          <p:nvPr/>
        </p:nvCxnSpPr>
        <p:spPr bwMode="auto">
          <a:xfrm rot="10800000">
            <a:off x="1467820" y="442537"/>
            <a:ext cx="7452000" cy="1"/>
          </a:xfrm>
          <a:prstGeom prst="bentConnector3">
            <a:avLst>
              <a:gd name="adj1" fmla="val 50000"/>
            </a:avLst>
          </a:prstGeom>
          <a:noFill/>
          <a:ln w="28575" cmpd="sng">
            <a:gradFill flip="none" rotWithShape="1">
              <a:gsLst>
                <a:gs pos="0">
                  <a:srgbClr val="009AD8"/>
                </a:gs>
                <a:gs pos="100000">
                  <a:schemeClr val="bg1">
                    <a:lumMod val="85000"/>
                  </a:schemeClr>
                </a:gs>
              </a:gsLst>
              <a:lin ang="0" scaled="1"/>
              <a:tileRect/>
            </a:gradFill>
            <a:miter lim="800000"/>
            <a:headEnd/>
            <a:tailEnd/>
          </a:ln>
          <a:extLst>
            <a:ext uri="{909E8E84-426E-40dd-AFC4-6F175D3DCCD1}">
              <a14:hiddenFill xmlns:a14="http://schemas.microsoft.com/office/drawing/2010/main" xmlns="">
                <a:noFill/>
              </a14:hiddenFill>
            </a:ext>
          </a:extLst>
        </p:spPr>
      </p:cxnSp>
      <p:pic>
        <p:nvPicPr>
          <p:cNvPr id="12" name="15 Imagen" descr="CaixaBank_logo_RGB_horizontal300.tif"/>
          <p:cNvPicPr>
            <a:picLocks noChangeAspect="1"/>
          </p:cNvPicPr>
          <p:nvPr/>
        </p:nvPicPr>
        <p:blipFill>
          <a:blip r:embed="rId4" cstate="print"/>
          <a:srcRect/>
          <a:stretch>
            <a:fillRect/>
          </a:stretch>
        </p:blipFill>
        <p:spPr bwMode="auto">
          <a:xfrm>
            <a:off x="235091" y="78207"/>
            <a:ext cx="1148557" cy="331370"/>
          </a:xfrm>
          <a:prstGeom prst="rect">
            <a:avLst/>
          </a:prstGeom>
          <a:noFill/>
          <a:ln w="9525">
            <a:noFill/>
            <a:miter lim="800000"/>
            <a:headEnd/>
            <a:tailEnd/>
          </a:ln>
        </p:spPr>
      </p:pic>
      <p:cxnSp>
        <p:nvCxnSpPr>
          <p:cNvPr id="11" name="AutoShape 54"/>
          <p:cNvCxnSpPr>
            <a:cxnSpLocks noChangeShapeType="1"/>
          </p:cNvCxnSpPr>
          <p:nvPr/>
        </p:nvCxnSpPr>
        <p:spPr bwMode="auto">
          <a:xfrm rot="10800000" flipV="1">
            <a:off x="251654" y="442536"/>
            <a:ext cx="1152000" cy="1"/>
          </a:xfrm>
          <a:prstGeom prst="bentConnector3">
            <a:avLst>
              <a:gd name="adj1" fmla="val 50000"/>
            </a:avLst>
          </a:prstGeom>
          <a:noFill/>
          <a:ln w="28575" cmpd="sng">
            <a:solidFill>
              <a:schemeClr val="bg1">
                <a:lumMod val="85000"/>
              </a:schemeClr>
            </a:solidFill>
            <a:miter lim="800000"/>
            <a:headEnd/>
            <a:tailEnd/>
          </a:ln>
          <a:extLst>
            <a:ext uri="{909E8E84-426E-40dd-AFC4-6F175D3DCCD1}">
              <a14:hiddenFill xmlns:a14="http://schemas.microsoft.com/office/drawing/2010/main" xmlns="">
                <a:noFill/>
              </a14:hiddenFill>
            </a:ext>
          </a:extLst>
        </p:spPr>
      </p:cxnSp>
      <p:pic>
        <p:nvPicPr>
          <p:cNvPr id="3" name="Imagen 2"/>
          <p:cNvPicPr>
            <a:picLocks noChangeAspect="1"/>
          </p:cNvPicPr>
          <p:nvPr userDrawn="1"/>
        </p:nvPicPr>
        <p:blipFill rotWithShape="1">
          <a:blip r:embed="rId5">
            <a:extLst>
              <a:ext uri="{28A0092B-C50C-407E-A947-70E740481C1C}">
                <a14:useLocalDpi xmlns:a14="http://schemas.microsoft.com/office/drawing/2010/main" val="0"/>
              </a:ext>
            </a:extLst>
          </a:blip>
          <a:srcRect l="7292" t="22602" r="5208" b="41647"/>
          <a:stretch/>
        </p:blipFill>
        <p:spPr>
          <a:xfrm>
            <a:off x="6789867" y="119454"/>
            <a:ext cx="2130449" cy="271378"/>
          </a:xfrm>
          <a:prstGeom prst="rect">
            <a:avLst/>
          </a:prstGeom>
        </p:spPr>
      </p:pic>
    </p:spTree>
    <p:extLst>
      <p:ext uri="{BB962C8B-B14F-4D97-AF65-F5344CB8AC3E}">
        <p14:creationId xmlns:p14="http://schemas.microsoft.com/office/powerpoint/2010/main" val="659591557"/>
      </p:ext>
    </p:extLst>
  </p:cSld>
  <p:clrMap bg1="lt1" tx1="dk1" bg2="lt2" tx2="dk2" accent1="accent1" accent2="accent2" accent3="accent3" accent4="accent4" accent5="accent5" accent6="accent6" hlink="hlink" folHlink="folHlink"/>
  <p:sldLayoutIdLst>
    <p:sldLayoutId id="2147484419" r:id="rId1"/>
    <p:sldLayoutId id="2147484421" r:id="rId2"/>
  </p:sldLayoutIdLst>
  <p:transition spd="med">
    <p:fade/>
  </p:transition>
  <p:hf hdr="0" ftr="0" dt="0"/>
  <p:txStyles>
    <p:titleStyle>
      <a:lvl1pPr algn="ctr" rtl="0" eaLnBrk="0" fontAlgn="base" hangingPunct="0">
        <a:spcBef>
          <a:spcPct val="0"/>
        </a:spcBef>
        <a:spcAft>
          <a:spcPct val="0"/>
        </a:spcAft>
        <a:defRPr sz="1400" b="1">
          <a:solidFill>
            <a:schemeClr val="bg1"/>
          </a:solidFill>
          <a:latin typeface="Calibri" pitchFamily="34" charset="0"/>
          <a:ea typeface="+mj-ea"/>
          <a:cs typeface="Calibri" pitchFamily="34" charset="0"/>
        </a:defRPr>
      </a:lvl1pPr>
      <a:lvl2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2pPr>
      <a:lvl3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3pPr>
      <a:lvl4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4pPr>
      <a:lvl5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5pPr>
      <a:lvl6pPr marL="457200" algn="ctr" rtl="0" fontAlgn="base">
        <a:spcBef>
          <a:spcPct val="0"/>
        </a:spcBef>
        <a:spcAft>
          <a:spcPct val="0"/>
        </a:spcAft>
        <a:defRPr b="1">
          <a:solidFill>
            <a:schemeClr val="bg1"/>
          </a:solidFill>
          <a:latin typeface="Arial" pitchFamily="34" charset="0"/>
          <a:ea typeface="ＭＳ Ｐゴシック" pitchFamily="1" charset="-128"/>
        </a:defRPr>
      </a:lvl6pPr>
      <a:lvl7pPr marL="914400" algn="ctr" rtl="0" fontAlgn="base">
        <a:spcBef>
          <a:spcPct val="0"/>
        </a:spcBef>
        <a:spcAft>
          <a:spcPct val="0"/>
        </a:spcAft>
        <a:defRPr b="1">
          <a:solidFill>
            <a:schemeClr val="bg1"/>
          </a:solidFill>
          <a:latin typeface="Arial" pitchFamily="34" charset="0"/>
          <a:ea typeface="ＭＳ Ｐゴシック" pitchFamily="1" charset="-128"/>
        </a:defRPr>
      </a:lvl7pPr>
      <a:lvl8pPr marL="1371600" algn="ctr" rtl="0" fontAlgn="base">
        <a:spcBef>
          <a:spcPct val="0"/>
        </a:spcBef>
        <a:spcAft>
          <a:spcPct val="0"/>
        </a:spcAft>
        <a:defRPr b="1">
          <a:solidFill>
            <a:schemeClr val="bg1"/>
          </a:solidFill>
          <a:latin typeface="Arial" pitchFamily="34" charset="0"/>
          <a:ea typeface="ＭＳ Ｐゴシック" pitchFamily="1" charset="-128"/>
        </a:defRPr>
      </a:lvl8pPr>
      <a:lvl9pPr marL="1828800" algn="ctr" rtl="0" fontAlgn="base">
        <a:spcBef>
          <a:spcPct val="0"/>
        </a:spcBef>
        <a:spcAft>
          <a:spcPct val="0"/>
        </a:spcAft>
        <a:defRPr b="1">
          <a:solidFill>
            <a:schemeClr val="bg1"/>
          </a:solidFill>
          <a:latin typeface="Arial" pitchFamily="34" charset="0"/>
          <a:ea typeface="ＭＳ Ｐゴシック" pitchFamily="1" charset="-128"/>
        </a:defRPr>
      </a:lvl9pPr>
    </p:titleStyle>
    <p:bodyStyle>
      <a:lvl1pPr marL="88900" indent="-88900" algn="l" rtl="0" eaLnBrk="0" fontAlgn="base" hangingPunct="0">
        <a:lnSpc>
          <a:spcPct val="90000"/>
        </a:lnSpc>
        <a:spcBef>
          <a:spcPct val="0"/>
        </a:spcBef>
        <a:spcAft>
          <a:spcPct val="25000"/>
        </a:spcAft>
        <a:buClr>
          <a:schemeClr val="hlink"/>
        </a:buClr>
        <a:buFont typeface="Wingdings" pitchFamily="2" charset="2"/>
        <a:buChar char="§"/>
        <a:defRPr sz="1300">
          <a:solidFill>
            <a:srgbClr val="333333"/>
          </a:solidFill>
          <a:latin typeface="Calibri" pitchFamily="34" charset="0"/>
          <a:ea typeface="+mn-ea"/>
          <a:cs typeface="Calibri" pitchFamily="34" charset="0"/>
        </a:defRPr>
      </a:lvl1pPr>
      <a:lvl2pPr marL="361950" indent="-93663" algn="l" rtl="0" eaLnBrk="0" fontAlgn="base" hangingPunct="0">
        <a:lnSpc>
          <a:spcPct val="90000"/>
        </a:lnSpc>
        <a:spcBef>
          <a:spcPct val="0"/>
        </a:spcBef>
        <a:spcAft>
          <a:spcPct val="25000"/>
        </a:spcAft>
        <a:buClr>
          <a:srgbClr val="80959F"/>
        </a:buClr>
        <a:buFont typeface="Wingdings" pitchFamily="2" charset="2"/>
        <a:buChar char="§"/>
        <a:defRPr sz="1300">
          <a:solidFill>
            <a:srgbClr val="333333"/>
          </a:solidFill>
          <a:latin typeface="Calibri" pitchFamily="34" charset="0"/>
          <a:ea typeface="+mn-ea"/>
          <a:cs typeface="Calibri" pitchFamily="34" charset="0"/>
        </a:defRPr>
      </a:lvl2pPr>
      <a:lvl3pPr marL="628650" indent="-8731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3pPr>
      <a:lvl4pPr marL="895350" indent="-8731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4pPr>
      <a:lvl5pPr marL="1168400" indent="-9366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5pPr>
      <a:lvl6pPr marL="16256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6pPr>
      <a:lvl7pPr marL="20828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7pPr>
      <a:lvl8pPr marL="25400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8pPr>
      <a:lvl9pPr marL="29972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5" name="Picture 3" descr="L:\9012\Enric_Otero\logos\CaixaBank\CaixaBank_logo_color_CMYK_horizontal_300dpi_fondo_blanco.jpg"/>
          <p:cNvPicPr>
            <a:picLocks noChangeAspect="1" noChangeArrowheads="1"/>
          </p:cNvPicPr>
          <p:nvPr userDrawn="1"/>
        </p:nvPicPr>
        <p:blipFill rotWithShape="1">
          <a:blip r:embed="rId4" cstate="print"/>
          <a:srcRect t="12555" b="13023"/>
          <a:stretch/>
        </p:blipFill>
        <p:spPr bwMode="auto">
          <a:xfrm>
            <a:off x="200141" y="116727"/>
            <a:ext cx="1242217" cy="276187"/>
          </a:xfrm>
          <a:prstGeom prst="rect">
            <a:avLst/>
          </a:prstGeom>
          <a:noFill/>
        </p:spPr>
      </p:pic>
      <p:sp>
        <p:nvSpPr>
          <p:cNvPr id="4099" name="Rectangle 2"/>
          <p:cNvSpPr>
            <a:spLocks noGrp="1" noChangeArrowheads="1"/>
          </p:cNvSpPr>
          <p:nvPr>
            <p:ph type="title"/>
          </p:nvPr>
        </p:nvSpPr>
        <p:spPr bwMode="auto">
          <a:xfrm>
            <a:off x="247651" y="540544"/>
            <a:ext cx="8682038" cy="291600"/>
          </a:xfrm>
          <a:prstGeom prst="rect">
            <a:avLst/>
          </a:prstGeom>
          <a:solidFill>
            <a:srgbClr val="009AD8"/>
          </a:solidFill>
          <a:ln w="9525">
            <a:noFill/>
            <a:miter lim="800000"/>
            <a:headEnd/>
            <a:tailEnd/>
          </a:ln>
        </p:spPr>
        <p:txBody>
          <a:bodyPr vert="horz" wrap="square" lIns="0" tIns="0" rIns="0" bIns="0" numCol="1" anchor="ctr" anchorCtr="1" compatLnSpc="1">
            <a:prstTxWarp prst="textNoShape">
              <a:avLst/>
            </a:prstTxWarp>
          </a:bodyPr>
          <a:lstStyle/>
          <a:p>
            <a:pPr lvl="0"/>
            <a:r>
              <a:rPr lang="es-ES_tradnl" dirty="0" smtClean="0"/>
              <a:t>Clic para editar título</a:t>
            </a:r>
          </a:p>
        </p:txBody>
      </p:sp>
      <p:sp>
        <p:nvSpPr>
          <p:cNvPr id="1028" name="Rectangle 4"/>
          <p:cNvSpPr>
            <a:spLocks noGrp="1" noChangeArrowheads="1"/>
          </p:cNvSpPr>
          <p:nvPr>
            <p:ph type="dt" sz="half" idx="2"/>
          </p:nvPr>
        </p:nvSpPr>
        <p:spPr bwMode="auto">
          <a:xfrm>
            <a:off x="7571236" y="5152620"/>
            <a:ext cx="976615"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latin typeface="Calibri" pitchFamily="34" charset="0"/>
                <a:ea typeface="ＭＳ Ｐゴシック" pitchFamily="1" charset="-128"/>
                <a:cs typeface="+mn-cs"/>
              </a:defRPr>
            </a:lvl1pPr>
          </a:lstStyle>
          <a:p>
            <a:pPr>
              <a:defRPr/>
            </a:pPr>
            <a:endParaRPr lang="es-ES_tradnl" dirty="0"/>
          </a:p>
        </p:txBody>
      </p:sp>
      <p:sp>
        <p:nvSpPr>
          <p:cNvPr id="1030" name="Rectangle 6"/>
          <p:cNvSpPr>
            <a:spLocks noGrp="1" noChangeArrowheads="1"/>
          </p:cNvSpPr>
          <p:nvPr>
            <p:ph type="sldNum" sz="quarter" idx="4"/>
          </p:nvPr>
        </p:nvSpPr>
        <p:spPr bwMode="auto">
          <a:xfrm>
            <a:off x="8813804"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
        <p:nvSpPr>
          <p:cNvPr id="1031" name="Rectangle 7"/>
          <p:cNvSpPr>
            <a:spLocks noChangeArrowheads="1"/>
          </p:cNvSpPr>
          <p:nvPr/>
        </p:nvSpPr>
        <p:spPr bwMode="auto">
          <a:xfrm>
            <a:off x="9069391" y="1197770"/>
            <a:ext cx="184731" cy="461665"/>
          </a:xfrm>
          <a:prstGeom prst="rect">
            <a:avLst/>
          </a:prstGeom>
          <a:noFill/>
          <a:ln w="9525">
            <a:noFill/>
            <a:miter lim="800000"/>
            <a:headEnd/>
            <a:tailEnd/>
          </a:ln>
        </p:spPr>
        <p:txBody>
          <a:bodyPr wrap="none">
            <a:spAutoFit/>
          </a:bodyPr>
          <a:lstStyle/>
          <a:p>
            <a:pPr eaLnBrk="0" hangingPunct="0">
              <a:defRPr/>
            </a:pPr>
            <a:endParaRPr lang="es-ES" sz="2400" b="0">
              <a:solidFill>
                <a:prstClr val="black"/>
              </a:solidFill>
              <a:ea typeface="ＭＳ Ｐゴシック" pitchFamily="1" charset="-128"/>
              <a:cs typeface="+mn-cs"/>
            </a:endParaRPr>
          </a:p>
        </p:txBody>
      </p:sp>
      <p:cxnSp>
        <p:nvCxnSpPr>
          <p:cNvPr id="10" name="AutoShape 54"/>
          <p:cNvCxnSpPr>
            <a:cxnSpLocks noChangeShapeType="1"/>
          </p:cNvCxnSpPr>
          <p:nvPr/>
        </p:nvCxnSpPr>
        <p:spPr bwMode="auto">
          <a:xfrm rot="10800000">
            <a:off x="1467820" y="442537"/>
            <a:ext cx="7452000" cy="1"/>
          </a:xfrm>
          <a:prstGeom prst="bentConnector3">
            <a:avLst>
              <a:gd name="adj1" fmla="val 50000"/>
            </a:avLst>
          </a:prstGeom>
          <a:noFill/>
          <a:ln w="28575" cmpd="sng">
            <a:gradFill flip="none" rotWithShape="1">
              <a:gsLst>
                <a:gs pos="0">
                  <a:srgbClr val="009AD8"/>
                </a:gs>
                <a:gs pos="100000">
                  <a:schemeClr val="bg1">
                    <a:lumMod val="85000"/>
                  </a:schemeClr>
                </a:gs>
              </a:gsLst>
              <a:lin ang="0" scaled="1"/>
              <a:tileRect/>
            </a:gradFill>
            <a:miter lim="800000"/>
            <a:headEnd/>
            <a:tailEnd/>
          </a:ln>
          <a:extLst>
            <a:ext uri="{909E8E84-426E-40dd-AFC4-6F175D3DCCD1}">
              <a14:hiddenFill xmlns="" xmlns:a14="http://schemas.microsoft.com/office/drawing/2010/main">
                <a:noFill/>
              </a14:hiddenFill>
            </a:ext>
          </a:extLst>
        </p:spPr>
      </p:cxnSp>
      <p:cxnSp>
        <p:nvCxnSpPr>
          <p:cNvPr id="11" name="AutoShape 54"/>
          <p:cNvCxnSpPr>
            <a:cxnSpLocks noChangeShapeType="1"/>
          </p:cNvCxnSpPr>
          <p:nvPr/>
        </p:nvCxnSpPr>
        <p:spPr bwMode="auto">
          <a:xfrm rot="10800000" flipV="1">
            <a:off x="251654" y="442536"/>
            <a:ext cx="1152000" cy="1"/>
          </a:xfrm>
          <a:prstGeom prst="bentConnector3">
            <a:avLst>
              <a:gd name="adj1" fmla="val 50000"/>
            </a:avLst>
          </a:prstGeom>
          <a:noFill/>
          <a:ln w="28575" cmpd="sng">
            <a:solidFill>
              <a:schemeClr val="bg1">
                <a:lumMod val="85000"/>
              </a:schemeClr>
            </a:solidFill>
            <a:miter lim="800000"/>
            <a:headEnd/>
            <a:tailEnd/>
          </a:ln>
          <a:extLst>
            <a:ext uri="{909E8E84-426E-40dd-AFC4-6F175D3DCCD1}">
              <a14:hiddenFill xmlns="" xmlns:a14="http://schemas.microsoft.com/office/drawing/2010/main">
                <a:noFill/>
              </a14:hiddenFill>
            </a:ext>
          </a:extLst>
        </p:spPr>
      </p:cxnSp>
      <p:pic>
        <p:nvPicPr>
          <p:cNvPr id="14" name="Imagen 13"/>
          <p:cNvPicPr>
            <a:picLocks noChangeAspect="1"/>
          </p:cNvPicPr>
          <p:nvPr userDrawn="1"/>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19667" b="38101"/>
          <a:stretch/>
        </p:blipFill>
        <p:spPr>
          <a:xfrm>
            <a:off x="6601700" y="90169"/>
            <a:ext cx="2440800" cy="321311"/>
          </a:xfrm>
          <a:prstGeom prst="rect">
            <a:avLst/>
          </a:prstGeom>
        </p:spPr>
      </p:pic>
    </p:spTree>
    <p:extLst>
      <p:ext uri="{BB962C8B-B14F-4D97-AF65-F5344CB8AC3E}">
        <p14:creationId xmlns:p14="http://schemas.microsoft.com/office/powerpoint/2010/main" val="3327682443"/>
      </p:ext>
    </p:extLst>
  </p:cSld>
  <p:clrMap bg1="lt1" tx1="dk1" bg2="lt2" tx2="dk2" accent1="accent1" accent2="accent2" accent3="accent3" accent4="accent4" accent5="accent5" accent6="accent6" hlink="hlink" folHlink="folHlink"/>
  <p:sldLayoutIdLst>
    <p:sldLayoutId id="2147484423" r:id="rId1"/>
    <p:sldLayoutId id="2147484424" r:id="rId2"/>
  </p:sldLayoutIdLst>
  <p:transition spd="med">
    <p:fade/>
  </p:transition>
  <p:hf hdr="0" ftr="0" dt="0"/>
  <p:txStyles>
    <p:titleStyle>
      <a:lvl1pPr algn="ctr" rtl="0" eaLnBrk="0" fontAlgn="base" hangingPunct="0">
        <a:spcBef>
          <a:spcPct val="0"/>
        </a:spcBef>
        <a:spcAft>
          <a:spcPct val="0"/>
        </a:spcAft>
        <a:defRPr sz="1400" b="1">
          <a:solidFill>
            <a:schemeClr val="bg1"/>
          </a:solidFill>
          <a:latin typeface="Calibri" pitchFamily="34" charset="0"/>
          <a:ea typeface="+mj-ea"/>
          <a:cs typeface="Calibri" pitchFamily="34" charset="0"/>
        </a:defRPr>
      </a:lvl1pPr>
      <a:lvl2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2pPr>
      <a:lvl3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3pPr>
      <a:lvl4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4pPr>
      <a:lvl5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5pPr>
      <a:lvl6pPr marL="457200" algn="ctr" rtl="0" fontAlgn="base">
        <a:spcBef>
          <a:spcPct val="0"/>
        </a:spcBef>
        <a:spcAft>
          <a:spcPct val="0"/>
        </a:spcAft>
        <a:defRPr b="1">
          <a:solidFill>
            <a:schemeClr val="bg1"/>
          </a:solidFill>
          <a:latin typeface="Arial" pitchFamily="34" charset="0"/>
          <a:ea typeface="ＭＳ Ｐゴシック" pitchFamily="1" charset="-128"/>
        </a:defRPr>
      </a:lvl6pPr>
      <a:lvl7pPr marL="914400" algn="ctr" rtl="0" fontAlgn="base">
        <a:spcBef>
          <a:spcPct val="0"/>
        </a:spcBef>
        <a:spcAft>
          <a:spcPct val="0"/>
        </a:spcAft>
        <a:defRPr b="1">
          <a:solidFill>
            <a:schemeClr val="bg1"/>
          </a:solidFill>
          <a:latin typeface="Arial" pitchFamily="34" charset="0"/>
          <a:ea typeface="ＭＳ Ｐゴシック" pitchFamily="1" charset="-128"/>
        </a:defRPr>
      </a:lvl7pPr>
      <a:lvl8pPr marL="1371600" algn="ctr" rtl="0" fontAlgn="base">
        <a:spcBef>
          <a:spcPct val="0"/>
        </a:spcBef>
        <a:spcAft>
          <a:spcPct val="0"/>
        </a:spcAft>
        <a:defRPr b="1">
          <a:solidFill>
            <a:schemeClr val="bg1"/>
          </a:solidFill>
          <a:latin typeface="Arial" pitchFamily="34" charset="0"/>
          <a:ea typeface="ＭＳ Ｐゴシック" pitchFamily="1" charset="-128"/>
        </a:defRPr>
      </a:lvl8pPr>
      <a:lvl9pPr marL="1828800" algn="ctr" rtl="0" fontAlgn="base">
        <a:spcBef>
          <a:spcPct val="0"/>
        </a:spcBef>
        <a:spcAft>
          <a:spcPct val="0"/>
        </a:spcAft>
        <a:defRPr b="1">
          <a:solidFill>
            <a:schemeClr val="bg1"/>
          </a:solidFill>
          <a:latin typeface="Arial" pitchFamily="34" charset="0"/>
          <a:ea typeface="ＭＳ Ｐゴシック" pitchFamily="1" charset="-128"/>
        </a:defRPr>
      </a:lvl9pPr>
    </p:titleStyle>
    <p:bodyStyle>
      <a:lvl1pPr marL="88900" indent="-88900" algn="l" rtl="0" eaLnBrk="0" fontAlgn="base" hangingPunct="0">
        <a:lnSpc>
          <a:spcPct val="90000"/>
        </a:lnSpc>
        <a:spcBef>
          <a:spcPct val="0"/>
        </a:spcBef>
        <a:spcAft>
          <a:spcPct val="25000"/>
        </a:spcAft>
        <a:buClr>
          <a:schemeClr val="hlink"/>
        </a:buClr>
        <a:buFont typeface="Wingdings" pitchFamily="2" charset="2"/>
        <a:buChar char="§"/>
        <a:defRPr sz="1300">
          <a:solidFill>
            <a:srgbClr val="333333"/>
          </a:solidFill>
          <a:latin typeface="Calibri" pitchFamily="34" charset="0"/>
          <a:ea typeface="+mn-ea"/>
          <a:cs typeface="Calibri" pitchFamily="34" charset="0"/>
        </a:defRPr>
      </a:lvl1pPr>
      <a:lvl2pPr marL="361950" indent="-93663" algn="l" rtl="0" eaLnBrk="0" fontAlgn="base" hangingPunct="0">
        <a:lnSpc>
          <a:spcPct val="90000"/>
        </a:lnSpc>
        <a:spcBef>
          <a:spcPct val="0"/>
        </a:spcBef>
        <a:spcAft>
          <a:spcPct val="25000"/>
        </a:spcAft>
        <a:buClr>
          <a:srgbClr val="80959F"/>
        </a:buClr>
        <a:buFont typeface="Wingdings" pitchFamily="2" charset="2"/>
        <a:buChar char="§"/>
        <a:defRPr sz="1300">
          <a:solidFill>
            <a:srgbClr val="333333"/>
          </a:solidFill>
          <a:latin typeface="Calibri" pitchFamily="34" charset="0"/>
          <a:ea typeface="+mn-ea"/>
          <a:cs typeface="Calibri" pitchFamily="34" charset="0"/>
        </a:defRPr>
      </a:lvl2pPr>
      <a:lvl3pPr marL="628650" indent="-8731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3pPr>
      <a:lvl4pPr marL="895350" indent="-8731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4pPr>
      <a:lvl5pPr marL="1168400" indent="-9366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5pPr>
      <a:lvl6pPr marL="16256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6pPr>
      <a:lvl7pPr marL="20828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7pPr>
      <a:lvl8pPr marL="25400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8pPr>
      <a:lvl9pPr marL="29972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5" name="Picture 3" descr="L:\9012\Enric_Otero\logos\CaixaBank\CaixaBank_logo_color_CMYK_horizontal_300dpi_fondo_blanco.jpg"/>
          <p:cNvPicPr>
            <a:picLocks noChangeAspect="1" noChangeArrowheads="1"/>
          </p:cNvPicPr>
          <p:nvPr userDrawn="1"/>
        </p:nvPicPr>
        <p:blipFill rotWithShape="1">
          <a:blip r:embed="rId4" cstate="print"/>
          <a:srcRect t="12555" b="13023"/>
          <a:stretch/>
        </p:blipFill>
        <p:spPr bwMode="auto">
          <a:xfrm>
            <a:off x="200141" y="116727"/>
            <a:ext cx="1242217" cy="276187"/>
          </a:xfrm>
          <a:prstGeom prst="rect">
            <a:avLst/>
          </a:prstGeom>
          <a:noFill/>
        </p:spPr>
      </p:pic>
      <p:sp>
        <p:nvSpPr>
          <p:cNvPr id="4099" name="Rectangle 2"/>
          <p:cNvSpPr>
            <a:spLocks noGrp="1" noChangeArrowheads="1"/>
          </p:cNvSpPr>
          <p:nvPr>
            <p:ph type="title"/>
          </p:nvPr>
        </p:nvSpPr>
        <p:spPr bwMode="auto">
          <a:xfrm>
            <a:off x="247651" y="540544"/>
            <a:ext cx="8682038" cy="291600"/>
          </a:xfrm>
          <a:prstGeom prst="rect">
            <a:avLst/>
          </a:prstGeom>
          <a:solidFill>
            <a:srgbClr val="009AD8"/>
          </a:solidFill>
          <a:ln w="9525">
            <a:noFill/>
            <a:miter lim="800000"/>
            <a:headEnd/>
            <a:tailEnd/>
          </a:ln>
        </p:spPr>
        <p:txBody>
          <a:bodyPr vert="horz" wrap="square" lIns="0" tIns="0" rIns="0" bIns="0" numCol="1" anchor="ctr" anchorCtr="1" compatLnSpc="1">
            <a:prstTxWarp prst="textNoShape">
              <a:avLst/>
            </a:prstTxWarp>
          </a:bodyPr>
          <a:lstStyle/>
          <a:p>
            <a:pPr lvl="0"/>
            <a:r>
              <a:rPr lang="es-ES_tradnl" dirty="0" smtClean="0"/>
              <a:t>Clic para editar título</a:t>
            </a:r>
          </a:p>
        </p:txBody>
      </p:sp>
      <p:sp>
        <p:nvSpPr>
          <p:cNvPr id="1028" name="Rectangle 4"/>
          <p:cNvSpPr>
            <a:spLocks noGrp="1" noChangeArrowheads="1"/>
          </p:cNvSpPr>
          <p:nvPr>
            <p:ph type="dt" sz="half" idx="2"/>
          </p:nvPr>
        </p:nvSpPr>
        <p:spPr bwMode="auto">
          <a:xfrm>
            <a:off x="7571236" y="5152620"/>
            <a:ext cx="976615"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latin typeface="Calibri" pitchFamily="34" charset="0"/>
                <a:ea typeface="ＭＳ Ｐゴシック" pitchFamily="1" charset="-128"/>
                <a:cs typeface="+mn-cs"/>
              </a:defRPr>
            </a:lvl1pPr>
          </a:lstStyle>
          <a:p>
            <a:pPr>
              <a:defRPr/>
            </a:pPr>
            <a:endParaRPr lang="es-ES_tradnl" dirty="0"/>
          </a:p>
        </p:txBody>
      </p:sp>
      <p:sp>
        <p:nvSpPr>
          <p:cNvPr id="1030" name="Rectangle 6"/>
          <p:cNvSpPr>
            <a:spLocks noGrp="1" noChangeArrowheads="1"/>
          </p:cNvSpPr>
          <p:nvPr>
            <p:ph type="sldNum" sz="quarter" idx="4"/>
          </p:nvPr>
        </p:nvSpPr>
        <p:spPr bwMode="auto">
          <a:xfrm>
            <a:off x="8813804"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
        <p:nvSpPr>
          <p:cNvPr id="1031" name="Rectangle 7"/>
          <p:cNvSpPr>
            <a:spLocks noChangeArrowheads="1"/>
          </p:cNvSpPr>
          <p:nvPr/>
        </p:nvSpPr>
        <p:spPr bwMode="auto">
          <a:xfrm>
            <a:off x="9069391" y="1197770"/>
            <a:ext cx="184731" cy="461665"/>
          </a:xfrm>
          <a:prstGeom prst="rect">
            <a:avLst/>
          </a:prstGeom>
          <a:noFill/>
          <a:ln w="9525">
            <a:noFill/>
            <a:miter lim="800000"/>
            <a:headEnd/>
            <a:tailEnd/>
          </a:ln>
        </p:spPr>
        <p:txBody>
          <a:bodyPr wrap="none">
            <a:spAutoFit/>
          </a:bodyPr>
          <a:lstStyle/>
          <a:p>
            <a:pPr eaLnBrk="0" hangingPunct="0">
              <a:defRPr/>
            </a:pPr>
            <a:endParaRPr lang="es-ES" sz="2400" b="0">
              <a:solidFill>
                <a:prstClr val="black"/>
              </a:solidFill>
              <a:ea typeface="ＭＳ Ｐゴシック" pitchFamily="1" charset="-128"/>
              <a:cs typeface="+mn-cs"/>
            </a:endParaRPr>
          </a:p>
        </p:txBody>
      </p:sp>
      <p:cxnSp>
        <p:nvCxnSpPr>
          <p:cNvPr id="10" name="AutoShape 54"/>
          <p:cNvCxnSpPr>
            <a:cxnSpLocks noChangeShapeType="1"/>
          </p:cNvCxnSpPr>
          <p:nvPr/>
        </p:nvCxnSpPr>
        <p:spPr bwMode="auto">
          <a:xfrm rot="10800000">
            <a:off x="1467820" y="442537"/>
            <a:ext cx="7452000" cy="1"/>
          </a:xfrm>
          <a:prstGeom prst="bentConnector3">
            <a:avLst>
              <a:gd name="adj1" fmla="val 50000"/>
            </a:avLst>
          </a:prstGeom>
          <a:noFill/>
          <a:ln w="28575" cmpd="sng">
            <a:gradFill flip="none" rotWithShape="1">
              <a:gsLst>
                <a:gs pos="0">
                  <a:srgbClr val="009AD8"/>
                </a:gs>
                <a:gs pos="100000">
                  <a:schemeClr val="bg1">
                    <a:lumMod val="85000"/>
                  </a:schemeClr>
                </a:gs>
              </a:gsLst>
              <a:lin ang="0" scaled="1"/>
              <a:tileRect/>
            </a:gradFill>
            <a:miter lim="800000"/>
            <a:headEnd/>
            <a:tailEnd/>
          </a:ln>
          <a:extLst>
            <a:ext uri="{909E8E84-426E-40dd-AFC4-6F175D3DCCD1}">
              <a14:hiddenFill xmlns:a14="http://schemas.microsoft.com/office/drawing/2010/main" xmlns="">
                <a:noFill/>
              </a14:hiddenFill>
            </a:ext>
          </a:extLst>
        </p:spPr>
      </p:cxnSp>
      <p:cxnSp>
        <p:nvCxnSpPr>
          <p:cNvPr id="11" name="AutoShape 54"/>
          <p:cNvCxnSpPr>
            <a:cxnSpLocks noChangeShapeType="1"/>
          </p:cNvCxnSpPr>
          <p:nvPr/>
        </p:nvCxnSpPr>
        <p:spPr bwMode="auto">
          <a:xfrm rot="10800000" flipV="1">
            <a:off x="251654" y="442536"/>
            <a:ext cx="1152000" cy="1"/>
          </a:xfrm>
          <a:prstGeom prst="bentConnector3">
            <a:avLst>
              <a:gd name="adj1" fmla="val 50000"/>
            </a:avLst>
          </a:prstGeom>
          <a:noFill/>
          <a:ln w="28575" cmpd="sng">
            <a:solidFill>
              <a:schemeClr val="bg1">
                <a:lumMod val="85000"/>
              </a:schemeClr>
            </a:solidFill>
            <a:miter lim="800000"/>
            <a:headEnd/>
            <a:tailEnd/>
          </a:ln>
          <a:extLst>
            <a:ext uri="{909E8E84-426E-40dd-AFC4-6F175D3DCCD1}">
              <a14:hiddenFill xmlns:a14="http://schemas.microsoft.com/office/drawing/2010/main" xmlns="">
                <a:noFill/>
              </a14:hiddenFill>
            </a:ext>
          </a:extLst>
        </p:spPr>
      </p:cxnSp>
      <p:pic>
        <p:nvPicPr>
          <p:cNvPr id="14" name="Imagen 13"/>
          <p:cNvPicPr>
            <a:picLocks noChangeAspect="1"/>
          </p:cNvPicPr>
          <p:nvPr userDrawn="1"/>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19667" b="38101"/>
          <a:stretch/>
        </p:blipFill>
        <p:spPr>
          <a:xfrm>
            <a:off x="6601700" y="90169"/>
            <a:ext cx="2440800" cy="321311"/>
          </a:xfrm>
          <a:prstGeom prst="rect">
            <a:avLst/>
          </a:prstGeom>
        </p:spPr>
      </p:pic>
    </p:spTree>
    <p:extLst>
      <p:ext uri="{BB962C8B-B14F-4D97-AF65-F5344CB8AC3E}">
        <p14:creationId xmlns:p14="http://schemas.microsoft.com/office/powerpoint/2010/main" val="1693990720"/>
      </p:ext>
    </p:extLst>
  </p:cSld>
  <p:clrMap bg1="lt1" tx1="dk1" bg2="lt2" tx2="dk2" accent1="accent1" accent2="accent2" accent3="accent3" accent4="accent4" accent5="accent5" accent6="accent6" hlink="hlink" folHlink="folHlink"/>
  <p:sldLayoutIdLst>
    <p:sldLayoutId id="2147484426" r:id="rId1"/>
    <p:sldLayoutId id="2147484427" r:id="rId2"/>
  </p:sldLayoutIdLst>
  <p:transition spd="med">
    <p:fade/>
  </p:transition>
  <p:hf hdr="0" ftr="0" dt="0"/>
  <p:txStyles>
    <p:titleStyle>
      <a:lvl1pPr algn="ctr" rtl="0" eaLnBrk="0" fontAlgn="base" hangingPunct="0">
        <a:spcBef>
          <a:spcPct val="0"/>
        </a:spcBef>
        <a:spcAft>
          <a:spcPct val="0"/>
        </a:spcAft>
        <a:defRPr sz="1400" b="1">
          <a:solidFill>
            <a:schemeClr val="bg1"/>
          </a:solidFill>
          <a:latin typeface="Calibri" pitchFamily="34" charset="0"/>
          <a:ea typeface="+mj-ea"/>
          <a:cs typeface="Calibri" pitchFamily="34" charset="0"/>
        </a:defRPr>
      </a:lvl1pPr>
      <a:lvl2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2pPr>
      <a:lvl3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3pPr>
      <a:lvl4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4pPr>
      <a:lvl5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5pPr>
      <a:lvl6pPr marL="457200" algn="ctr" rtl="0" fontAlgn="base">
        <a:spcBef>
          <a:spcPct val="0"/>
        </a:spcBef>
        <a:spcAft>
          <a:spcPct val="0"/>
        </a:spcAft>
        <a:defRPr b="1">
          <a:solidFill>
            <a:schemeClr val="bg1"/>
          </a:solidFill>
          <a:latin typeface="Arial" pitchFamily="34" charset="0"/>
          <a:ea typeface="ＭＳ Ｐゴシック" pitchFamily="1" charset="-128"/>
        </a:defRPr>
      </a:lvl6pPr>
      <a:lvl7pPr marL="914400" algn="ctr" rtl="0" fontAlgn="base">
        <a:spcBef>
          <a:spcPct val="0"/>
        </a:spcBef>
        <a:spcAft>
          <a:spcPct val="0"/>
        </a:spcAft>
        <a:defRPr b="1">
          <a:solidFill>
            <a:schemeClr val="bg1"/>
          </a:solidFill>
          <a:latin typeface="Arial" pitchFamily="34" charset="0"/>
          <a:ea typeface="ＭＳ Ｐゴシック" pitchFamily="1" charset="-128"/>
        </a:defRPr>
      </a:lvl7pPr>
      <a:lvl8pPr marL="1371600" algn="ctr" rtl="0" fontAlgn="base">
        <a:spcBef>
          <a:spcPct val="0"/>
        </a:spcBef>
        <a:spcAft>
          <a:spcPct val="0"/>
        </a:spcAft>
        <a:defRPr b="1">
          <a:solidFill>
            <a:schemeClr val="bg1"/>
          </a:solidFill>
          <a:latin typeface="Arial" pitchFamily="34" charset="0"/>
          <a:ea typeface="ＭＳ Ｐゴシック" pitchFamily="1" charset="-128"/>
        </a:defRPr>
      </a:lvl8pPr>
      <a:lvl9pPr marL="1828800" algn="ctr" rtl="0" fontAlgn="base">
        <a:spcBef>
          <a:spcPct val="0"/>
        </a:spcBef>
        <a:spcAft>
          <a:spcPct val="0"/>
        </a:spcAft>
        <a:defRPr b="1">
          <a:solidFill>
            <a:schemeClr val="bg1"/>
          </a:solidFill>
          <a:latin typeface="Arial" pitchFamily="34" charset="0"/>
          <a:ea typeface="ＭＳ Ｐゴシック" pitchFamily="1" charset="-128"/>
        </a:defRPr>
      </a:lvl9pPr>
    </p:titleStyle>
    <p:bodyStyle>
      <a:lvl1pPr marL="88900" indent="-88900" algn="l" rtl="0" eaLnBrk="0" fontAlgn="base" hangingPunct="0">
        <a:lnSpc>
          <a:spcPct val="90000"/>
        </a:lnSpc>
        <a:spcBef>
          <a:spcPct val="0"/>
        </a:spcBef>
        <a:spcAft>
          <a:spcPct val="25000"/>
        </a:spcAft>
        <a:buClr>
          <a:schemeClr val="hlink"/>
        </a:buClr>
        <a:buFont typeface="Wingdings" pitchFamily="2" charset="2"/>
        <a:buChar char="§"/>
        <a:defRPr sz="1300">
          <a:solidFill>
            <a:srgbClr val="333333"/>
          </a:solidFill>
          <a:latin typeface="Calibri" pitchFamily="34" charset="0"/>
          <a:ea typeface="+mn-ea"/>
          <a:cs typeface="Calibri" pitchFamily="34" charset="0"/>
        </a:defRPr>
      </a:lvl1pPr>
      <a:lvl2pPr marL="361950" indent="-93663" algn="l" rtl="0" eaLnBrk="0" fontAlgn="base" hangingPunct="0">
        <a:lnSpc>
          <a:spcPct val="90000"/>
        </a:lnSpc>
        <a:spcBef>
          <a:spcPct val="0"/>
        </a:spcBef>
        <a:spcAft>
          <a:spcPct val="25000"/>
        </a:spcAft>
        <a:buClr>
          <a:srgbClr val="80959F"/>
        </a:buClr>
        <a:buFont typeface="Wingdings" pitchFamily="2" charset="2"/>
        <a:buChar char="§"/>
        <a:defRPr sz="1300">
          <a:solidFill>
            <a:srgbClr val="333333"/>
          </a:solidFill>
          <a:latin typeface="Calibri" pitchFamily="34" charset="0"/>
          <a:ea typeface="+mn-ea"/>
          <a:cs typeface="Calibri" pitchFamily="34" charset="0"/>
        </a:defRPr>
      </a:lvl2pPr>
      <a:lvl3pPr marL="628650" indent="-8731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3pPr>
      <a:lvl4pPr marL="895350" indent="-8731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4pPr>
      <a:lvl5pPr marL="1168400" indent="-9366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5pPr>
      <a:lvl6pPr marL="16256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6pPr>
      <a:lvl7pPr marL="20828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7pPr>
      <a:lvl8pPr marL="25400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8pPr>
      <a:lvl9pPr marL="29972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240" y="-10544"/>
            <a:ext cx="9180000" cy="5161664"/>
          </a:xfrm>
          <a:prstGeom prst="rect">
            <a:avLst/>
          </a:prstGeom>
        </p:spPr>
      </p:pic>
    </p:spTree>
    <p:extLst>
      <p:ext uri="{BB962C8B-B14F-4D97-AF65-F5344CB8AC3E}">
        <p14:creationId xmlns:p14="http://schemas.microsoft.com/office/powerpoint/2010/main" val="534708682"/>
      </p:ext>
    </p:extLst>
  </p:cSld>
  <p:clrMap bg1="lt1" tx1="dk1" bg2="lt2" tx2="dk2" accent1="accent1" accent2="accent2" accent3="accent3" accent4="accent4" accent5="accent5" accent6="accent6" hlink="hlink" folHlink="folHlink"/>
  <p:sldLayoutIdLst>
    <p:sldLayoutId id="2147484430" r:id="rId1"/>
    <p:sldLayoutId id="2147484431" r:id="rId2"/>
  </p:sldLayoutIdLst>
  <p:transition spd="med">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240" y="-10544"/>
            <a:ext cx="9180000" cy="5161664"/>
          </a:xfrm>
          <a:prstGeom prst="rect">
            <a:avLst/>
          </a:prstGeom>
        </p:spPr>
      </p:pic>
    </p:spTree>
    <p:extLst>
      <p:ext uri="{BB962C8B-B14F-4D97-AF65-F5344CB8AC3E}">
        <p14:creationId xmlns:p14="http://schemas.microsoft.com/office/powerpoint/2010/main" val="943324353"/>
      </p:ext>
    </p:extLst>
  </p:cSld>
  <p:clrMap bg1="lt1" tx1="dk1" bg2="lt2" tx2="dk2" accent1="accent1" accent2="accent2" accent3="accent3" accent4="accent4" accent5="accent5" accent6="accent6" hlink="hlink" folHlink="folHlink"/>
  <p:sldLayoutIdLst>
    <p:sldLayoutId id="2147484433" r:id="rId1"/>
    <p:sldLayoutId id="2147484434" r:id="rId2"/>
  </p:sldLayoutIdLst>
  <p:transition spd="med">
    <p:fade/>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5" name="Picture 3" descr="L:\9012\Enric_Otero\logos\CaixaBank\CaixaBank_logo_color_CMYK_horizontal_300dpi_fondo_blanco.jpg"/>
          <p:cNvPicPr>
            <a:picLocks noChangeAspect="1" noChangeArrowheads="1"/>
          </p:cNvPicPr>
          <p:nvPr userDrawn="1"/>
        </p:nvPicPr>
        <p:blipFill rotWithShape="1">
          <a:blip r:embed="rId4" cstate="print"/>
          <a:srcRect t="12555" b="13023"/>
          <a:stretch/>
        </p:blipFill>
        <p:spPr bwMode="auto">
          <a:xfrm>
            <a:off x="200142" y="116728"/>
            <a:ext cx="1242217" cy="276187"/>
          </a:xfrm>
          <a:prstGeom prst="rect">
            <a:avLst/>
          </a:prstGeom>
          <a:noFill/>
        </p:spPr>
      </p:pic>
      <p:sp>
        <p:nvSpPr>
          <p:cNvPr id="4099" name="Rectangle 2"/>
          <p:cNvSpPr>
            <a:spLocks noGrp="1" noChangeArrowheads="1"/>
          </p:cNvSpPr>
          <p:nvPr>
            <p:ph type="title"/>
          </p:nvPr>
        </p:nvSpPr>
        <p:spPr bwMode="auto">
          <a:xfrm>
            <a:off x="247651" y="540544"/>
            <a:ext cx="8682038" cy="291600"/>
          </a:xfrm>
          <a:prstGeom prst="rect">
            <a:avLst/>
          </a:prstGeom>
          <a:solidFill>
            <a:srgbClr val="009AD8"/>
          </a:solidFill>
          <a:ln w="9525">
            <a:noFill/>
            <a:miter lim="800000"/>
            <a:headEnd/>
            <a:tailEnd/>
          </a:ln>
        </p:spPr>
        <p:txBody>
          <a:bodyPr vert="horz" wrap="square" lIns="0" tIns="0" rIns="0" bIns="0" numCol="1" anchor="ctr" anchorCtr="1" compatLnSpc="1">
            <a:prstTxWarp prst="textNoShape">
              <a:avLst/>
            </a:prstTxWarp>
          </a:bodyPr>
          <a:lstStyle/>
          <a:p>
            <a:pPr lvl="0"/>
            <a:r>
              <a:rPr lang="es-ES_tradnl" dirty="0" smtClean="0"/>
              <a:t>Clic para editar título</a:t>
            </a:r>
          </a:p>
        </p:txBody>
      </p:sp>
      <p:sp>
        <p:nvSpPr>
          <p:cNvPr id="1028" name="Rectangle 4"/>
          <p:cNvSpPr>
            <a:spLocks noGrp="1" noChangeArrowheads="1"/>
          </p:cNvSpPr>
          <p:nvPr>
            <p:ph type="dt" sz="half" idx="2"/>
          </p:nvPr>
        </p:nvSpPr>
        <p:spPr bwMode="auto">
          <a:xfrm>
            <a:off x="7571237" y="5152621"/>
            <a:ext cx="976615"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latin typeface="Calibri" pitchFamily="34" charset="0"/>
                <a:ea typeface="ＭＳ Ｐゴシック" pitchFamily="1" charset="-128"/>
                <a:cs typeface="+mn-cs"/>
              </a:defRPr>
            </a:lvl1pPr>
          </a:lstStyle>
          <a:p>
            <a:pPr>
              <a:defRPr/>
            </a:pPr>
            <a:endParaRPr lang="es-ES_tradnl" dirty="0"/>
          </a:p>
        </p:txBody>
      </p:sp>
      <p:sp>
        <p:nvSpPr>
          <p:cNvPr id="1030" name="Rectangle 6"/>
          <p:cNvSpPr>
            <a:spLocks noGrp="1" noChangeArrowheads="1"/>
          </p:cNvSpPr>
          <p:nvPr>
            <p:ph type="sldNum" sz="quarter" idx="4"/>
          </p:nvPr>
        </p:nvSpPr>
        <p:spPr bwMode="auto">
          <a:xfrm>
            <a:off x="8813805"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
        <p:nvSpPr>
          <p:cNvPr id="1031" name="Rectangle 7"/>
          <p:cNvSpPr>
            <a:spLocks noChangeArrowheads="1"/>
          </p:cNvSpPr>
          <p:nvPr/>
        </p:nvSpPr>
        <p:spPr bwMode="auto">
          <a:xfrm>
            <a:off x="9069392" y="1197771"/>
            <a:ext cx="184731" cy="461665"/>
          </a:xfrm>
          <a:prstGeom prst="rect">
            <a:avLst/>
          </a:prstGeom>
          <a:noFill/>
          <a:ln w="9525">
            <a:noFill/>
            <a:miter lim="800000"/>
            <a:headEnd/>
            <a:tailEnd/>
          </a:ln>
        </p:spPr>
        <p:txBody>
          <a:bodyPr wrap="none">
            <a:spAutoFit/>
          </a:bodyPr>
          <a:lstStyle/>
          <a:p>
            <a:pPr eaLnBrk="0" hangingPunct="0">
              <a:defRPr/>
            </a:pPr>
            <a:endParaRPr lang="es-ES" sz="2400" b="0">
              <a:solidFill>
                <a:prstClr val="black"/>
              </a:solidFill>
              <a:latin typeface="Arial"/>
              <a:cs typeface="+mn-cs"/>
            </a:endParaRPr>
          </a:p>
        </p:txBody>
      </p:sp>
      <p:cxnSp>
        <p:nvCxnSpPr>
          <p:cNvPr id="10" name="AutoShape 54"/>
          <p:cNvCxnSpPr>
            <a:cxnSpLocks noChangeShapeType="1"/>
          </p:cNvCxnSpPr>
          <p:nvPr/>
        </p:nvCxnSpPr>
        <p:spPr bwMode="auto">
          <a:xfrm rot="10800000">
            <a:off x="1467820" y="442538"/>
            <a:ext cx="7452000" cy="1"/>
          </a:xfrm>
          <a:prstGeom prst="bentConnector3">
            <a:avLst>
              <a:gd name="adj1" fmla="val 50000"/>
            </a:avLst>
          </a:prstGeom>
          <a:noFill/>
          <a:ln w="28575" cmpd="sng">
            <a:gradFill flip="none" rotWithShape="1">
              <a:gsLst>
                <a:gs pos="0">
                  <a:srgbClr val="009AD8"/>
                </a:gs>
                <a:gs pos="100000">
                  <a:schemeClr val="bg1">
                    <a:lumMod val="85000"/>
                  </a:schemeClr>
                </a:gs>
              </a:gsLst>
              <a:lin ang="0" scaled="1"/>
              <a:tileRect/>
            </a:gradFill>
            <a:miter lim="800000"/>
            <a:headEnd/>
            <a:tailEnd/>
          </a:ln>
          <a:extLst>
            <a:ext uri="{909E8E84-426E-40dd-AFC4-6F175D3DCCD1}">
              <a14:hiddenFill xmlns="" xmlns:a14="http://schemas.microsoft.com/office/drawing/2010/main">
                <a:noFill/>
              </a14:hiddenFill>
            </a:ext>
          </a:extLst>
        </p:spPr>
      </p:cxnSp>
      <p:cxnSp>
        <p:nvCxnSpPr>
          <p:cNvPr id="11" name="AutoShape 54"/>
          <p:cNvCxnSpPr>
            <a:cxnSpLocks noChangeShapeType="1"/>
          </p:cNvCxnSpPr>
          <p:nvPr/>
        </p:nvCxnSpPr>
        <p:spPr bwMode="auto">
          <a:xfrm rot="10800000" flipV="1">
            <a:off x="251654" y="442537"/>
            <a:ext cx="1152000" cy="1"/>
          </a:xfrm>
          <a:prstGeom prst="bentConnector3">
            <a:avLst>
              <a:gd name="adj1" fmla="val 50000"/>
            </a:avLst>
          </a:prstGeom>
          <a:noFill/>
          <a:ln w="28575" cmpd="sng">
            <a:solidFill>
              <a:schemeClr val="bg1">
                <a:lumMod val="85000"/>
              </a:schemeClr>
            </a:solidFill>
            <a:miter lim="800000"/>
            <a:headEnd/>
            <a:tailEnd/>
          </a:ln>
          <a:extLst>
            <a:ext uri="{909E8E84-426E-40dd-AFC4-6F175D3DCCD1}">
              <a14:hiddenFill xmlns="" xmlns:a14="http://schemas.microsoft.com/office/drawing/2010/main">
                <a:noFill/>
              </a14:hiddenFill>
            </a:ext>
          </a:extLst>
        </p:spPr>
      </p:cxnSp>
      <p:pic>
        <p:nvPicPr>
          <p:cNvPr id="14" name="Imagen 13"/>
          <p:cNvPicPr>
            <a:picLocks noChangeAspect="1"/>
          </p:cNvPicPr>
          <p:nvPr userDrawn="1"/>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19667" b="38101"/>
          <a:stretch/>
        </p:blipFill>
        <p:spPr>
          <a:xfrm>
            <a:off x="6601700" y="90170"/>
            <a:ext cx="2440800" cy="321311"/>
          </a:xfrm>
          <a:prstGeom prst="rect">
            <a:avLst/>
          </a:prstGeom>
        </p:spPr>
      </p:pic>
    </p:spTree>
    <p:extLst>
      <p:ext uri="{BB962C8B-B14F-4D97-AF65-F5344CB8AC3E}">
        <p14:creationId xmlns:p14="http://schemas.microsoft.com/office/powerpoint/2010/main" val="4117004220"/>
      </p:ext>
    </p:extLst>
  </p:cSld>
  <p:clrMap bg1="lt1" tx1="dk1" bg2="lt2" tx2="dk2" accent1="accent1" accent2="accent2" accent3="accent3" accent4="accent4" accent5="accent5" accent6="accent6" hlink="hlink" folHlink="folHlink"/>
  <p:sldLayoutIdLst>
    <p:sldLayoutId id="2147484436" r:id="rId1"/>
    <p:sldLayoutId id="2147484437" r:id="rId2"/>
  </p:sldLayoutIdLst>
  <p:transition spd="med">
    <p:fade/>
  </p:transition>
  <p:hf hdr="0" ftr="0" dt="0"/>
  <p:txStyles>
    <p:titleStyle>
      <a:lvl1pPr algn="ctr" rtl="0" eaLnBrk="0" fontAlgn="base" hangingPunct="0">
        <a:spcBef>
          <a:spcPct val="0"/>
        </a:spcBef>
        <a:spcAft>
          <a:spcPct val="0"/>
        </a:spcAft>
        <a:defRPr sz="1400" b="1">
          <a:solidFill>
            <a:schemeClr val="bg1"/>
          </a:solidFill>
          <a:latin typeface="Calibri" pitchFamily="34" charset="0"/>
          <a:ea typeface="+mj-ea"/>
          <a:cs typeface="Calibri" pitchFamily="34" charset="0"/>
        </a:defRPr>
      </a:lvl1pPr>
      <a:lvl2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2pPr>
      <a:lvl3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3pPr>
      <a:lvl4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4pPr>
      <a:lvl5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5pPr>
      <a:lvl6pPr marL="457189" algn="ctr" rtl="0" fontAlgn="base">
        <a:spcBef>
          <a:spcPct val="0"/>
        </a:spcBef>
        <a:spcAft>
          <a:spcPct val="0"/>
        </a:spcAft>
        <a:defRPr b="1">
          <a:solidFill>
            <a:schemeClr val="bg1"/>
          </a:solidFill>
          <a:latin typeface="Arial" pitchFamily="34" charset="0"/>
          <a:ea typeface="ＭＳ Ｐゴシック" pitchFamily="1" charset="-128"/>
        </a:defRPr>
      </a:lvl6pPr>
      <a:lvl7pPr marL="914378" algn="ctr" rtl="0" fontAlgn="base">
        <a:spcBef>
          <a:spcPct val="0"/>
        </a:spcBef>
        <a:spcAft>
          <a:spcPct val="0"/>
        </a:spcAft>
        <a:defRPr b="1">
          <a:solidFill>
            <a:schemeClr val="bg1"/>
          </a:solidFill>
          <a:latin typeface="Arial" pitchFamily="34" charset="0"/>
          <a:ea typeface="ＭＳ Ｐゴシック" pitchFamily="1" charset="-128"/>
        </a:defRPr>
      </a:lvl7pPr>
      <a:lvl8pPr marL="1371566" algn="ctr" rtl="0" fontAlgn="base">
        <a:spcBef>
          <a:spcPct val="0"/>
        </a:spcBef>
        <a:spcAft>
          <a:spcPct val="0"/>
        </a:spcAft>
        <a:defRPr b="1">
          <a:solidFill>
            <a:schemeClr val="bg1"/>
          </a:solidFill>
          <a:latin typeface="Arial" pitchFamily="34" charset="0"/>
          <a:ea typeface="ＭＳ Ｐゴシック" pitchFamily="1" charset="-128"/>
        </a:defRPr>
      </a:lvl8pPr>
      <a:lvl9pPr marL="1828754" algn="ctr" rtl="0" fontAlgn="base">
        <a:spcBef>
          <a:spcPct val="0"/>
        </a:spcBef>
        <a:spcAft>
          <a:spcPct val="0"/>
        </a:spcAft>
        <a:defRPr b="1">
          <a:solidFill>
            <a:schemeClr val="bg1"/>
          </a:solidFill>
          <a:latin typeface="Arial" pitchFamily="34" charset="0"/>
          <a:ea typeface="ＭＳ Ｐゴシック" pitchFamily="1" charset="-128"/>
        </a:defRPr>
      </a:lvl9pPr>
    </p:titleStyle>
    <p:bodyStyle>
      <a:lvl1pPr marL="88898" indent="-88898" algn="l" rtl="0" eaLnBrk="0" fontAlgn="base" hangingPunct="0">
        <a:lnSpc>
          <a:spcPct val="90000"/>
        </a:lnSpc>
        <a:spcBef>
          <a:spcPct val="0"/>
        </a:spcBef>
        <a:spcAft>
          <a:spcPct val="25000"/>
        </a:spcAft>
        <a:buClr>
          <a:schemeClr val="hlink"/>
        </a:buClr>
        <a:buFont typeface="Wingdings" pitchFamily="2" charset="2"/>
        <a:buChar char="§"/>
        <a:defRPr sz="1300">
          <a:solidFill>
            <a:srgbClr val="333333"/>
          </a:solidFill>
          <a:latin typeface="Calibri" pitchFamily="34" charset="0"/>
          <a:ea typeface="+mn-ea"/>
          <a:cs typeface="Calibri" pitchFamily="34" charset="0"/>
        </a:defRPr>
      </a:lvl1pPr>
      <a:lvl2pPr marL="361941" indent="-93661" algn="l" rtl="0" eaLnBrk="0" fontAlgn="base" hangingPunct="0">
        <a:lnSpc>
          <a:spcPct val="90000"/>
        </a:lnSpc>
        <a:spcBef>
          <a:spcPct val="0"/>
        </a:spcBef>
        <a:spcAft>
          <a:spcPct val="25000"/>
        </a:spcAft>
        <a:buClr>
          <a:srgbClr val="80959F"/>
        </a:buClr>
        <a:buFont typeface="Wingdings" pitchFamily="2" charset="2"/>
        <a:buChar char="§"/>
        <a:defRPr sz="1300">
          <a:solidFill>
            <a:srgbClr val="333333"/>
          </a:solidFill>
          <a:latin typeface="Calibri" pitchFamily="34" charset="0"/>
          <a:ea typeface="+mn-ea"/>
          <a:cs typeface="Calibri" pitchFamily="34" charset="0"/>
        </a:defRPr>
      </a:lvl2pPr>
      <a:lvl3pPr marL="628634" indent="-87311"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3pPr>
      <a:lvl4pPr marL="895328" indent="-87311"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4pPr>
      <a:lvl5pPr marL="1168371" indent="-93661"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5pPr>
      <a:lvl6pPr marL="1625559" indent="-93661" algn="l" rtl="0" fontAlgn="base">
        <a:lnSpc>
          <a:spcPct val="90000"/>
        </a:lnSpc>
        <a:spcBef>
          <a:spcPct val="0"/>
        </a:spcBef>
        <a:spcAft>
          <a:spcPct val="25000"/>
        </a:spcAft>
        <a:buClr>
          <a:srgbClr val="9DAEB7"/>
        </a:buClr>
        <a:buChar char="."/>
        <a:defRPr sz="1000">
          <a:solidFill>
            <a:srgbClr val="333333"/>
          </a:solidFill>
          <a:latin typeface="+mn-lt"/>
          <a:ea typeface="+mn-ea"/>
        </a:defRPr>
      </a:lvl6pPr>
      <a:lvl7pPr marL="2082748" indent="-93661" algn="l" rtl="0" fontAlgn="base">
        <a:lnSpc>
          <a:spcPct val="90000"/>
        </a:lnSpc>
        <a:spcBef>
          <a:spcPct val="0"/>
        </a:spcBef>
        <a:spcAft>
          <a:spcPct val="25000"/>
        </a:spcAft>
        <a:buClr>
          <a:srgbClr val="9DAEB7"/>
        </a:buClr>
        <a:buChar char="."/>
        <a:defRPr sz="1000">
          <a:solidFill>
            <a:srgbClr val="333333"/>
          </a:solidFill>
          <a:latin typeface="+mn-lt"/>
          <a:ea typeface="+mn-ea"/>
        </a:defRPr>
      </a:lvl7pPr>
      <a:lvl8pPr marL="2539937" indent="-93661" algn="l" rtl="0" fontAlgn="base">
        <a:lnSpc>
          <a:spcPct val="90000"/>
        </a:lnSpc>
        <a:spcBef>
          <a:spcPct val="0"/>
        </a:spcBef>
        <a:spcAft>
          <a:spcPct val="25000"/>
        </a:spcAft>
        <a:buClr>
          <a:srgbClr val="9DAEB7"/>
        </a:buClr>
        <a:buChar char="."/>
        <a:defRPr sz="1000">
          <a:solidFill>
            <a:srgbClr val="333333"/>
          </a:solidFill>
          <a:latin typeface="+mn-lt"/>
          <a:ea typeface="+mn-ea"/>
        </a:defRPr>
      </a:lvl8pPr>
      <a:lvl9pPr marL="2997125" indent="-93661" algn="l" rtl="0" fontAlgn="base">
        <a:lnSpc>
          <a:spcPct val="90000"/>
        </a:lnSpc>
        <a:spcBef>
          <a:spcPct val="0"/>
        </a:spcBef>
        <a:spcAft>
          <a:spcPct val="25000"/>
        </a:spcAft>
        <a:buClr>
          <a:srgbClr val="9DAEB7"/>
        </a:buClr>
        <a:buChar char="."/>
        <a:defRPr sz="1000">
          <a:solidFill>
            <a:srgbClr val="333333"/>
          </a:solidFill>
          <a:latin typeface="+mn-lt"/>
          <a:ea typeface="+mn-ea"/>
        </a:defRPr>
      </a:lvl9pPr>
    </p:bodyStyle>
    <p:otherStyle>
      <a:defPPr>
        <a:defRPr lang="es-E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5" name="Picture 3" descr="L:\9012\Enric_Otero\logos\CaixaBank\CaixaBank_logo_color_CMYK_horizontal_300dpi_fondo_blanco.jpg"/>
          <p:cNvPicPr>
            <a:picLocks noChangeAspect="1" noChangeArrowheads="1"/>
          </p:cNvPicPr>
          <p:nvPr userDrawn="1"/>
        </p:nvPicPr>
        <p:blipFill rotWithShape="1">
          <a:blip r:embed="rId4" cstate="print"/>
          <a:srcRect t="12555" b="13023"/>
          <a:stretch/>
        </p:blipFill>
        <p:spPr bwMode="auto">
          <a:xfrm>
            <a:off x="200143" y="116729"/>
            <a:ext cx="1242217" cy="276187"/>
          </a:xfrm>
          <a:prstGeom prst="rect">
            <a:avLst/>
          </a:prstGeom>
          <a:noFill/>
        </p:spPr>
      </p:pic>
      <p:sp>
        <p:nvSpPr>
          <p:cNvPr id="4099" name="Rectangle 2"/>
          <p:cNvSpPr>
            <a:spLocks noGrp="1" noChangeArrowheads="1"/>
          </p:cNvSpPr>
          <p:nvPr>
            <p:ph type="title"/>
          </p:nvPr>
        </p:nvSpPr>
        <p:spPr bwMode="auto">
          <a:xfrm>
            <a:off x="247651" y="540544"/>
            <a:ext cx="8682038" cy="291600"/>
          </a:xfrm>
          <a:prstGeom prst="rect">
            <a:avLst/>
          </a:prstGeom>
          <a:solidFill>
            <a:srgbClr val="009AD8"/>
          </a:solidFill>
          <a:ln w="9525">
            <a:noFill/>
            <a:miter lim="800000"/>
            <a:headEnd/>
            <a:tailEnd/>
          </a:ln>
        </p:spPr>
        <p:txBody>
          <a:bodyPr vert="horz" wrap="square" lIns="0" tIns="0" rIns="0" bIns="0" numCol="1" anchor="ctr" anchorCtr="1" compatLnSpc="1">
            <a:prstTxWarp prst="textNoShape">
              <a:avLst/>
            </a:prstTxWarp>
          </a:bodyPr>
          <a:lstStyle/>
          <a:p>
            <a:pPr lvl="0"/>
            <a:r>
              <a:rPr lang="es-ES_tradnl" dirty="0" smtClean="0"/>
              <a:t>Clic para editar título</a:t>
            </a:r>
          </a:p>
        </p:txBody>
      </p:sp>
      <p:sp>
        <p:nvSpPr>
          <p:cNvPr id="1028" name="Rectangle 4"/>
          <p:cNvSpPr>
            <a:spLocks noGrp="1" noChangeArrowheads="1"/>
          </p:cNvSpPr>
          <p:nvPr>
            <p:ph type="dt" sz="half" idx="2"/>
          </p:nvPr>
        </p:nvSpPr>
        <p:spPr bwMode="auto">
          <a:xfrm>
            <a:off x="7571238" y="5152622"/>
            <a:ext cx="976615"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latin typeface="Calibri" pitchFamily="34" charset="0"/>
                <a:ea typeface="ＭＳ Ｐゴシック" pitchFamily="1" charset="-128"/>
                <a:cs typeface="+mn-cs"/>
              </a:defRPr>
            </a:lvl1pPr>
          </a:lstStyle>
          <a:p>
            <a:pPr>
              <a:defRPr/>
            </a:pPr>
            <a:endParaRPr lang="es-ES_tradnl" dirty="0"/>
          </a:p>
        </p:txBody>
      </p:sp>
      <p:sp>
        <p:nvSpPr>
          <p:cNvPr id="1030" name="Rectangle 6"/>
          <p:cNvSpPr>
            <a:spLocks noGrp="1" noChangeArrowheads="1"/>
          </p:cNvSpPr>
          <p:nvPr>
            <p:ph type="sldNum" sz="quarter" idx="4"/>
          </p:nvPr>
        </p:nvSpPr>
        <p:spPr bwMode="auto">
          <a:xfrm>
            <a:off x="8813806"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
        <p:nvSpPr>
          <p:cNvPr id="1031" name="Rectangle 7"/>
          <p:cNvSpPr>
            <a:spLocks noChangeArrowheads="1"/>
          </p:cNvSpPr>
          <p:nvPr/>
        </p:nvSpPr>
        <p:spPr bwMode="auto">
          <a:xfrm>
            <a:off x="9069393" y="1197772"/>
            <a:ext cx="184731" cy="461665"/>
          </a:xfrm>
          <a:prstGeom prst="rect">
            <a:avLst/>
          </a:prstGeom>
          <a:noFill/>
          <a:ln w="9525">
            <a:noFill/>
            <a:miter lim="800000"/>
            <a:headEnd/>
            <a:tailEnd/>
          </a:ln>
        </p:spPr>
        <p:txBody>
          <a:bodyPr wrap="none">
            <a:spAutoFit/>
          </a:bodyPr>
          <a:lstStyle/>
          <a:p>
            <a:pPr eaLnBrk="0" hangingPunct="0">
              <a:defRPr/>
            </a:pPr>
            <a:endParaRPr lang="es-ES" sz="2400" b="0">
              <a:solidFill>
                <a:prstClr val="black"/>
              </a:solidFill>
              <a:latin typeface="Arial"/>
              <a:cs typeface="+mn-cs"/>
            </a:endParaRPr>
          </a:p>
        </p:txBody>
      </p:sp>
      <p:cxnSp>
        <p:nvCxnSpPr>
          <p:cNvPr id="10" name="AutoShape 54"/>
          <p:cNvCxnSpPr>
            <a:cxnSpLocks noChangeShapeType="1"/>
          </p:cNvCxnSpPr>
          <p:nvPr/>
        </p:nvCxnSpPr>
        <p:spPr bwMode="auto">
          <a:xfrm rot="10800000">
            <a:off x="1467820" y="442539"/>
            <a:ext cx="7452000" cy="1"/>
          </a:xfrm>
          <a:prstGeom prst="bentConnector3">
            <a:avLst>
              <a:gd name="adj1" fmla="val 50000"/>
            </a:avLst>
          </a:prstGeom>
          <a:noFill/>
          <a:ln w="28575" cmpd="sng">
            <a:gradFill flip="none" rotWithShape="1">
              <a:gsLst>
                <a:gs pos="0">
                  <a:srgbClr val="009AD8"/>
                </a:gs>
                <a:gs pos="100000">
                  <a:schemeClr val="bg1">
                    <a:lumMod val="85000"/>
                  </a:schemeClr>
                </a:gs>
              </a:gsLst>
              <a:lin ang="0" scaled="1"/>
              <a:tileRect/>
            </a:gradFill>
            <a:miter lim="800000"/>
            <a:headEnd/>
            <a:tailEnd/>
          </a:ln>
          <a:extLst>
            <a:ext uri="{909E8E84-426E-40dd-AFC4-6F175D3DCCD1}">
              <a14:hiddenFill xmlns="" xmlns:a14="http://schemas.microsoft.com/office/drawing/2010/main">
                <a:noFill/>
              </a14:hiddenFill>
            </a:ext>
          </a:extLst>
        </p:spPr>
      </p:cxnSp>
      <p:cxnSp>
        <p:nvCxnSpPr>
          <p:cNvPr id="11" name="AutoShape 54"/>
          <p:cNvCxnSpPr>
            <a:cxnSpLocks noChangeShapeType="1"/>
          </p:cNvCxnSpPr>
          <p:nvPr/>
        </p:nvCxnSpPr>
        <p:spPr bwMode="auto">
          <a:xfrm rot="10800000" flipV="1">
            <a:off x="251654" y="442538"/>
            <a:ext cx="1152000" cy="1"/>
          </a:xfrm>
          <a:prstGeom prst="bentConnector3">
            <a:avLst>
              <a:gd name="adj1" fmla="val 50000"/>
            </a:avLst>
          </a:prstGeom>
          <a:noFill/>
          <a:ln w="28575" cmpd="sng">
            <a:solidFill>
              <a:schemeClr val="bg1">
                <a:lumMod val="85000"/>
              </a:schemeClr>
            </a:solidFill>
            <a:miter lim="800000"/>
            <a:headEnd/>
            <a:tailEnd/>
          </a:ln>
          <a:extLst>
            <a:ext uri="{909E8E84-426E-40dd-AFC4-6F175D3DCCD1}">
              <a14:hiddenFill xmlns="" xmlns:a14="http://schemas.microsoft.com/office/drawing/2010/main">
                <a:noFill/>
              </a14:hiddenFill>
            </a:ext>
          </a:extLst>
        </p:spPr>
      </p:cxnSp>
      <p:pic>
        <p:nvPicPr>
          <p:cNvPr id="14" name="Imagen 13"/>
          <p:cNvPicPr>
            <a:picLocks noChangeAspect="1"/>
          </p:cNvPicPr>
          <p:nvPr userDrawn="1"/>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t="19667" b="38101"/>
          <a:stretch/>
        </p:blipFill>
        <p:spPr>
          <a:xfrm>
            <a:off x="6601700" y="90171"/>
            <a:ext cx="2440800" cy="321311"/>
          </a:xfrm>
          <a:prstGeom prst="rect">
            <a:avLst/>
          </a:prstGeom>
        </p:spPr>
      </p:pic>
    </p:spTree>
    <p:extLst>
      <p:ext uri="{BB962C8B-B14F-4D97-AF65-F5344CB8AC3E}">
        <p14:creationId xmlns:p14="http://schemas.microsoft.com/office/powerpoint/2010/main" val="3526387597"/>
      </p:ext>
    </p:extLst>
  </p:cSld>
  <p:clrMap bg1="lt1" tx1="dk1" bg2="lt2" tx2="dk2" accent1="accent1" accent2="accent2" accent3="accent3" accent4="accent4" accent5="accent5" accent6="accent6" hlink="hlink" folHlink="folHlink"/>
  <p:sldLayoutIdLst>
    <p:sldLayoutId id="2147484439" r:id="rId1"/>
    <p:sldLayoutId id="2147484440" r:id="rId2"/>
  </p:sldLayoutIdLst>
  <p:transition spd="med">
    <p:fade/>
  </p:transition>
  <p:hf hdr="0" ftr="0" dt="0"/>
  <p:txStyles>
    <p:titleStyle>
      <a:lvl1pPr algn="ctr" rtl="0" eaLnBrk="0" fontAlgn="base" hangingPunct="0">
        <a:spcBef>
          <a:spcPct val="0"/>
        </a:spcBef>
        <a:spcAft>
          <a:spcPct val="0"/>
        </a:spcAft>
        <a:defRPr sz="1400" b="1">
          <a:solidFill>
            <a:schemeClr val="bg1"/>
          </a:solidFill>
          <a:latin typeface="Calibri" pitchFamily="34" charset="0"/>
          <a:ea typeface="+mj-ea"/>
          <a:cs typeface="Calibri" pitchFamily="34" charset="0"/>
        </a:defRPr>
      </a:lvl1pPr>
      <a:lvl2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2pPr>
      <a:lvl3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3pPr>
      <a:lvl4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4pPr>
      <a:lvl5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5pPr>
      <a:lvl6pPr marL="457178" algn="ctr" rtl="0" fontAlgn="base">
        <a:spcBef>
          <a:spcPct val="0"/>
        </a:spcBef>
        <a:spcAft>
          <a:spcPct val="0"/>
        </a:spcAft>
        <a:defRPr b="1">
          <a:solidFill>
            <a:schemeClr val="bg1"/>
          </a:solidFill>
          <a:latin typeface="Arial" pitchFamily="34" charset="0"/>
          <a:ea typeface="ＭＳ Ｐゴシック" pitchFamily="1" charset="-128"/>
        </a:defRPr>
      </a:lvl6pPr>
      <a:lvl7pPr marL="914355" algn="ctr" rtl="0" fontAlgn="base">
        <a:spcBef>
          <a:spcPct val="0"/>
        </a:spcBef>
        <a:spcAft>
          <a:spcPct val="0"/>
        </a:spcAft>
        <a:defRPr b="1">
          <a:solidFill>
            <a:schemeClr val="bg1"/>
          </a:solidFill>
          <a:latin typeface="Arial" pitchFamily="34" charset="0"/>
          <a:ea typeface="ＭＳ Ｐゴシック" pitchFamily="1" charset="-128"/>
        </a:defRPr>
      </a:lvl7pPr>
      <a:lvl8pPr marL="1371532" algn="ctr" rtl="0" fontAlgn="base">
        <a:spcBef>
          <a:spcPct val="0"/>
        </a:spcBef>
        <a:spcAft>
          <a:spcPct val="0"/>
        </a:spcAft>
        <a:defRPr b="1">
          <a:solidFill>
            <a:schemeClr val="bg1"/>
          </a:solidFill>
          <a:latin typeface="Arial" pitchFamily="34" charset="0"/>
          <a:ea typeface="ＭＳ Ｐゴシック" pitchFamily="1" charset="-128"/>
        </a:defRPr>
      </a:lvl8pPr>
      <a:lvl9pPr marL="1828709" algn="ctr" rtl="0" fontAlgn="base">
        <a:spcBef>
          <a:spcPct val="0"/>
        </a:spcBef>
        <a:spcAft>
          <a:spcPct val="0"/>
        </a:spcAft>
        <a:defRPr b="1">
          <a:solidFill>
            <a:schemeClr val="bg1"/>
          </a:solidFill>
          <a:latin typeface="Arial" pitchFamily="34" charset="0"/>
          <a:ea typeface="ＭＳ Ｐゴシック" pitchFamily="1" charset="-128"/>
        </a:defRPr>
      </a:lvl9pPr>
    </p:titleStyle>
    <p:bodyStyle>
      <a:lvl1pPr marL="88896" indent="-88896" algn="l" rtl="0" eaLnBrk="0" fontAlgn="base" hangingPunct="0">
        <a:lnSpc>
          <a:spcPct val="90000"/>
        </a:lnSpc>
        <a:spcBef>
          <a:spcPct val="0"/>
        </a:spcBef>
        <a:spcAft>
          <a:spcPct val="25000"/>
        </a:spcAft>
        <a:buClr>
          <a:schemeClr val="hlink"/>
        </a:buClr>
        <a:buFont typeface="Wingdings" pitchFamily="2" charset="2"/>
        <a:buChar char="§"/>
        <a:defRPr sz="1300">
          <a:solidFill>
            <a:srgbClr val="333333"/>
          </a:solidFill>
          <a:latin typeface="Calibri" pitchFamily="34" charset="0"/>
          <a:ea typeface="+mn-ea"/>
          <a:cs typeface="Calibri" pitchFamily="34" charset="0"/>
        </a:defRPr>
      </a:lvl1pPr>
      <a:lvl2pPr marL="361932" indent="-93659" algn="l" rtl="0" eaLnBrk="0" fontAlgn="base" hangingPunct="0">
        <a:lnSpc>
          <a:spcPct val="90000"/>
        </a:lnSpc>
        <a:spcBef>
          <a:spcPct val="0"/>
        </a:spcBef>
        <a:spcAft>
          <a:spcPct val="25000"/>
        </a:spcAft>
        <a:buClr>
          <a:srgbClr val="80959F"/>
        </a:buClr>
        <a:buFont typeface="Wingdings" pitchFamily="2" charset="2"/>
        <a:buChar char="§"/>
        <a:defRPr sz="1300">
          <a:solidFill>
            <a:srgbClr val="333333"/>
          </a:solidFill>
          <a:latin typeface="Calibri" pitchFamily="34" charset="0"/>
          <a:ea typeface="+mn-ea"/>
          <a:cs typeface="Calibri" pitchFamily="34" charset="0"/>
        </a:defRPr>
      </a:lvl2pPr>
      <a:lvl3pPr marL="628619" indent="-87309"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3pPr>
      <a:lvl4pPr marL="895306" indent="-87309"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4pPr>
      <a:lvl5pPr marL="1168342" indent="-93659"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5pPr>
      <a:lvl6pPr marL="1625519" indent="-93659" algn="l" rtl="0" fontAlgn="base">
        <a:lnSpc>
          <a:spcPct val="90000"/>
        </a:lnSpc>
        <a:spcBef>
          <a:spcPct val="0"/>
        </a:spcBef>
        <a:spcAft>
          <a:spcPct val="25000"/>
        </a:spcAft>
        <a:buClr>
          <a:srgbClr val="9DAEB7"/>
        </a:buClr>
        <a:buChar char="."/>
        <a:defRPr sz="1000">
          <a:solidFill>
            <a:srgbClr val="333333"/>
          </a:solidFill>
          <a:latin typeface="+mn-lt"/>
          <a:ea typeface="+mn-ea"/>
        </a:defRPr>
      </a:lvl6pPr>
      <a:lvl7pPr marL="2082696" indent="-93659" algn="l" rtl="0" fontAlgn="base">
        <a:lnSpc>
          <a:spcPct val="90000"/>
        </a:lnSpc>
        <a:spcBef>
          <a:spcPct val="0"/>
        </a:spcBef>
        <a:spcAft>
          <a:spcPct val="25000"/>
        </a:spcAft>
        <a:buClr>
          <a:srgbClr val="9DAEB7"/>
        </a:buClr>
        <a:buChar char="."/>
        <a:defRPr sz="1000">
          <a:solidFill>
            <a:srgbClr val="333333"/>
          </a:solidFill>
          <a:latin typeface="+mn-lt"/>
          <a:ea typeface="+mn-ea"/>
        </a:defRPr>
      </a:lvl7pPr>
      <a:lvl8pPr marL="2539874" indent="-93659" algn="l" rtl="0" fontAlgn="base">
        <a:lnSpc>
          <a:spcPct val="90000"/>
        </a:lnSpc>
        <a:spcBef>
          <a:spcPct val="0"/>
        </a:spcBef>
        <a:spcAft>
          <a:spcPct val="25000"/>
        </a:spcAft>
        <a:buClr>
          <a:srgbClr val="9DAEB7"/>
        </a:buClr>
        <a:buChar char="."/>
        <a:defRPr sz="1000">
          <a:solidFill>
            <a:srgbClr val="333333"/>
          </a:solidFill>
          <a:latin typeface="+mn-lt"/>
          <a:ea typeface="+mn-ea"/>
        </a:defRPr>
      </a:lvl8pPr>
      <a:lvl9pPr marL="2997050" indent="-93659" algn="l" rtl="0" fontAlgn="base">
        <a:lnSpc>
          <a:spcPct val="90000"/>
        </a:lnSpc>
        <a:spcBef>
          <a:spcPct val="0"/>
        </a:spcBef>
        <a:spcAft>
          <a:spcPct val="25000"/>
        </a:spcAft>
        <a:buClr>
          <a:srgbClr val="9DAEB7"/>
        </a:buClr>
        <a:buChar char="."/>
        <a:defRPr sz="1000">
          <a:solidFill>
            <a:srgbClr val="333333"/>
          </a:solidFill>
          <a:latin typeface="+mn-lt"/>
          <a:ea typeface="+mn-ea"/>
        </a:defRPr>
      </a:lvl9pPr>
    </p:bodyStyle>
    <p:otherStyle>
      <a:defPPr>
        <a:defRPr lang="es-E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bwMode="auto">
          <a:xfrm>
            <a:off x="247651" y="540544"/>
            <a:ext cx="8682038" cy="291600"/>
          </a:xfrm>
          <a:prstGeom prst="rect">
            <a:avLst/>
          </a:prstGeom>
          <a:solidFill>
            <a:srgbClr val="009AD8"/>
          </a:solidFill>
          <a:ln w="9525">
            <a:noFill/>
            <a:miter lim="800000"/>
            <a:headEnd/>
            <a:tailEnd/>
          </a:ln>
        </p:spPr>
        <p:txBody>
          <a:bodyPr vert="horz" wrap="square" lIns="0" tIns="0" rIns="0" bIns="0" numCol="1" anchor="ctr" anchorCtr="1" compatLnSpc="1">
            <a:prstTxWarp prst="textNoShape">
              <a:avLst/>
            </a:prstTxWarp>
          </a:bodyPr>
          <a:lstStyle/>
          <a:p>
            <a:pPr lvl="0"/>
            <a:r>
              <a:rPr lang="es-ES_tradnl" dirty="0" smtClean="0"/>
              <a:t>Clic para editar título</a:t>
            </a:r>
          </a:p>
        </p:txBody>
      </p:sp>
      <p:sp>
        <p:nvSpPr>
          <p:cNvPr id="1028" name="Rectangle 4"/>
          <p:cNvSpPr>
            <a:spLocks noGrp="1" noChangeArrowheads="1"/>
          </p:cNvSpPr>
          <p:nvPr>
            <p:ph type="dt" sz="half" idx="2"/>
          </p:nvPr>
        </p:nvSpPr>
        <p:spPr bwMode="auto">
          <a:xfrm>
            <a:off x="7571236" y="5152620"/>
            <a:ext cx="976615" cy="12404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b="0" u="none">
                <a:solidFill>
                  <a:srgbClr val="748D99"/>
                </a:solidFill>
                <a:latin typeface="Calibri" pitchFamily="34" charset="0"/>
                <a:ea typeface="ＭＳ Ｐゴシック" pitchFamily="1" charset="-128"/>
                <a:cs typeface="+mn-cs"/>
              </a:defRPr>
            </a:lvl1pPr>
          </a:lstStyle>
          <a:p>
            <a:pPr>
              <a:defRPr/>
            </a:pPr>
            <a:endParaRPr lang="es-ES_tradnl" dirty="0"/>
          </a:p>
        </p:txBody>
      </p:sp>
      <p:sp>
        <p:nvSpPr>
          <p:cNvPr id="1030" name="Rectangle 6"/>
          <p:cNvSpPr>
            <a:spLocks noGrp="1" noChangeArrowheads="1"/>
          </p:cNvSpPr>
          <p:nvPr>
            <p:ph type="sldNum" sz="quarter" idx="4"/>
          </p:nvPr>
        </p:nvSpPr>
        <p:spPr bwMode="auto">
          <a:xfrm>
            <a:off x="8813804" y="4917616"/>
            <a:ext cx="212725" cy="1143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r" eaLnBrk="0" hangingPunct="0">
              <a:defRPr sz="800" u="none">
                <a:solidFill>
                  <a:srgbClr val="748D99"/>
                </a:solidFill>
                <a:latin typeface="Calibri" pitchFamily="34" charset="0"/>
                <a:ea typeface="ＭＳ Ｐゴシック" pitchFamily="1" charset="-128"/>
                <a:cs typeface="+mn-cs"/>
              </a:defRPr>
            </a:lvl1pPr>
          </a:lstStyle>
          <a:p>
            <a:pPr>
              <a:defRPr/>
            </a:pPr>
            <a:fld id="{82DA5297-3E08-4C9A-B238-7A781E48082A}" type="slidenum">
              <a:rPr lang="es-ES_tradnl" smtClean="0"/>
              <a:pPr>
                <a:defRPr/>
              </a:pPr>
              <a:t>‹Nº›</a:t>
            </a:fld>
            <a:endParaRPr lang="es-ES_tradnl" dirty="0"/>
          </a:p>
        </p:txBody>
      </p:sp>
      <p:sp>
        <p:nvSpPr>
          <p:cNvPr id="1031" name="Rectangle 7"/>
          <p:cNvSpPr>
            <a:spLocks noChangeArrowheads="1"/>
          </p:cNvSpPr>
          <p:nvPr/>
        </p:nvSpPr>
        <p:spPr bwMode="auto">
          <a:xfrm>
            <a:off x="9069391" y="1197770"/>
            <a:ext cx="184731" cy="461665"/>
          </a:xfrm>
          <a:prstGeom prst="rect">
            <a:avLst/>
          </a:prstGeom>
          <a:noFill/>
          <a:ln w="9525">
            <a:noFill/>
            <a:miter lim="800000"/>
            <a:headEnd/>
            <a:tailEnd/>
          </a:ln>
        </p:spPr>
        <p:txBody>
          <a:bodyPr wrap="none">
            <a:spAutoFit/>
          </a:bodyPr>
          <a:lstStyle/>
          <a:p>
            <a:pPr eaLnBrk="0" hangingPunct="0">
              <a:defRPr/>
            </a:pPr>
            <a:endParaRPr lang="es-ES" sz="2400" b="0">
              <a:solidFill>
                <a:prstClr val="black"/>
              </a:solidFill>
              <a:ea typeface="ＭＳ Ｐゴシック" pitchFamily="1" charset="-128"/>
              <a:cs typeface="+mn-cs"/>
            </a:endParaRPr>
          </a:p>
        </p:txBody>
      </p:sp>
      <p:cxnSp>
        <p:nvCxnSpPr>
          <p:cNvPr id="10" name="AutoShape 54"/>
          <p:cNvCxnSpPr>
            <a:cxnSpLocks noChangeShapeType="1"/>
          </p:cNvCxnSpPr>
          <p:nvPr/>
        </p:nvCxnSpPr>
        <p:spPr bwMode="auto">
          <a:xfrm rot="10800000">
            <a:off x="1467820" y="442537"/>
            <a:ext cx="7452000" cy="1"/>
          </a:xfrm>
          <a:prstGeom prst="bentConnector3">
            <a:avLst>
              <a:gd name="adj1" fmla="val 50000"/>
            </a:avLst>
          </a:prstGeom>
          <a:noFill/>
          <a:ln w="28575" cmpd="sng">
            <a:gradFill flip="none" rotWithShape="1">
              <a:gsLst>
                <a:gs pos="0">
                  <a:srgbClr val="009AD8"/>
                </a:gs>
                <a:gs pos="100000">
                  <a:schemeClr val="bg1">
                    <a:lumMod val="85000"/>
                  </a:schemeClr>
                </a:gs>
              </a:gsLst>
              <a:lin ang="0" scaled="1"/>
              <a:tileRect/>
            </a:gradFill>
            <a:miter lim="800000"/>
            <a:headEnd/>
            <a:tailEnd/>
          </a:ln>
          <a:extLst>
            <a:ext uri="{909E8E84-426E-40dd-AFC4-6F175D3DCCD1}">
              <a14:hiddenFill xmlns="" xmlns:a14="http://schemas.microsoft.com/office/drawing/2010/main">
                <a:noFill/>
              </a14:hiddenFill>
            </a:ext>
          </a:extLst>
        </p:spPr>
      </p:cxnSp>
      <p:pic>
        <p:nvPicPr>
          <p:cNvPr id="12" name="15 Imagen" descr="CaixaBank_logo_RGB_horizontal300.tif"/>
          <p:cNvPicPr>
            <a:picLocks noChangeAspect="1"/>
          </p:cNvPicPr>
          <p:nvPr/>
        </p:nvPicPr>
        <p:blipFill>
          <a:blip r:embed="rId4" cstate="print"/>
          <a:srcRect/>
          <a:stretch>
            <a:fillRect/>
          </a:stretch>
        </p:blipFill>
        <p:spPr bwMode="auto">
          <a:xfrm>
            <a:off x="235091" y="78207"/>
            <a:ext cx="1148557" cy="331370"/>
          </a:xfrm>
          <a:prstGeom prst="rect">
            <a:avLst/>
          </a:prstGeom>
          <a:noFill/>
          <a:ln w="9525">
            <a:noFill/>
            <a:miter lim="800000"/>
            <a:headEnd/>
            <a:tailEnd/>
          </a:ln>
        </p:spPr>
      </p:pic>
      <p:cxnSp>
        <p:nvCxnSpPr>
          <p:cNvPr id="11" name="AutoShape 54"/>
          <p:cNvCxnSpPr>
            <a:cxnSpLocks noChangeShapeType="1"/>
          </p:cNvCxnSpPr>
          <p:nvPr/>
        </p:nvCxnSpPr>
        <p:spPr bwMode="auto">
          <a:xfrm rot="10800000" flipV="1">
            <a:off x="251654" y="442536"/>
            <a:ext cx="1152000" cy="1"/>
          </a:xfrm>
          <a:prstGeom prst="bentConnector3">
            <a:avLst>
              <a:gd name="adj1" fmla="val 50000"/>
            </a:avLst>
          </a:prstGeom>
          <a:noFill/>
          <a:ln w="28575" cmpd="sng">
            <a:solidFill>
              <a:schemeClr val="bg1">
                <a:lumMod val="85000"/>
              </a:schemeClr>
            </a:solidFill>
            <a:miter lim="800000"/>
            <a:headEnd/>
            <a:tailEnd/>
          </a:ln>
          <a:extLst>
            <a:ext uri="{909E8E84-426E-40dd-AFC4-6F175D3DCCD1}">
              <a14:hiddenFill xmlns="" xmlns:a14="http://schemas.microsoft.com/office/drawing/2010/main">
                <a:noFill/>
              </a14:hiddenFill>
            </a:ext>
          </a:extLst>
        </p:spPr>
      </p:cxnSp>
      <p:pic>
        <p:nvPicPr>
          <p:cNvPr id="3" name="Imagen 2"/>
          <p:cNvPicPr>
            <a:picLocks noChangeAspect="1"/>
          </p:cNvPicPr>
          <p:nvPr userDrawn="1"/>
        </p:nvPicPr>
        <p:blipFill rotWithShape="1">
          <a:blip r:embed="rId5">
            <a:extLst>
              <a:ext uri="{28A0092B-C50C-407E-A947-70E740481C1C}">
                <a14:useLocalDpi xmlns:a14="http://schemas.microsoft.com/office/drawing/2010/main" val="0"/>
              </a:ext>
            </a:extLst>
          </a:blip>
          <a:srcRect l="7292" t="22602" r="5208" b="41647"/>
          <a:stretch/>
        </p:blipFill>
        <p:spPr>
          <a:xfrm>
            <a:off x="6789867" y="119454"/>
            <a:ext cx="2130449" cy="271378"/>
          </a:xfrm>
          <a:prstGeom prst="rect">
            <a:avLst/>
          </a:prstGeom>
        </p:spPr>
      </p:pic>
    </p:spTree>
    <p:extLst>
      <p:ext uri="{BB962C8B-B14F-4D97-AF65-F5344CB8AC3E}">
        <p14:creationId xmlns:p14="http://schemas.microsoft.com/office/powerpoint/2010/main" val="11615377"/>
      </p:ext>
    </p:extLst>
  </p:cSld>
  <p:clrMap bg1="lt1" tx1="dk1" bg2="lt2" tx2="dk2" accent1="accent1" accent2="accent2" accent3="accent3" accent4="accent4" accent5="accent5" accent6="accent6" hlink="hlink" folHlink="folHlink"/>
  <p:sldLayoutIdLst>
    <p:sldLayoutId id="2147484442" r:id="rId1"/>
    <p:sldLayoutId id="2147484444" r:id="rId2"/>
  </p:sldLayoutIdLst>
  <p:transition spd="med">
    <p:fade/>
  </p:transition>
  <p:hf hdr="0" ftr="0" dt="0"/>
  <p:txStyles>
    <p:titleStyle>
      <a:lvl1pPr algn="ctr" rtl="0" eaLnBrk="0" fontAlgn="base" hangingPunct="0">
        <a:spcBef>
          <a:spcPct val="0"/>
        </a:spcBef>
        <a:spcAft>
          <a:spcPct val="0"/>
        </a:spcAft>
        <a:defRPr sz="1400" b="1">
          <a:solidFill>
            <a:schemeClr val="bg1"/>
          </a:solidFill>
          <a:latin typeface="Calibri" pitchFamily="34" charset="0"/>
          <a:ea typeface="+mj-ea"/>
          <a:cs typeface="Calibri" pitchFamily="34" charset="0"/>
        </a:defRPr>
      </a:lvl1pPr>
      <a:lvl2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2pPr>
      <a:lvl3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3pPr>
      <a:lvl4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4pPr>
      <a:lvl5pPr algn="ctr" rtl="0" eaLnBrk="0" fontAlgn="base" hangingPunct="0">
        <a:spcBef>
          <a:spcPct val="0"/>
        </a:spcBef>
        <a:spcAft>
          <a:spcPct val="0"/>
        </a:spcAft>
        <a:defRPr b="1">
          <a:solidFill>
            <a:schemeClr val="bg1"/>
          </a:solidFill>
          <a:latin typeface="Arial" pitchFamily="34" charset="0"/>
          <a:ea typeface="ＭＳ Ｐゴシック" pitchFamily="1" charset="-128"/>
          <a:cs typeface="ＭＳ Ｐゴシック"/>
        </a:defRPr>
      </a:lvl5pPr>
      <a:lvl6pPr marL="457200" algn="ctr" rtl="0" fontAlgn="base">
        <a:spcBef>
          <a:spcPct val="0"/>
        </a:spcBef>
        <a:spcAft>
          <a:spcPct val="0"/>
        </a:spcAft>
        <a:defRPr b="1">
          <a:solidFill>
            <a:schemeClr val="bg1"/>
          </a:solidFill>
          <a:latin typeface="Arial" pitchFamily="34" charset="0"/>
          <a:ea typeface="ＭＳ Ｐゴシック" pitchFamily="1" charset="-128"/>
        </a:defRPr>
      </a:lvl6pPr>
      <a:lvl7pPr marL="914400" algn="ctr" rtl="0" fontAlgn="base">
        <a:spcBef>
          <a:spcPct val="0"/>
        </a:spcBef>
        <a:spcAft>
          <a:spcPct val="0"/>
        </a:spcAft>
        <a:defRPr b="1">
          <a:solidFill>
            <a:schemeClr val="bg1"/>
          </a:solidFill>
          <a:latin typeface="Arial" pitchFamily="34" charset="0"/>
          <a:ea typeface="ＭＳ Ｐゴシック" pitchFamily="1" charset="-128"/>
        </a:defRPr>
      </a:lvl7pPr>
      <a:lvl8pPr marL="1371600" algn="ctr" rtl="0" fontAlgn="base">
        <a:spcBef>
          <a:spcPct val="0"/>
        </a:spcBef>
        <a:spcAft>
          <a:spcPct val="0"/>
        </a:spcAft>
        <a:defRPr b="1">
          <a:solidFill>
            <a:schemeClr val="bg1"/>
          </a:solidFill>
          <a:latin typeface="Arial" pitchFamily="34" charset="0"/>
          <a:ea typeface="ＭＳ Ｐゴシック" pitchFamily="1" charset="-128"/>
        </a:defRPr>
      </a:lvl8pPr>
      <a:lvl9pPr marL="1828800" algn="ctr" rtl="0" fontAlgn="base">
        <a:spcBef>
          <a:spcPct val="0"/>
        </a:spcBef>
        <a:spcAft>
          <a:spcPct val="0"/>
        </a:spcAft>
        <a:defRPr b="1">
          <a:solidFill>
            <a:schemeClr val="bg1"/>
          </a:solidFill>
          <a:latin typeface="Arial" pitchFamily="34" charset="0"/>
          <a:ea typeface="ＭＳ Ｐゴシック" pitchFamily="1" charset="-128"/>
        </a:defRPr>
      </a:lvl9pPr>
    </p:titleStyle>
    <p:bodyStyle>
      <a:lvl1pPr marL="88900" indent="-88900" algn="l" rtl="0" eaLnBrk="0" fontAlgn="base" hangingPunct="0">
        <a:lnSpc>
          <a:spcPct val="90000"/>
        </a:lnSpc>
        <a:spcBef>
          <a:spcPct val="0"/>
        </a:spcBef>
        <a:spcAft>
          <a:spcPct val="25000"/>
        </a:spcAft>
        <a:buClr>
          <a:schemeClr val="hlink"/>
        </a:buClr>
        <a:buFont typeface="Wingdings" pitchFamily="2" charset="2"/>
        <a:buChar char="§"/>
        <a:defRPr sz="1300">
          <a:solidFill>
            <a:srgbClr val="333333"/>
          </a:solidFill>
          <a:latin typeface="Calibri" pitchFamily="34" charset="0"/>
          <a:ea typeface="+mn-ea"/>
          <a:cs typeface="Calibri" pitchFamily="34" charset="0"/>
        </a:defRPr>
      </a:lvl1pPr>
      <a:lvl2pPr marL="361950" indent="-93663" algn="l" rtl="0" eaLnBrk="0" fontAlgn="base" hangingPunct="0">
        <a:lnSpc>
          <a:spcPct val="90000"/>
        </a:lnSpc>
        <a:spcBef>
          <a:spcPct val="0"/>
        </a:spcBef>
        <a:spcAft>
          <a:spcPct val="25000"/>
        </a:spcAft>
        <a:buClr>
          <a:srgbClr val="80959F"/>
        </a:buClr>
        <a:buFont typeface="Wingdings" pitchFamily="2" charset="2"/>
        <a:buChar char="§"/>
        <a:defRPr sz="1300">
          <a:solidFill>
            <a:srgbClr val="333333"/>
          </a:solidFill>
          <a:latin typeface="Calibri" pitchFamily="34" charset="0"/>
          <a:ea typeface="+mn-ea"/>
          <a:cs typeface="Calibri" pitchFamily="34" charset="0"/>
        </a:defRPr>
      </a:lvl2pPr>
      <a:lvl3pPr marL="628650" indent="-8731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3pPr>
      <a:lvl4pPr marL="895350" indent="-8731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4pPr>
      <a:lvl5pPr marL="1168400" indent="-93663" algn="l" rtl="0" eaLnBrk="0" fontAlgn="base" hangingPunct="0">
        <a:lnSpc>
          <a:spcPct val="90000"/>
        </a:lnSpc>
        <a:spcBef>
          <a:spcPct val="0"/>
        </a:spcBef>
        <a:spcAft>
          <a:spcPct val="25000"/>
        </a:spcAft>
        <a:buClr>
          <a:srgbClr val="9DAEB7"/>
        </a:buClr>
        <a:buFont typeface="Wingdings" pitchFamily="2" charset="2"/>
        <a:buChar char="§"/>
        <a:defRPr sz="1300">
          <a:solidFill>
            <a:srgbClr val="333333"/>
          </a:solidFill>
          <a:latin typeface="Calibri" pitchFamily="34" charset="0"/>
          <a:ea typeface="+mn-ea"/>
          <a:cs typeface="Calibri" pitchFamily="34" charset="0"/>
        </a:defRPr>
      </a:lvl5pPr>
      <a:lvl6pPr marL="16256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6pPr>
      <a:lvl7pPr marL="20828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7pPr>
      <a:lvl8pPr marL="25400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8pPr>
      <a:lvl9pPr marL="2997200" indent="-93663" algn="l" rtl="0" fontAlgn="base">
        <a:lnSpc>
          <a:spcPct val="90000"/>
        </a:lnSpc>
        <a:spcBef>
          <a:spcPct val="0"/>
        </a:spcBef>
        <a:spcAft>
          <a:spcPct val="25000"/>
        </a:spcAft>
        <a:buClr>
          <a:srgbClr val="9DAEB7"/>
        </a:buClr>
        <a:buChar char="."/>
        <a:defRPr sz="1000">
          <a:solidFill>
            <a:srgbClr val="333333"/>
          </a:solidFill>
          <a:latin typeface="+mn-lt"/>
          <a:ea typeface="+mn-ea"/>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9.jp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jpeg"/><Relationship Id="rId4" Type="http://schemas.openxmlformats.org/officeDocument/2006/relationships/image" Target="../media/image10.jpg"/><Relationship Id="rId9" Type="http://schemas.openxmlformats.org/officeDocument/2006/relationships/chart" Target="../charts/chart1.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jp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1.jpg"/><Relationship Id="rId13" Type="http://schemas.openxmlformats.org/officeDocument/2006/relationships/image" Target="../media/image28.jpg"/><Relationship Id="rId3" Type="http://schemas.openxmlformats.org/officeDocument/2006/relationships/image" Target="../media/image24.jpg"/><Relationship Id="rId7" Type="http://schemas.openxmlformats.org/officeDocument/2006/relationships/image" Target="../media/image20.jpg"/><Relationship Id="rId12"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6.jpg"/><Relationship Id="rId5" Type="http://schemas.openxmlformats.org/officeDocument/2006/relationships/image" Target="../media/image18.jpg"/><Relationship Id="rId10" Type="http://schemas.openxmlformats.org/officeDocument/2006/relationships/image" Target="../media/image25.png"/><Relationship Id="rId4" Type="http://schemas.openxmlformats.org/officeDocument/2006/relationships/image" Target="../media/image17.jpg"/><Relationship Id="rId9" Type="http://schemas.openxmlformats.org/officeDocument/2006/relationships/image" Target="../media/image22.png"/><Relationship Id="rId14"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chart" Target="../charts/chart4.xml"/><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jpeg"/></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7"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38.jpg"/><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39.gif"/></Relationships>
</file>

<file path=ppt/slides/_rels/slide13.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image" Target="../media/image40.jpg"/><Relationship Id="rId7" Type="http://schemas.openxmlformats.org/officeDocument/2006/relationships/image" Target="../media/image42.jpg"/><Relationship Id="rId2" Type="http://schemas.openxmlformats.org/officeDocument/2006/relationships/chart" Target="../charts/chart7.xml"/><Relationship Id="rId1" Type="http://schemas.openxmlformats.org/officeDocument/2006/relationships/slideLayout" Target="../slideLayouts/slideLayout2.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image" Target="../media/image41.jpg"/><Relationship Id="rId9" Type="http://schemas.openxmlformats.org/officeDocument/2006/relationships/image" Target="../media/image43.jpg"/></Relationships>
</file>

<file path=ppt/slides/_rels/slide14.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image" Target="../media/image47.jpg"/><Relationship Id="rId2" Type="http://schemas.openxmlformats.org/officeDocument/2006/relationships/chart" Target="../charts/chart11.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chart" Target="../charts/chart12.xml"/><Relationship Id="rId4" Type="http://schemas.openxmlformats.org/officeDocument/2006/relationships/image" Target="../media/image45.jpeg"/></Relationships>
</file>

<file path=ppt/slides/_rels/slide15.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chart" Target="../charts/chart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16.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2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chart" Target="../charts/chart19.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chart" Target="../charts/chart21.xml"/></Relationships>
</file>

<file path=ppt/slides/_rels/slide26.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2.xml"/><Relationship Id="rId4" Type="http://schemas.openxmlformats.org/officeDocument/2006/relationships/chart" Target="../charts/chart24.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7784516"/>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Importante</a:t>
            </a:r>
            <a:endParaRPr lang="ca-ES"/>
          </a:p>
        </p:txBody>
      </p:sp>
      <p:sp>
        <p:nvSpPr>
          <p:cNvPr id="5" name="6 Marcador de texto"/>
          <p:cNvSpPr txBox="1">
            <a:spLocks/>
          </p:cNvSpPr>
          <p:nvPr/>
        </p:nvSpPr>
        <p:spPr bwMode="auto">
          <a:xfrm>
            <a:off x="266699" y="939771"/>
            <a:ext cx="8648701" cy="383438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just" eaLnBrk="0" hangingPunct="0">
              <a:lnSpc>
                <a:spcPts val="900"/>
              </a:lnSpc>
              <a:spcBef>
                <a:spcPts val="0"/>
              </a:spcBef>
              <a:spcAft>
                <a:spcPts val="800"/>
              </a:spcAft>
              <a:buClr>
                <a:srgbClr val="BBE0E3"/>
              </a:buClr>
              <a:defRPr/>
            </a:pPr>
            <a:r>
              <a:rPr lang="es-ES" sz="900" b="0" kern="0" dirty="0" smtClean="0">
                <a:solidFill>
                  <a:srgbClr val="748D99"/>
                </a:solidFill>
                <a:latin typeface="Calibri" pitchFamily="34" charset="0"/>
                <a:cs typeface="Calibri" pitchFamily="34" charset="0"/>
              </a:rPr>
              <a:t>El propósito de esta presentación es meramente informativo y la información contenida en la misma está sujeta, y debe tratarse, como complemento al resto de información pública disponible. En particular, respecto a los datos proporcionados por terceros, ni CaixaBank, SA ("CaixaBank") como una persona jurídica, ni ninguno de sus administradores, directores o empleados, está obligado, ya sea explícita o implícitamente, a dar fe de que estos contenidos sean exactos, completos o totales, ni a mantenerlos debidamente actualizados, ni para corregirlos en caso de deficiencia, error u omisión que se detecte. Por otra parte, en la reproducción de estos contenidos en cualquier medio, CaixaBank podrá introducir las modificaciones que estime conveniente, podrá omitir parcial o totalmente cualquiera de los elementos de este documento, y en el caso de desviación entre una versión y ésta, no asume ninguna responsabilidad sobre cualquier discrepancia.</a:t>
            </a:r>
          </a:p>
          <a:p>
            <a:pPr algn="just" eaLnBrk="0" hangingPunct="0">
              <a:lnSpc>
                <a:spcPts val="900"/>
              </a:lnSpc>
              <a:spcBef>
                <a:spcPts val="0"/>
              </a:spcBef>
              <a:spcAft>
                <a:spcPts val="800"/>
              </a:spcAft>
              <a:buClr>
                <a:srgbClr val="BBE0E3"/>
              </a:buClr>
              <a:defRPr/>
            </a:pPr>
            <a:r>
              <a:rPr lang="es-ES" sz="900" b="0" kern="0" dirty="0" smtClean="0">
                <a:solidFill>
                  <a:srgbClr val="748D99"/>
                </a:solidFill>
                <a:latin typeface="Calibri" pitchFamily="34" charset="0"/>
                <a:cs typeface="Calibri" pitchFamily="34" charset="0"/>
              </a:rPr>
              <a:t>CaixaBank advierte que esta presentación puede contener información con proyección de resultados futuros. Debe tenerse en cuenta que dichas asunciones representan nuestras expectativas en relación con la evolución de nuestro negocio, por lo que pueden existir diferentes riesgos, incertidumbres y otros factores importantes que pueden causar una evolución que difiera sustancialmente de nuestras expectativas</a:t>
            </a:r>
          </a:p>
          <a:p>
            <a:pPr algn="just" eaLnBrk="0" hangingPunct="0">
              <a:lnSpc>
                <a:spcPts val="900"/>
              </a:lnSpc>
              <a:spcBef>
                <a:spcPts val="0"/>
              </a:spcBef>
              <a:spcAft>
                <a:spcPts val="800"/>
              </a:spcAft>
              <a:buClr>
                <a:srgbClr val="BBE0E3"/>
              </a:buClr>
              <a:defRPr/>
            </a:pPr>
            <a:r>
              <a:rPr lang="es-ES" sz="900" b="0" kern="0" dirty="0" smtClean="0">
                <a:solidFill>
                  <a:srgbClr val="748D99"/>
                </a:solidFill>
                <a:latin typeface="Calibri" pitchFamily="34" charset="0"/>
                <a:cs typeface="Calibri" pitchFamily="34" charset="0"/>
              </a:rPr>
              <a:t>Los datos que hacen referencia a evoluciones pasadas, cotizaciones históricas o resultados no permiten suponer que en el futuro la evolución, la cotización o los resultados futuros de cualquier periodo se correspondan con los de años anteriores. No se debe considerar esta presentación como una previsión de resultados futuros.</a:t>
            </a:r>
          </a:p>
          <a:p>
            <a:pPr algn="just" eaLnBrk="0" hangingPunct="0">
              <a:lnSpc>
                <a:spcPts val="900"/>
              </a:lnSpc>
              <a:spcBef>
                <a:spcPts val="0"/>
              </a:spcBef>
              <a:spcAft>
                <a:spcPts val="800"/>
              </a:spcAft>
              <a:buClr>
                <a:srgbClr val="BBE0E3"/>
              </a:buClr>
              <a:defRPr/>
            </a:pPr>
            <a:r>
              <a:rPr lang="es-ES" sz="900" b="0" kern="0" dirty="0" smtClean="0">
                <a:solidFill>
                  <a:srgbClr val="748D99"/>
                </a:solidFill>
                <a:latin typeface="Calibri" pitchFamily="34" charset="0"/>
                <a:cs typeface="Calibri" pitchFamily="34" charset="0"/>
              </a:rPr>
              <a:t>Este documento en ningún momento ha sido presentado a la Comisión Nacional del Mercado de Valores (CNMV – Organismo Regulador de las Bolsas Españolas) para su aprobación o escrutinio. En todos los casos su contenido están regulados por la legislación española aplicable en el momento de la escritura, y no está dirigido a cualquier persona o entidad jurídica ubicada en cualquier otra jurisdicción. Por esta razón, no necesariamente cumplen con las normas vigentes o los requisitos legales como se requiere en otras jurisdicciones.</a:t>
            </a:r>
          </a:p>
          <a:p>
            <a:pPr algn="just" eaLnBrk="0" hangingPunct="0">
              <a:lnSpc>
                <a:spcPts val="900"/>
              </a:lnSpc>
              <a:spcBef>
                <a:spcPts val="0"/>
              </a:spcBef>
              <a:spcAft>
                <a:spcPts val="800"/>
              </a:spcAft>
              <a:buClr>
                <a:srgbClr val="BBE0E3"/>
              </a:buClr>
              <a:defRPr/>
            </a:pPr>
            <a:r>
              <a:rPr lang="es-ES" sz="900" b="0" kern="0" dirty="0" smtClean="0">
                <a:solidFill>
                  <a:srgbClr val="748D99"/>
                </a:solidFill>
                <a:latin typeface="Calibri" pitchFamily="34" charset="0"/>
                <a:cs typeface="Calibri" pitchFamily="34" charset="0"/>
              </a:rPr>
              <a:t>Esta presentación en ningún caso debe interpretarse como un servicio de análisis financiero o de asesoramiento, tampoco tiene como objetivo ofrecer cualquier tipo de producto o servicio financiero. En particular, está expresamente señalado aquí que ninguna información contenida en este documento debe ser tomada como una garantía de rendimiento o resultados futuros.</a:t>
            </a:r>
          </a:p>
          <a:p>
            <a:pPr algn="just" eaLnBrk="0" hangingPunct="0">
              <a:lnSpc>
                <a:spcPts val="900"/>
              </a:lnSpc>
              <a:spcBef>
                <a:spcPts val="0"/>
              </a:spcBef>
              <a:spcAft>
                <a:spcPts val="800"/>
              </a:spcAft>
              <a:buClr>
                <a:srgbClr val="BBE0E3"/>
              </a:buClr>
              <a:defRPr/>
            </a:pPr>
            <a:r>
              <a:rPr lang="es-ES" sz="900" b="0" kern="0" dirty="0" smtClean="0">
                <a:solidFill>
                  <a:srgbClr val="748D99"/>
                </a:solidFill>
                <a:latin typeface="Calibri" pitchFamily="34" charset="0"/>
                <a:cs typeface="Calibri" pitchFamily="34" charset="0"/>
              </a:rPr>
              <a:t>Con esta presentación, CaixaBank no hace ningún asesoramiento o recomendación de compra, venta o cualquier otro tipo de negociación de las acciones de CaixaBank, u otro tipo de valor o inversión. Toda persona que en cualquier momento adquiera un valor debe hacerlo solo en base a su propio juicio o por la idoneidad del valor para su propósito y basándose solamente en la información pública disponible, pudiendo haber recibido asesoramiento si lo considera necesario o apropiado según las circunstancias , y no basándose en la información contenida en esta presentación.</a:t>
            </a:r>
          </a:p>
          <a:p>
            <a:pPr algn="just" eaLnBrk="0" hangingPunct="0">
              <a:lnSpc>
                <a:spcPts val="900"/>
              </a:lnSpc>
              <a:spcBef>
                <a:spcPts val="0"/>
              </a:spcBef>
              <a:spcAft>
                <a:spcPts val="800"/>
              </a:spcAft>
              <a:buClr>
                <a:srgbClr val="BBE0E3"/>
              </a:buClr>
              <a:defRPr/>
            </a:pPr>
            <a:r>
              <a:rPr lang="es-ES" sz="900" b="0" kern="0" dirty="0" smtClean="0">
                <a:solidFill>
                  <a:srgbClr val="748D99"/>
                </a:solidFill>
                <a:latin typeface="Calibri" pitchFamily="34" charset="0"/>
                <a:cs typeface="Calibri" pitchFamily="34" charset="0"/>
              </a:rPr>
              <a:t>Sin perjuicio de los requisitos legales, o de cualquier limitación impuesta por CaixaBank que pueda ser aplicable, se niega expresamente el permiso a cualquier tipo de uso o explotación de los contenidos de esta presentación, así como del uso de los signos, marcas y logotipos que se contiene. Esta prohibición se extiende a todo tipo de reproducción, distribución, transmisión a terceros, comunicación pública y transformación en cualquier otro medio, con fines comerciales, sin la previa autorización expresa de CaixaBank y/u otros respectivos dueños de la propiedad. El incumplimiento de esta restricción puede constituir una infracción legal que puede ser sancionada por las leyes vigentes en estos casos.</a:t>
            </a:r>
          </a:p>
          <a:p>
            <a:pPr algn="just" eaLnBrk="0" hangingPunct="0">
              <a:lnSpc>
                <a:spcPts val="900"/>
              </a:lnSpc>
              <a:spcBef>
                <a:spcPts val="0"/>
              </a:spcBef>
              <a:spcAft>
                <a:spcPts val="800"/>
              </a:spcAft>
              <a:buClr>
                <a:srgbClr val="BBE0E3"/>
              </a:buClr>
              <a:defRPr/>
            </a:pPr>
            <a:r>
              <a:rPr lang="es-ES" sz="900" b="0" kern="0" dirty="0" smtClean="0">
                <a:solidFill>
                  <a:srgbClr val="748D99"/>
                </a:solidFill>
                <a:latin typeface="Calibri" pitchFamily="34" charset="0"/>
                <a:cs typeface="Calibri" pitchFamily="34" charset="0"/>
              </a:rPr>
              <a:t>En la medida en que se relaciona con los resultados de las inversiones, la información financiera del Grupo </a:t>
            </a:r>
            <a:r>
              <a:rPr lang="es-ES" sz="900" b="0" kern="0" dirty="0">
                <a:solidFill>
                  <a:srgbClr val="748D99"/>
                </a:solidFill>
                <a:latin typeface="Calibri" pitchFamily="34" charset="0"/>
                <a:cs typeface="Calibri" pitchFamily="34" charset="0"/>
              </a:rPr>
              <a:t>CaixaBank de los primeros 9 meses de 2</a:t>
            </a:r>
            <a:r>
              <a:rPr lang="es-ES" sz="900" b="0" kern="0" dirty="0" smtClean="0">
                <a:solidFill>
                  <a:srgbClr val="748D99"/>
                </a:solidFill>
                <a:latin typeface="Calibri" pitchFamily="34" charset="0"/>
                <a:cs typeface="Calibri" pitchFamily="34" charset="0"/>
              </a:rPr>
              <a:t>017 ha sido elaborada sobre la base de las estimaciones.</a:t>
            </a: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ángulo 28"/>
          <p:cNvSpPr/>
          <p:nvPr/>
        </p:nvSpPr>
        <p:spPr>
          <a:xfrm>
            <a:off x="230328" y="4893726"/>
            <a:ext cx="2896947" cy="215444"/>
          </a:xfrm>
          <a:prstGeom prst="rect">
            <a:avLst/>
          </a:prstGeom>
        </p:spPr>
        <p:txBody>
          <a:bodyPr wrap="none">
            <a:spAutoFit/>
          </a:bodyPr>
          <a:lstStyle/>
          <a:p>
            <a:pPr marL="3175" eaLnBrk="0" fontAlgn="auto" hangingPunct="0">
              <a:spcBef>
                <a:spcPts val="0"/>
              </a:spcBef>
              <a:spcAft>
                <a:spcPts val="0"/>
              </a:spcAft>
            </a:pPr>
            <a:r>
              <a:rPr lang="es-ES" b="0" kern="0" baseline="30000" dirty="0" smtClean="0">
                <a:solidFill>
                  <a:srgbClr val="899BAD"/>
                </a:solidFill>
                <a:latin typeface="Calibri" pitchFamily="34" charset="0"/>
                <a:ea typeface="ＭＳ Ｐゴシック" pitchFamily="1" charset="-128"/>
                <a:cs typeface="Calibri" pitchFamily="34" charset="0"/>
              </a:rPr>
              <a:t>1</a:t>
            </a:r>
            <a:r>
              <a:rPr lang="es-ES" b="0" kern="0" dirty="0" smtClean="0">
                <a:solidFill>
                  <a:srgbClr val="899BAD"/>
                </a:solidFill>
                <a:latin typeface="Calibri" pitchFamily="34" charset="0"/>
                <a:ea typeface="ＭＳ Ｐゴシック" pitchFamily="1" charset="-128"/>
                <a:cs typeface="Calibri" pitchFamily="34" charset="0"/>
              </a:rPr>
              <a:t> Margen </a:t>
            </a:r>
            <a:r>
              <a:rPr lang="es-ES" b="0" kern="0" dirty="0">
                <a:solidFill>
                  <a:srgbClr val="899BAD"/>
                </a:solidFill>
                <a:latin typeface="Calibri" pitchFamily="34" charset="0"/>
                <a:ea typeface="ＭＳ Ｐゴシック" pitchFamily="1" charset="-128"/>
                <a:cs typeface="Calibri" pitchFamily="34" charset="0"/>
              </a:rPr>
              <a:t>de intereses + comisiones + otros ingresos de </a:t>
            </a:r>
            <a:r>
              <a:rPr lang="es-ES" b="0" kern="0" dirty="0" smtClean="0">
                <a:solidFill>
                  <a:srgbClr val="899BAD"/>
                </a:solidFill>
                <a:latin typeface="Calibri" pitchFamily="34" charset="0"/>
                <a:ea typeface="ＭＳ Ｐゴシック" pitchFamily="1" charset="-128"/>
                <a:cs typeface="Calibri" pitchFamily="34" charset="0"/>
              </a:rPr>
              <a:t>seguros </a:t>
            </a:r>
            <a:endParaRPr lang="es-ES" b="0" kern="0" dirty="0">
              <a:solidFill>
                <a:srgbClr val="899BAD"/>
              </a:solidFill>
              <a:latin typeface="Calibri" pitchFamily="34" charset="0"/>
              <a:ea typeface="ＭＳ Ｐゴシック" pitchFamily="1" charset="-128"/>
              <a:cs typeface="Calibri" pitchFamily="34" charset="0"/>
            </a:endParaRPr>
          </a:p>
        </p:txBody>
      </p:sp>
      <p:sp>
        <p:nvSpPr>
          <p:cNvPr id="15" name="16 Rectángulo"/>
          <p:cNvSpPr/>
          <p:nvPr/>
        </p:nvSpPr>
        <p:spPr bwMode="auto">
          <a:xfrm>
            <a:off x="1474053" y="661103"/>
            <a:ext cx="7435001" cy="1224000"/>
          </a:xfrm>
          <a:prstGeom prst="rect">
            <a:avLst/>
          </a:prstGeom>
          <a:solidFill>
            <a:srgbClr val="F0F3F4"/>
          </a:solidFill>
          <a:ln w="9525" cap="flat" cmpd="sng" algn="ctr">
            <a:solidFill>
              <a:schemeClr val="bg1">
                <a:lumMod val="85000"/>
              </a:schemeClr>
            </a:solidFill>
            <a:prstDash val="solid"/>
            <a:round/>
            <a:headEnd type="none" w="med" len="med"/>
            <a:tailEnd type="none" w="med" len="med"/>
          </a:ln>
          <a:effectLst/>
        </p:spPr>
        <p:txBody>
          <a:bodyPr vert="horz" wrap="square" lIns="36000" tIns="45720" rIns="91440" bIns="45720" numCol="1" rtlCol="0" anchor="ctr" anchorCtr="0" compatLnSpc="1">
            <a:prstTxWarp prst="textNoShape">
              <a:avLst/>
            </a:prstTxWarp>
          </a:bodyPr>
          <a:lstStyle/>
          <a:p>
            <a:pPr marL="1257269" indent="-3175" eaLnBrk="0" hangingPunct="0">
              <a:spcAft>
                <a:spcPts val="400"/>
              </a:spcAft>
              <a:tabLst>
                <a:tab pos="990575" algn="l"/>
              </a:tabLst>
            </a:pPr>
            <a:endParaRPr lang="es-ES" sz="1350" i="1" dirty="0">
              <a:solidFill>
                <a:srgbClr val="595959"/>
              </a:solidFill>
              <a:latin typeface="Calibri" pitchFamily="34" charset="0"/>
              <a:cs typeface="Calibri" pitchFamily="34" charset="0"/>
            </a:endParaRPr>
          </a:p>
        </p:txBody>
      </p:sp>
      <p:sp>
        <p:nvSpPr>
          <p:cNvPr id="22" name="16 Rectángulo"/>
          <p:cNvSpPr/>
          <p:nvPr/>
        </p:nvSpPr>
        <p:spPr bwMode="auto">
          <a:xfrm>
            <a:off x="1474053" y="1982450"/>
            <a:ext cx="7435001" cy="1224000"/>
          </a:xfrm>
          <a:prstGeom prst="rect">
            <a:avLst/>
          </a:prstGeom>
          <a:solidFill>
            <a:srgbClr val="F0F3F4"/>
          </a:solidFill>
          <a:ln w="9525" cap="flat" cmpd="sng" algn="ctr">
            <a:solidFill>
              <a:schemeClr val="bg1">
                <a:lumMod val="85000"/>
              </a:schemeClr>
            </a:solidFill>
            <a:prstDash val="solid"/>
            <a:round/>
            <a:headEnd type="none" w="med" len="med"/>
            <a:tailEnd type="none" w="med" len="med"/>
          </a:ln>
          <a:effectLst/>
        </p:spPr>
        <p:txBody>
          <a:bodyPr vert="horz" wrap="square" lIns="36000" tIns="45720" rIns="91440" bIns="45720" numCol="1" rtlCol="0" anchor="ctr" anchorCtr="0" compatLnSpc="1">
            <a:prstTxWarp prst="textNoShape">
              <a:avLst/>
            </a:prstTxWarp>
          </a:bodyPr>
          <a:lstStyle/>
          <a:p>
            <a:pPr marL="1257269" indent="-3175" eaLnBrk="0" hangingPunct="0">
              <a:spcAft>
                <a:spcPts val="400"/>
              </a:spcAft>
              <a:tabLst>
                <a:tab pos="990575" algn="l"/>
              </a:tabLst>
            </a:pPr>
            <a:endParaRPr lang="es-ES" sz="1350" i="1" dirty="0">
              <a:solidFill>
                <a:srgbClr val="595959"/>
              </a:solidFill>
              <a:latin typeface="Calibri" pitchFamily="34" charset="0"/>
              <a:cs typeface="Calibri" pitchFamily="34" charset="0"/>
            </a:endParaRPr>
          </a:p>
        </p:txBody>
      </p:sp>
      <p:sp>
        <p:nvSpPr>
          <p:cNvPr id="24" name="16 Rectángulo"/>
          <p:cNvSpPr/>
          <p:nvPr/>
        </p:nvSpPr>
        <p:spPr bwMode="auto">
          <a:xfrm>
            <a:off x="1474053" y="3303797"/>
            <a:ext cx="7435001" cy="1224000"/>
          </a:xfrm>
          <a:prstGeom prst="rect">
            <a:avLst/>
          </a:prstGeom>
          <a:solidFill>
            <a:srgbClr val="F0F3F4"/>
          </a:solidFill>
          <a:ln w="9525" cap="flat" cmpd="sng" algn="ctr">
            <a:solidFill>
              <a:schemeClr val="bg1">
                <a:lumMod val="85000"/>
              </a:schemeClr>
            </a:solidFill>
            <a:prstDash val="solid"/>
            <a:round/>
            <a:headEnd type="none" w="med" len="med"/>
            <a:tailEnd type="none" w="med" len="med"/>
          </a:ln>
          <a:effectLst/>
        </p:spPr>
        <p:txBody>
          <a:bodyPr vert="horz" wrap="square" lIns="36000" tIns="45720" rIns="91440" bIns="45720" numCol="1" rtlCol="0" anchor="ctr" anchorCtr="0" compatLnSpc="1">
            <a:prstTxWarp prst="textNoShape">
              <a:avLst/>
            </a:prstTxWarp>
          </a:bodyPr>
          <a:lstStyle/>
          <a:p>
            <a:pPr marL="1257269" indent="-3175" eaLnBrk="0" hangingPunct="0">
              <a:spcAft>
                <a:spcPts val="400"/>
              </a:spcAft>
              <a:tabLst>
                <a:tab pos="990575" algn="l"/>
              </a:tabLst>
            </a:pPr>
            <a:endParaRPr lang="es-ES" sz="1350" i="1" dirty="0">
              <a:solidFill>
                <a:srgbClr val="595959"/>
              </a:solidFill>
              <a:latin typeface="Calibri" pitchFamily="34" charset="0"/>
              <a:cs typeface="Calibri" pitchFamily="34" charset="0"/>
            </a:endParaRPr>
          </a:p>
        </p:txBody>
      </p:sp>
      <p:grpSp>
        <p:nvGrpSpPr>
          <p:cNvPr id="13" name="Grupo 12"/>
          <p:cNvGrpSpPr>
            <a:grpSpLocks noChangeAspect="1"/>
          </p:cNvGrpSpPr>
          <p:nvPr/>
        </p:nvGrpSpPr>
        <p:grpSpPr>
          <a:xfrm>
            <a:off x="258830" y="1462550"/>
            <a:ext cx="2268000" cy="2268000"/>
            <a:chOff x="142375" y="1624039"/>
            <a:chExt cx="2152094" cy="2152094"/>
          </a:xfrm>
        </p:grpSpPr>
        <p:sp>
          <p:nvSpPr>
            <p:cNvPr id="17" name="12 Elipse"/>
            <p:cNvSpPr/>
            <p:nvPr/>
          </p:nvSpPr>
          <p:spPr bwMode="auto">
            <a:xfrm>
              <a:off x="142375" y="1624039"/>
              <a:ext cx="2152094" cy="2152094"/>
            </a:xfrm>
            <a:prstGeom prst="ellipse">
              <a:avLst/>
            </a:prstGeom>
            <a:solidFill>
              <a:srgbClr val="61D2FF">
                <a:alpha val="29804"/>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a:solidFill>
                  <a:prstClr val="black"/>
                </a:solidFill>
                <a:latin typeface="Arial"/>
                <a:cs typeface="+mn-cs"/>
              </a:endParaRPr>
            </a:p>
          </p:txBody>
        </p:sp>
        <p:sp>
          <p:nvSpPr>
            <p:cNvPr id="18" name="12 Elipse"/>
            <p:cNvSpPr/>
            <p:nvPr/>
          </p:nvSpPr>
          <p:spPr bwMode="auto">
            <a:xfrm>
              <a:off x="270439" y="1752103"/>
              <a:ext cx="1895967" cy="1895967"/>
            </a:xfrm>
            <a:prstGeom prst="ellipse">
              <a:avLst/>
            </a:prstGeom>
            <a:solidFill>
              <a:srgbClr val="009AD8"/>
            </a:solidFill>
            <a:ln w="28575" cap="flat" cmpd="sng" algn="ctr">
              <a:solidFill>
                <a:srgbClr val="009AD8"/>
              </a:solidFill>
              <a:prstDash val="solid"/>
              <a:round/>
              <a:headEnd type="none" w="med" len="med"/>
              <a:tailEnd type="none" w="med" len="med"/>
            </a:ln>
            <a:effectLst>
              <a:outerShdw blurRad="292100" dist="63500" dir="10800000" algn="r" rotWithShape="0">
                <a:prstClr val="black">
                  <a:alpha val="3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100" u="sng">
                <a:solidFill>
                  <a:prstClr val="black"/>
                </a:solidFill>
                <a:latin typeface="Arial"/>
                <a:cs typeface="+mn-cs"/>
              </a:endParaRPr>
            </a:p>
          </p:txBody>
        </p:sp>
      </p:grpSp>
      <p:pic>
        <p:nvPicPr>
          <p:cNvPr id="19" name="Picture 1" descr="C:\Users\U0152911\AppData\Local\Temp\wz4411\2015_CaixaBank_Pack_Logo_CaixaBank_Asset_Management\Logos\Monocromo\Horizontal\PNG\PNG_300dpi_CMYK\CaixaBank_AssetManagement_logo_Monocromo_CMYK_horizontal_300dpi_blanco.png"/>
          <p:cNvPicPr>
            <a:picLocks noChangeAspect="1" noChangeArrowheads="1"/>
          </p:cNvPicPr>
          <p:nvPr/>
        </p:nvPicPr>
        <p:blipFill>
          <a:blip r:embed="rId3"/>
          <a:srcRect l="4760" t="11752" r="69199" b="22900"/>
          <a:stretch>
            <a:fillRect/>
          </a:stretch>
        </p:blipFill>
        <p:spPr bwMode="auto">
          <a:xfrm>
            <a:off x="985353" y="1882674"/>
            <a:ext cx="814954" cy="695982"/>
          </a:xfrm>
          <a:prstGeom prst="rect">
            <a:avLst/>
          </a:prstGeom>
          <a:noFill/>
        </p:spPr>
      </p:pic>
      <p:sp>
        <p:nvSpPr>
          <p:cNvPr id="21" name="14 CuadroTexto"/>
          <p:cNvSpPr txBox="1"/>
          <p:nvPr/>
        </p:nvSpPr>
        <p:spPr>
          <a:xfrm>
            <a:off x="438398" y="2613183"/>
            <a:ext cx="1908864" cy="631327"/>
          </a:xfrm>
          <a:prstGeom prst="rect">
            <a:avLst/>
          </a:prstGeom>
          <a:noFill/>
        </p:spPr>
        <p:txBody>
          <a:bodyPr wrap="square" rtlCol="0">
            <a:spAutoFit/>
          </a:bodyPr>
          <a:lstStyle/>
          <a:p>
            <a:pPr algn="ctr">
              <a:lnSpc>
                <a:spcPts val="2100"/>
              </a:lnSpc>
            </a:pPr>
            <a:r>
              <a:rPr lang="es-ES" sz="2000" dirty="0">
                <a:solidFill>
                  <a:prstClr val="white"/>
                </a:solidFill>
                <a:latin typeface="Calibri" pitchFamily="34" charset="0"/>
                <a:cs typeface="+mn-cs"/>
              </a:rPr>
              <a:t>Claves </a:t>
            </a:r>
            <a:r>
              <a:rPr lang="es-ES" sz="2000" dirty="0" smtClean="0">
                <a:solidFill>
                  <a:prstClr val="white"/>
                </a:solidFill>
                <a:latin typeface="Calibri" pitchFamily="34" charset="0"/>
                <a:cs typeface="+mn-cs"/>
              </a:rPr>
              <a:t>de </a:t>
            </a:r>
            <a:br>
              <a:rPr lang="es-ES" sz="2000" dirty="0" smtClean="0">
                <a:solidFill>
                  <a:prstClr val="white"/>
                </a:solidFill>
                <a:latin typeface="Calibri" pitchFamily="34" charset="0"/>
                <a:cs typeface="+mn-cs"/>
              </a:rPr>
            </a:br>
            <a:r>
              <a:rPr lang="es-ES" sz="2000" dirty="0" smtClean="0">
                <a:solidFill>
                  <a:prstClr val="white"/>
                </a:solidFill>
                <a:latin typeface="Calibri" pitchFamily="34" charset="0"/>
                <a:cs typeface="+mn-cs"/>
              </a:rPr>
              <a:t>9M 2017</a:t>
            </a:r>
            <a:endParaRPr lang="es-ES" sz="2000" dirty="0">
              <a:solidFill>
                <a:prstClr val="white"/>
              </a:solidFill>
              <a:latin typeface="Calibri" pitchFamily="34" charset="0"/>
              <a:cs typeface="+mn-cs"/>
            </a:endParaRPr>
          </a:p>
        </p:txBody>
      </p:sp>
      <p:sp>
        <p:nvSpPr>
          <p:cNvPr id="3" name="Rectángulo 2"/>
          <p:cNvSpPr/>
          <p:nvPr/>
        </p:nvSpPr>
        <p:spPr>
          <a:xfrm>
            <a:off x="2613630" y="2087008"/>
            <a:ext cx="6208624" cy="1066959"/>
          </a:xfrm>
          <a:prstGeom prst="rect">
            <a:avLst/>
          </a:prstGeom>
        </p:spPr>
        <p:txBody>
          <a:bodyPr wrap="square">
            <a:spAutoFit/>
          </a:bodyPr>
          <a:lstStyle/>
          <a:p>
            <a:pPr marL="266700" lvl="0" indent="-266700" eaLnBrk="0" hangingPunct="0">
              <a:lnSpc>
                <a:spcPts val="1600"/>
              </a:lnSpc>
              <a:spcAft>
                <a:spcPts val="400"/>
              </a:spcAft>
              <a:tabLst>
                <a:tab pos="990575" algn="l"/>
              </a:tabLst>
            </a:pPr>
            <a:r>
              <a:rPr lang="es-ES" sz="1800" dirty="0">
                <a:solidFill>
                  <a:srgbClr val="009AD8"/>
                </a:solidFill>
                <a:latin typeface="Calibri" pitchFamily="34" charset="0"/>
                <a:cs typeface="Calibri" pitchFamily="34" charset="0"/>
              </a:rPr>
              <a:t>Excelente evolución de la actividad recurrente</a:t>
            </a:r>
          </a:p>
          <a:p>
            <a:pPr marL="266700" lvl="0" indent="-266700" eaLnBrk="0" hangingPunct="0">
              <a:lnSpc>
                <a:spcPts val="1600"/>
              </a:lnSpc>
              <a:spcAft>
                <a:spcPts val="400"/>
              </a:spcAft>
              <a:buFont typeface="Wingdings" panose="05000000000000000000" pitchFamily="2" charset="2"/>
              <a:buChar char="§"/>
              <a:tabLst>
                <a:tab pos="990575" algn="l"/>
              </a:tabLst>
            </a:pPr>
            <a:r>
              <a:rPr lang="es-ES" sz="1350" dirty="0">
                <a:solidFill>
                  <a:prstClr val="black">
                    <a:lumMod val="65000"/>
                    <a:lumOff val="35000"/>
                  </a:prstClr>
                </a:solidFill>
                <a:latin typeface="Calibri" pitchFamily="34" charset="0"/>
                <a:cs typeface="Calibri" pitchFamily="34" charset="0"/>
              </a:rPr>
              <a:t>Seguimos mejorando </a:t>
            </a:r>
            <a:r>
              <a:rPr lang="es-ES" sz="1350" dirty="0" smtClean="0">
                <a:solidFill>
                  <a:prstClr val="black">
                    <a:lumMod val="65000"/>
                    <a:lumOff val="35000"/>
                  </a:prstClr>
                </a:solidFill>
                <a:latin typeface="Calibri" pitchFamily="34" charset="0"/>
                <a:cs typeface="Calibri" pitchFamily="34" charset="0"/>
              </a:rPr>
              <a:t>nuestra posición en el mercado</a:t>
            </a:r>
            <a:endParaRPr lang="es-ES" sz="1350" dirty="0">
              <a:solidFill>
                <a:prstClr val="black">
                  <a:lumMod val="65000"/>
                  <a:lumOff val="35000"/>
                </a:prstClr>
              </a:solidFill>
              <a:latin typeface="Calibri" pitchFamily="34" charset="0"/>
              <a:cs typeface="Calibri" pitchFamily="34" charset="0"/>
            </a:endParaRPr>
          </a:p>
          <a:p>
            <a:pPr marL="266700" lvl="0" indent="-266700" eaLnBrk="0" hangingPunct="0">
              <a:lnSpc>
                <a:spcPts val="1600"/>
              </a:lnSpc>
              <a:spcAft>
                <a:spcPts val="400"/>
              </a:spcAft>
              <a:buFont typeface="Wingdings" panose="05000000000000000000" pitchFamily="2" charset="2"/>
              <a:buChar char="§"/>
              <a:tabLst>
                <a:tab pos="990575" algn="l"/>
              </a:tabLst>
            </a:pPr>
            <a:r>
              <a:rPr lang="es-ES" sz="1350" dirty="0">
                <a:solidFill>
                  <a:srgbClr val="595959"/>
                </a:solidFill>
                <a:latin typeface="Calibri" pitchFamily="34" charset="0"/>
                <a:cs typeface="Calibri" pitchFamily="34" charset="0"/>
              </a:rPr>
              <a:t>Fuerte aumento de los recursos gestionados en España (+11.346 MM€)</a:t>
            </a:r>
          </a:p>
          <a:p>
            <a:pPr marL="266700" lvl="0" indent="-266700" eaLnBrk="0" hangingPunct="0">
              <a:lnSpc>
                <a:spcPts val="1600"/>
              </a:lnSpc>
              <a:spcAft>
                <a:spcPts val="400"/>
              </a:spcAft>
              <a:buFont typeface="Wingdings" panose="05000000000000000000" pitchFamily="2" charset="2"/>
              <a:buChar char="§"/>
              <a:tabLst>
                <a:tab pos="990575" algn="l"/>
              </a:tabLst>
            </a:pPr>
            <a:r>
              <a:rPr lang="es-ES" sz="1350" dirty="0">
                <a:solidFill>
                  <a:srgbClr val="595959"/>
                </a:solidFill>
                <a:latin typeface="Calibri" pitchFamily="34" charset="0"/>
                <a:cs typeface="Calibri" pitchFamily="34" charset="0"/>
              </a:rPr>
              <a:t>Evolución muy positiva de BPI en Portugal</a:t>
            </a:r>
            <a:endParaRPr lang="es-ES" sz="1350" dirty="0">
              <a:solidFill>
                <a:prstClr val="black">
                  <a:lumMod val="65000"/>
                  <a:lumOff val="35000"/>
                </a:prstClr>
              </a:solidFill>
              <a:latin typeface="Calibri" pitchFamily="34" charset="0"/>
              <a:cs typeface="Calibri" pitchFamily="34" charset="0"/>
            </a:endParaRPr>
          </a:p>
        </p:txBody>
      </p:sp>
      <p:sp>
        <p:nvSpPr>
          <p:cNvPr id="25" name="Rectángulo 24"/>
          <p:cNvSpPr/>
          <p:nvPr/>
        </p:nvSpPr>
        <p:spPr>
          <a:xfrm>
            <a:off x="2613630" y="3391388"/>
            <a:ext cx="6208624" cy="1143903"/>
          </a:xfrm>
          <a:prstGeom prst="rect">
            <a:avLst/>
          </a:prstGeom>
        </p:spPr>
        <p:txBody>
          <a:bodyPr wrap="square">
            <a:spAutoFit/>
          </a:bodyPr>
          <a:lstStyle/>
          <a:p>
            <a:pPr marL="266700" lvl="0" indent="-266700" eaLnBrk="0" hangingPunct="0">
              <a:lnSpc>
                <a:spcPts val="1600"/>
              </a:lnSpc>
              <a:spcAft>
                <a:spcPts val="600"/>
              </a:spcAft>
              <a:tabLst>
                <a:tab pos="990575" algn="l"/>
              </a:tabLst>
            </a:pPr>
            <a:r>
              <a:rPr lang="es-ES" sz="1800" dirty="0">
                <a:solidFill>
                  <a:srgbClr val="009AD8"/>
                </a:solidFill>
                <a:latin typeface="Calibri" pitchFamily="34" charset="0"/>
                <a:cs typeface="Calibri" pitchFamily="34" charset="0"/>
              </a:rPr>
              <a:t>Mejora de la fortaleza de balance </a:t>
            </a:r>
          </a:p>
          <a:p>
            <a:pPr marL="266700" lvl="0" indent="-266700" eaLnBrk="0" hangingPunct="0">
              <a:lnSpc>
                <a:spcPts val="1600"/>
              </a:lnSpc>
              <a:spcAft>
                <a:spcPts val="600"/>
              </a:spcAft>
              <a:buFont typeface="Wingdings" panose="05000000000000000000" pitchFamily="2" charset="2"/>
              <a:buChar char="§"/>
              <a:tabLst>
                <a:tab pos="990575" algn="l"/>
              </a:tabLst>
            </a:pPr>
            <a:r>
              <a:rPr lang="es-ES" sz="1350" dirty="0" smtClean="0">
                <a:solidFill>
                  <a:prstClr val="black">
                    <a:lumMod val="65000"/>
                    <a:lumOff val="35000"/>
                  </a:prstClr>
                </a:solidFill>
                <a:latin typeface="Calibri" pitchFamily="34" charset="0"/>
                <a:cs typeface="Calibri" pitchFamily="34" charset="0"/>
              </a:rPr>
              <a:t>Reducción </a:t>
            </a:r>
            <a:r>
              <a:rPr lang="es-ES" sz="1350" dirty="0">
                <a:solidFill>
                  <a:prstClr val="black">
                    <a:lumMod val="65000"/>
                    <a:lumOff val="35000"/>
                  </a:prstClr>
                </a:solidFill>
                <a:latin typeface="Calibri" pitchFamily="34" charset="0"/>
                <a:cs typeface="Calibri" pitchFamily="34" charset="0"/>
              </a:rPr>
              <a:t>de la mora hasta el 6,4%, nivel muy inferior al del </a:t>
            </a:r>
            <a:r>
              <a:rPr lang="es-ES" sz="1350" dirty="0" smtClean="0">
                <a:solidFill>
                  <a:prstClr val="black">
                    <a:lumMod val="65000"/>
                    <a:lumOff val="35000"/>
                  </a:prstClr>
                </a:solidFill>
                <a:latin typeface="Calibri" pitchFamily="34" charset="0"/>
                <a:cs typeface="Calibri" pitchFamily="34" charset="0"/>
              </a:rPr>
              <a:t>sector</a:t>
            </a:r>
          </a:p>
          <a:p>
            <a:pPr marL="266700" indent="-266700" eaLnBrk="0" hangingPunct="0">
              <a:lnSpc>
                <a:spcPts val="1600"/>
              </a:lnSpc>
              <a:spcAft>
                <a:spcPts val="600"/>
              </a:spcAft>
              <a:buFont typeface="Wingdings" panose="05000000000000000000" pitchFamily="2" charset="2"/>
              <a:buChar char="§"/>
              <a:tabLst>
                <a:tab pos="990575" algn="l"/>
              </a:tabLst>
            </a:pPr>
            <a:r>
              <a:rPr lang="es-ES" sz="1350" dirty="0" smtClean="0">
                <a:solidFill>
                  <a:prstClr val="black">
                    <a:lumMod val="65000"/>
                    <a:lumOff val="35000"/>
                  </a:prstClr>
                </a:solidFill>
                <a:latin typeface="Calibri" pitchFamily="34" charset="0"/>
                <a:cs typeface="Calibri" pitchFamily="34" charset="0"/>
              </a:rPr>
              <a:t>CET1 </a:t>
            </a:r>
            <a:r>
              <a:rPr lang="es-ES" sz="1350" i="1" dirty="0" err="1" smtClean="0">
                <a:solidFill>
                  <a:prstClr val="black">
                    <a:lumMod val="65000"/>
                    <a:lumOff val="35000"/>
                  </a:prstClr>
                </a:solidFill>
                <a:latin typeface="Calibri" pitchFamily="34" charset="0"/>
                <a:cs typeface="Calibri" pitchFamily="34" charset="0"/>
              </a:rPr>
              <a:t>fully</a:t>
            </a:r>
            <a:r>
              <a:rPr lang="es-ES" sz="1350" i="1" dirty="0" smtClean="0">
                <a:solidFill>
                  <a:prstClr val="black">
                    <a:lumMod val="65000"/>
                    <a:lumOff val="35000"/>
                  </a:prstClr>
                </a:solidFill>
                <a:latin typeface="Calibri" pitchFamily="34" charset="0"/>
                <a:cs typeface="Calibri" pitchFamily="34" charset="0"/>
              </a:rPr>
              <a:t> </a:t>
            </a:r>
            <a:r>
              <a:rPr lang="es-ES" sz="1350" i="1" dirty="0" err="1" smtClean="0">
                <a:solidFill>
                  <a:prstClr val="black">
                    <a:lumMod val="65000"/>
                    <a:lumOff val="35000"/>
                  </a:prstClr>
                </a:solidFill>
                <a:latin typeface="Calibri" pitchFamily="34" charset="0"/>
                <a:cs typeface="Calibri" pitchFamily="34" charset="0"/>
              </a:rPr>
              <a:t>loaded</a:t>
            </a:r>
            <a:r>
              <a:rPr lang="es-ES" sz="1350" i="1" dirty="0" smtClean="0">
                <a:solidFill>
                  <a:prstClr val="black">
                    <a:lumMod val="65000"/>
                    <a:lumOff val="35000"/>
                  </a:prstClr>
                </a:solidFill>
                <a:latin typeface="Calibri" pitchFamily="34" charset="0"/>
                <a:cs typeface="Calibri" pitchFamily="34" charset="0"/>
              </a:rPr>
              <a:t> </a:t>
            </a:r>
            <a:r>
              <a:rPr lang="es-ES" sz="1350" dirty="0" smtClean="0">
                <a:solidFill>
                  <a:prstClr val="black">
                    <a:lumMod val="65000"/>
                    <a:lumOff val="35000"/>
                  </a:prstClr>
                </a:solidFill>
                <a:latin typeface="Calibri" pitchFamily="34" charset="0"/>
                <a:cs typeface="Calibri" pitchFamily="34" charset="0"/>
              </a:rPr>
              <a:t>del 11,7% y capital </a:t>
            </a:r>
            <a:r>
              <a:rPr lang="es-ES" sz="1350" dirty="0">
                <a:solidFill>
                  <a:prstClr val="black">
                    <a:lumMod val="65000"/>
                    <a:lumOff val="35000"/>
                  </a:prstClr>
                </a:solidFill>
                <a:latin typeface="Calibri" pitchFamily="34" charset="0"/>
                <a:cs typeface="Calibri" pitchFamily="34" charset="0"/>
              </a:rPr>
              <a:t>total </a:t>
            </a:r>
            <a:r>
              <a:rPr lang="es-ES" sz="1350" dirty="0" smtClean="0">
                <a:solidFill>
                  <a:prstClr val="black">
                    <a:lumMod val="65000"/>
                    <a:lumOff val="35000"/>
                  </a:prstClr>
                </a:solidFill>
                <a:latin typeface="Calibri" pitchFamily="34" charset="0"/>
                <a:cs typeface="Calibri" pitchFamily="34" charset="0"/>
              </a:rPr>
              <a:t>regulatorio por encima del 16%</a:t>
            </a:r>
          </a:p>
          <a:p>
            <a:pPr marL="266700" indent="-266700" eaLnBrk="0" hangingPunct="0">
              <a:lnSpc>
                <a:spcPts val="1600"/>
              </a:lnSpc>
              <a:spcAft>
                <a:spcPts val="600"/>
              </a:spcAft>
              <a:buFont typeface="Wingdings" panose="05000000000000000000" pitchFamily="2" charset="2"/>
              <a:buChar char="§"/>
              <a:tabLst>
                <a:tab pos="990575" algn="l"/>
              </a:tabLst>
            </a:pPr>
            <a:r>
              <a:rPr lang="es-ES" sz="1350" dirty="0">
                <a:solidFill>
                  <a:prstClr val="black">
                    <a:lumMod val="65000"/>
                    <a:lumOff val="35000"/>
                  </a:prstClr>
                </a:solidFill>
                <a:latin typeface="Calibri" pitchFamily="34" charset="0"/>
                <a:cs typeface="Calibri" pitchFamily="34" charset="0"/>
              </a:rPr>
              <a:t>Liquidez en máximos (&gt;70.000MM€</a:t>
            </a:r>
            <a:r>
              <a:rPr lang="es-ES" sz="1350" dirty="0" smtClean="0">
                <a:solidFill>
                  <a:prstClr val="black">
                    <a:lumMod val="65000"/>
                    <a:lumOff val="35000"/>
                  </a:prstClr>
                </a:solidFill>
                <a:latin typeface="Calibri" pitchFamily="34" charset="0"/>
                <a:cs typeface="Calibri" pitchFamily="34" charset="0"/>
              </a:rPr>
              <a:t>)</a:t>
            </a:r>
            <a:endParaRPr lang="es-ES" sz="1350" dirty="0">
              <a:solidFill>
                <a:prstClr val="black">
                  <a:lumMod val="65000"/>
                  <a:lumOff val="35000"/>
                </a:prstClr>
              </a:solidFill>
              <a:latin typeface="Calibri" pitchFamily="34" charset="0"/>
              <a:cs typeface="Calibri" pitchFamily="34" charset="0"/>
            </a:endParaRPr>
          </a:p>
        </p:txBody>
      </p:sp>
      <p:sp>
        <p:nvSpPr>
          <p:cNvPr id="27" name="Rectángulo 26"/>
          <p:cNvSpPr/>
          <p:nvPr/>
        </p:nvSpPr>
        <p:spPr>
          <a:xfrm>
            <a:off x="2613630" y="786553"/>
            <a:ext cx="6208624" cy="1066959"/>
          </a:xfrm>
          <a:prstGeom prst="rect">
            <a:avLst/>
          </a:prstGeom>
        </p:spPr>
        <p:txBody>
          <a:bodyPr wrap="square">
            <a:spAutoFit/>
          </a:bodyPr>
          <a:lstStyle/>
          <a:p>
            <a:pPr lvl="0" eaLnBrk="0" hangingPunct="0">
              <a:lnSpc>
                <a:spcPts val="1600"/>
              </a:lnSpc>
              <a:spcAft>
                <a:spcPts val="400"/>
              </a:spcAft>
              <a:tabLst>
                <a:tab pos="990575" algn="l"/>
              </a:tabLst>
            </a:pPr>
            <a:r>
              <a:rPr lang="es-ES" sz="1800" dirty="0">
                <a:solidFill>
                  <a:srgbClr val="009AD8"/>
                </a:solidFill>
                <a:latin typeface="Calibri" pitchFamily="34" charset="0"/>
                <a:cs typeface="Calibri" pitchFamily="34" charset="0"/>
              </a:rPr>
              <a:t>Aumento de la rentabilidad, por </a:t>
            </a:r>
            <a:r>
              <a:rPr lang="es-ES" sz="1800" dirty="0" smtClean="0">
                <a:solidFill>
                  <a:srgbClr val="009AD8"/>
                </a:solidFill>
                <a:latin typeface="Calibri" pitchFamily="34" charset="0"/>
                <a:cs typeface="Calibri" pitchFamily="34" charset="0"/>
              </a:rPr>
              <a:t>crecimiento </a:t>
            </a:r>
            <a:r>
              <a:rPr lang="es-ES" sz="1800" dirty="0">
                <a:solidFill>
                  <a:srgbClr val="009AD8"/>
                </a:solidFill>
                <a:latin typeface="Calibri" pitchFamily="34" charset="0"/>
                <a:cs typeface="Calibri" pitchFamily="34" charset="0"/>
              </a:rPr>
              <a:t>de </a:t>
            </a:r>
            <a:r>
              <a:rPr lang="es-ES" sz="1800" dirty="0" smtClean="0">
                <a:solidFill>
                  <a:srgbClr val="009AD8"/>
                </a:solidFill>
                <a:latin typeface="Calibri" pitchFamily="34" charset="0"/>
                <a:cs typeface="Calibri" pitchFamily="34" charset="0"/>
              </a:rPr>
              <a:t>ingresos </a:t>
            </a:r>
            <a:r>
              <a:rPr lang="es-ES" sz="1800" dirty="0">
                <a:solidFill>
                  <a:srgbClr val="009AD8"/>
                </a:solidFill>
                <a:latin typeface="Calibri" pitchFamily="34" charset="0"/>
                <a:cs typeface="Calibri" pitchFamily="34" charset="0"/>
              </a:rPr>
              <a:t>core</a:t>
            </a:r>
            <a:r>
              <a:rPr lang="es-ES" sz="1800" baseline="30000" dirty="0">
                <a:solidFill>
                  <a:srgbClr val="009AD8"/>
                </a:solidFill>
                <a:latin typeface="Calibri" pitchFamily="34" charset="0"/>
                <a:cs typeface="Calibri" pitchFamily="34" charset="0"/>
              </a:rPr>
              <a:t>1</a:t>
            </a:r>
            <a:r>
              <a:rPr lang="es-ES" sz="1800" dirty="0">
                <a:solidFill>
                  <a:srgbClr val="009AD8"/>
                </a:solidFill>
                <a:latin typeface="Calibri" pitchFamily="34" charset="0"/>
                <a:cs typeface="Calibri" pitchFamily="34" charset="0"/>
              </a:rPr>
              <a:t> </a:t>
            </a:r>
          </a:p>
          <a:p>
            <a:pPr marL="266700" lvl="0" indent="-266700" eaLnBrk="0" hangingPunct="0">
              <a:lnSpc>
                <a:spcPts val="1600"/>
              </a:lnSpc>
              <a:spcAft>
                <a:spcPts val="400"/>
              </a:spcAft>
              <a:buFont typeface="Wingdings" panose="05000000000000000000" pitchFamily="2" charset="2"/>
              <a:buChar char="§"/>
              <a:tabLst>
                <a:tab pos="990575" algn="l"/>
              </a:tabLst>
            </a:pPr>
            <a:r>
              <a:rPr lang="es-ES" sz="1350" dirty="0">
                <a:solidFill>
                  <a:prstClr val="black">
                    <a:lumMod val="65000"/>
                    <a:lumOff val="35000"/>
                  </a:prstClr>
                </a:solidFill>
                <a:latin typeface="Calibri" pitchFamily="34" charset="0"/>
                <a:cs typeface="Calibri" pitchFamily="34" charset="0"/>
              </a:rPr>
              <a:t>1.488 MM€ de beneficio atribuido (+53,4</a:t>
            </a:r>
            <a:r>
              <a:rPr lang="es-ES" sz="1350" dirty="0" smtClean="0">
                <a:solidFill>
                  <a:prstClr val="black">
                    <a:lumMod val="65000"/>
                    <a:lumOff val="35000"/>
                  </a:prstClr>
                </a:solidFill>
                <a:latin typeface="Calibri" pitchFamily="34" charset="0"/>
                <a:cs typeface="Calibri" pitchFamily="34" charset="0"/>
              </a:rPr>
              <a:t>%)</a:t>
            </a:r>
          </a:p>
          <a:p>
            <a:pPr marL="622300" lvl="0" indent="-184150" eaLnBrk="0" hangingPunct="0">
              <a:lnSpc>
                <a:spcPts val="1600"/>
              </a:lnSpc>
              <a:spcAft>
                <a:spcPts val="400"/>
              </a:spcAft>
              <a:buFont typeface="Arial" panose="020B0604020202020204" pitchFamily="34" charset="0"/>
              <a:buChar char="•"/>
              <a:tabLst>
                <a:tab pos="990575" algn="l"/>
              </a:tabLst>
            </a:pPr>
            <a:r>
              <a:rPr lang="es-ES" sz="1350" b="0" i="1" dirty="0" smtClean="0">
                <a:solidFill>
                  <a:prstClr val="black">
                    <a:lumMod val="65000"/>
                    <a:lumOff val="35000"/>
                  </a:prstClr>
                </a:solidFill>
                <a:latin typeface="Calibri" pitchFamily="34" charset="0"/>
                <a:cs typeface="Calibri" pitchFamily="34" charset="0"/>
              </a:rPr>
              <a:t>93</a:t>
            </a:r>
            <a:r>
              <a:rPr lang="es-ES" sz="1350" b="0" i="1" dirty="0">
                <a:solidFill>
                  <a:prstClr val="black">
                    <a:lumMod val="65000"/>
                    <a:lumOff val="35000"/>
                  </a:prstClr>
                </a:solidFill>
                <a:latin typeface="Calibri" pitchFamily="34" charset="0"/>
                <a:cs typeface="Calibri" pitchFamily="34" charset="0"/>
              </a:rPr>
              <a:t>% de los ingresos de CaixaBank </a:t>
            </a:r>
            <a:r>
              <a:rPr lang="es-ES" sz="1350" b="0" i="1" dirty="0" smtClean="0">
                <a:solidFill>
                  <a:prstClr val="black">
                    <a:lumMod val="65000"/>
                    <a:lumOff val="35000"/>
                  </a:prstClr>
                </a:solidFill>
                <a:latin typeface="Calibri" pitchFamily="34" charset="0"/>
                <a:cs typeface="Calibri" pitchFamily="34" charset="0"/>
              </a:rPr>
              <a:t>provienen de </a:t>
            </a:r>
            <a:r>
              <a:rPr lang="es-ES" sz="1350" b="0" i="1" dirty="0">
                <a:solidFill>
                  <a:prstClr val="black">
                    <a:lumMod val="65000"/>
                    <a:lumOff val="35000"/>
                  </a:prstClr>
                </a:solidFill>
                <a:latin typeface="Calibri" pitchFamily="34" charset="0"/>
                <a:cs typeface="Calibri" pitchFamily="34" charset="0"/>
              </a:rPr>
              <a:t>la actividad bancaria básica</a:t>
            </a:r>
          </a:p>
          <a:p>
            <a:pPr marL="266700" lvl="0" indent="-266700" eaLnBrk="0" hangingPunct="0">
              <a:lnSpc>
                <a:spcPts val="1600"/>
              </a:lnSpc>
              <a:spcAft>
                <a:spcPts val="400"/>
              </a:spcAft>
              <a:buFont typeface="Wingdings" panose="05000000000000000000" pitchFamily="2" charset="2"/>
              <a:buChar char="§"/>
              <a:tabLst>
                <a:tab pos="990575" algn="l"/>
              </a:tabLst>
            </a:pPr>
            <a:r>
              <a:rPr lang="es-ES" sz="1350" dirty="0">
                <a:solidFill>
                  <a:prstClr val="black">
                    <a:lumMod val="65000"/>
                    <a:lumOff val="35000"/>
                  </a:prstClr>
                </a:solidFill>
                <a:latin typeface="Calibri" pitchFamily="34" charset="0"/>
                <a:cs typeface="Calibri" pitchFamily="34" charset="0"/>
              </a:rPr>
              <a:t>3T17: el resultado trimestral más alto de la historia del </a:t>
            </a:r>
            <a:r>
              <a:rPr lang="es-ES" sz="1350" dirty="0" smtClean="0">
                <a:solidFill>
                  <a:prstClr val="black">
                    <a:lumMod val="65000"/>
                    <a:lumOff val="35000"/>
                  </a:prstClr>
                </a:solidFill>
                <a:latin typeface="Calibri" pitchFamily="34" charset="0"/>
                <a:cs typeface="Calibri" pitchFamily="34" charset="0"/>
              </a:rPr>
              <a:t>Grupo CaixaBank</a:t>
            </a:r>
            <a:endParaRPr lang="es-ES" sz="1350" dirty="0">
              <a:solidFill>
                <a:prstClr val="black">
                  <a:lumMod val="65000"/>
                  <a:lumOff val="35000"/>
                </a:prstClr>
              </a:solidFill>
              <a:latin typeface="Calibri" pitchFamily="34" charset="0"/>
              <a:cs typeface="Calibri" pitchFamily="34" charset="0"/>
            </a:endParaRPr>
          </a:p>
        </p:txBody>
      </p:sp>
    </p:spTree>
    <p:extLst>
      <p:ext uri="{BB962C8B-B14F-4D97-AF65-F5344CB8AC3E}">
        <p14:creationId xmlns:p14="http://schemas.microsoft.com/office/powerpoint/2010/main" val="599497937"/>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bwMode="auto">
          <a:xfrm>
            <a:off x="2514600" y="2470154"/>
            <a:ext cx="6428951" cy="360000"/>
          </a:xfrm>
          <a:prstGeom prst="rect">
            <a:avLst/>
          </a:prstGeom>
          <a:solidFill>
            <a:srgbClr val="DBEEF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a:solidFill>
                <a:prstClr val="black"/>
              </a:solidFill>
              <a:latin typeface="Arial" pitchFamily="34" charset="0"/>
              <a:ea typeface="ＭＳ Ｐゴシック" pitchFamily="1" charset="-128"/>
            </a:endParaRPr>
          </a:p>
        </p:txBody>
      </p:sp>
      <p:sp>
        <p:nvSpPr>
          <p:cNvPr id="84" name="30 Llamada rectangular"/>
          <p:cNvSpPr/>
          <p:nvPr/>
        </p:nvSpPr>
        <p:spPr bwMode="auto">
          <a:xfrm>
            <a:off x="247650" y="2374350"/>
            <a:ext cx="3105150" cy="2484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50800" dist="38100" sx="99000" sy="99000" algn="l" rotWithShape="0">
              <a:prstClr val="black">
                <a:alpha val="20000"/>
              </a:prstClr>
            </a:outerShdw>
          </a:effectLst>
        </p:spPr>
        <p:txBody>
          <a:bodyPr vert="horz" wrap="square" lIns="144000" tIns="72000" rIns="91440" bIns="45720" numCol="1" rtlCol="0" anchor="t" anchorCtr="0" compatLnSpc="1">
            <a:prstTxWarp prst="textNoShape">
              <a:avLst/>
            </a:prstTxWarp>
          </a:bodyPr>
          <a:lstStyle/>
          <a:p>
            <a:pPr marL="3175" eaLnBrk="0" fontAlgn="auto" hangingPunct="0">
              <a:spcBef>
                <a:spcPts val="0"/>
              </a:spcBef>
              <a:spcAft>
                <a:spcPts val="0"/>
              </a:spcAft>
            </a:pPr>
            <a:endParaRPr lang="es-ES" sz="1100" b="0" kern="0" dirty="0">
              <a:solidFill>
                <a:srgbClr val="009AD8"/>
              </a:solidFill>
              <a:latin typeface="Calibri" pitchFamily="34" charset="0"/>
              <a:ea typeface="ＭＳ Ｐゴシック" pitchFamily="1" charset="-128"/>
              <a:cs typeface="Calibri" pitchFamily="34" charset="0"/>
            </a:endParaRPr>
          </a:p>
        </p:txBody>
      </p:sp>
      <p:sp>
        <p:nvSpPr>
          <p:cNvPr id="3" name="Llamada rectangular 2"/>
          <p:cNvSpPr/>
          <p:nvPr/>
        </p:nvSpPr>
        <p:spPr bwMode="auto">
          <a:xfrm>
            <a:off x="247651" y="904752"/>
            <a:ext cx="8683200" cy="1476000"/>
          </a:xfrm>
          <a:custGeom>
            <a:avLst/>
            <a:gdLst>
              <a:gd name="connsiteX0" fmla="*/ 0 w 8683200"/>
              <a:gd name="connsiteY0" fmla="*/ 0 h 1198056"/>
              <a:gd name="connsiteX1" fmla="*/ 1447200 w 8683200"/>
              <a:gd name="connsiteY1" fmla="*/ 0 h 1198056"/>
              <a:gd name="connsiteX2" fmla="*/ 1447200 w 8683200"/>
              <a:gd name="connsiteY2" fmla="*/ 0 h 1198056"/>
              <a:gd name="connsiteX3" fmla="*/ 3618000 w 8683200"/>
              <a:gd name="connsiteY3" fmla="*/ 0 h 1198056"/>
              <a:gd name="connsiteX4" fmla="*/ 8683200 w 8683200"/>
              <a:gd name="connsiteY4" fmla="*/ 0 h 1198056"/>
              <a:gd name="connsiteX5" fmla="*/ 8683200 w 8683200"/>
              <a:gd name="connsiteY5" fmla="*/ 698866 h 1198056"/>
              <a:gd name="connsiteX6" fmla="*/ 8683200 w 8683200"/>
              <a:gd name="connsiteY6" fmla="*/ 698866 h 1198056"/>
              <a:gd name="connsiteX7" fmla="*/ 8683200 w 8683200"/>
              <a:gd name="connsiteY7" fmla="*/ 998380 h 1198056"/>
              <a:gd name="connsiteX8" fmla="*/ 8683200 w 8683200"/>
              <a:gd name="connsiteY8" fmla="*/ 1198056 h 1198056"/>
              <a:gd name="connsiteX9" fmla="*/ 3618000 w 8683200"/>
              <a:gd name="connsiteY9" fmla="*/ 1198056 h 1198056"/>
              <a:gd name="connsiteX10" fmla="*/ 2634222 w 8683200"/>
              <a:gd name="connsiteY10" fmla="*/ 1614512 h 1198056"/>
              <a:gd name="connsiteX11" fmla="*/ 1447200 w 8683200"/>
              <a:gd name="connsiteY11" fmla="*/ 1198056 h 1198056"/>
              <a:gd name="connsiteX12" fmla="*/ 0 w 8683200"/>
              <a:gd name="connsiteY12" fmla="*/ 1198056 h 1198056"/>
              <a:gd name="connsiteX13" fmla="*/ 0 w 8683200"/>
              <a:gd name="connsiteY13" fmla="*/ 998380 h 1198056"/>
              <a:gd name="connsiteX14" fmla="*/ 0 w 8683200"/>
              <a:gd name="connsiteY14" fmla="*/ 698866 h 1198056"/>
              <a:gd name="connsiteX15" fmla="*/ 0 w 8683200"/>
              <a:gd name="connsiteY15" fmla="*/ 698866 h 1198056"/>
              <a:gd name="connsiteX16" fmla="*/ 0 w 8683200"/>
              <a:gd name="connsiteY16" fmla="*/ 0 h 1198056"/>
              <a:gd name="connsiteX0" fmla="*/ 0 w 8683200"/>
              <a:gd name="connsiteY0" fmla="*/ 0 h 1614512"/>
              <a:gd name="connsiteX1" fmla="*/ 1447200 w 8683200"/>
              <a:gd name="connsiteY1" fmla="*/ 0 h 1614512"/>
              <a:gd name="connsiteX2" fmla="*/ 1447200 w 8683200"/>
              <a:gd name="connsiteY2" fmla="*/ 0 h 1614512"/>
              <a:gd name="connsiteX3" fmla="*/ 3618000 w 8683200"/>
              <a:gd name="connsiteY3" fmla="*/ 0 h 1614512"/>
              <a:gd name="connsiteX4" fmla="*/ 8683200 w 8683200"/>
              <a:gd name="connsiteY4" fmla="*/ 0 h 1614512"/>
              <a:gd name="connsiteX5" fmla="*/ 8683200 w 8683200"/>
              <a:gd name="connsiteY5" fmla="*/ 698866 h 1614512"/>
              <a:gd name="connsiteX6" fmla="*/ 8683200 w 8683200"/>
              <a:gd name="connsiteY6" fmla="*/ 698866 h 1614512"/>
              <a:gd name="connsiteX7" fmla="*/ 8683200 w 8683200"/>
              <a:gd name="connsiteY7" fmla="*/ 998380 h 1614512"/>
              <a:gd name="connsiteX8" fmla="*/ 8683200 w 8683200"/>
              <a:gd name="connsiteY8" fmla="*/ 1198056 h 1614512"/>
              <a:gd name="connsiteX9" fmla="*/ 3618000 w 8683200"/>
              <a:gd name="connsiteY9" fmla="*/ 1198056 h 1614512"/>
              <a:gd name="connsiteX10" fmla="*/ 2634222 w 8683200"/>
              <a:gd name="connsiteY10" fmla="*/ 1614512 h 1614512"/>
              <a:gd name="connsiteX11" fmla="*/ 901100 w 8683200"/>
              <a:gd name="connsiteY11" fmla="*/ 1185356 h 1614512"/>
              <a:gd name="connsiteX12" fmla="*/ 0 w 8683200"/>
              <a:gd name="connsiteY12" fmla="*/ 1198056 h 1614512"/>
              <a:gd name="connsiteX13" fmla="*/ 0 w 8683200"/>
              <a:gd name="connsiteY13" fmla="*/ 998380 h 1614512"/>
              <a:gd name="connsiteX14" fmla="*/ 0 w 8683200"/>
              <a:gd name="connsiteY14" fmla="*/ 698866 h 1614512"/>
              <a:gd name="connsiteX15" fmla="*/ 0 w 8683200"/>
              <a:gd name="connsiteY15" fmla="*/ 698866 h 1614512"/>
              <a:gd name="connsiteX16" fmla="*/ 0 w 8683200"/>
              <a:gd name="connsiteY16" fmla="*/ 0 h 1614512"/>
              <a:gd name="connsiteX0" fmla="*/ 0 w 8683200"/>
              <a:gd name="connsiteY0" fmla="*/ 0 h 1614512"/>
              <a:gd name="connsiteX1" fmla="*/ 1447200 w 8683200"/>
              <a:gd name="connsiteY1" fmla="*/ 0 h 1614512"/>
              <a:gd name="connsiteX2" fmla="*/ 1447200 w 8683200"/>
              <a:gd name="connsiteY2" fmla="*/ 0 h 1614512"/>
              <a:gd name="connsiteX3" fmla="*/ 3618000 w 8683200"/>
              <a:gd name="connsiteY3" fmla="*/ 0 h 1614512"/>
              <a:gd name="connsiteX4" fmla="*/ 8683200 w 8683200"/>
              <a:gd name="connsiteY4" fmla="*/ 0 h 1614512"/>
              <a:gd name="connsiteX5" fmla="*/ 8683200 w 8683200"/>
              <a:gd name="connsiteY5" fmla="*/ 698866 h 1614512"/>
              <a:gd name="connsiteX6" fmla="*/ 8683200 w 8683200"/>
              <a:gd name="connsiteY6" fmla="*/ 698866 h 1614512"/>
              <a:gd name="connsiteX7" fmla="*/ 8683200 w 8683200"/>
              <a:gd name="connsiteY7" fmla="*/ 998380 h 1614512"/>
              <a:gd name="connsiteX8" fmla="*/ 8683200 w 8683200"/>
              <a:gd name="connsiteY8" fmla="*/ 1198056 h 1614512"/>
              <a:gd name="connsiteX9" fmla="*/ 2017800 w 8683200"/>
              <a:gd name="connsiteY9" fmla="*/ 1185356 h 1614512"/>
              <a:gd name="connsiteX10" fmla="*/ 2634222 w 8683200"/>
              <a:gd name="connsiteY10" fmla="*/ 1614512 h 1614512"/>
              <a:gd name="connsiteX11" fmla="*/ 901100 w 8683200"/>
              <a:gd name="connsiteY11" fmla="*/ 1185356 h 1614512"/>
              <a:gd name="connsiteX12" fmla="*/ 0 w 8683200"/>
              <a:gd name="connsiteY12" fmla="*/ 1198056 h 1614512"/>
              <a:gd name="connsiteX13" fmla="*/ 0 w 8683200"/>
              <a:gd name="connsiteY13" fmla="*/ 998380 h 1614512"/>
              <a:gd name="connsiteX14" fmla="*/ 0 w 8683200"/>
              <a:gd name="connsiteY14" fmla="*/ 698866 h 1614512"/>
              <a:gd name="connsiteX15" fmla="*/ 0 w 8683200"/>
              <a:gd name="connsiteY15" fmla="*/ 698866 h 1614512"/>
              <a:gd name="connsiteX16" fmla="*/ 0 w 8683200"/>
              <a:gd name="connsiteY16" fmla="*/ 0 h 1614512"/>
              <a:gd name="connsiteX0" fmla="*/ 0 w 8683200"/>
              <a:gd name="connsiteY0" fmla="*/ 0 h 1614512"/>
              <a:gd name="connsiteX1" fmla="*/ 1447200 w 8683200"/>
              <a:gd name="connsiteY1" fmla="*/ 0 h 1614512"/>
              <a:gd name="connsiteX2" fmla="*/ 1447200 w 8683200"/>
              <a:gd name="connsiteY2" fmla="*/ 0 h 1614512"/>
              <a:gd name="connsiteX3" fmla="*/ 3618000 w 8683200"/>
              <a:gd name="connsiteY3" fmla="*/ 0 h 1614512"/>
              <a:gd name="connsiteX4" fmla="*/ 8683200 w 8683200"/>
              <a:gd name="connsiteY4" fmla="*/ 0 h 1614512"/>
              <a:gd name="connsiteX5" fmla="*/ 8683200 w 8683200"/>
              <a:gd name="connsiteY5" fmla="*/ 698866 h 1614512"/>
              <a:gd name="connsiteX6" fmla="*/ 8683200 w 8683200"/>
              <a:gd name="connsiteY6" fmla="*/ 698866 h 1614512"/>
              <a:gd name="connsiteX7" fmla="*/ 8683200 w 8683200"/>
              <a:gd name="connsiteY7" fmla="*/ 998380 h 1614512"/>
              <a:gd name="connsiteX8" fmla="*/ 8683200 w 8683200"/>
              <a:gd name="connsiteY8" fmla="*/ 1198056 h 1614512"/>
              <a:gd name="connsiteX9" fmla="*/ 1967000 w 8683200"/>
              <a:gd name="connsiteY9" fmla="*/ 1223456 h 1614512"/>
              <a:gd name="connsiteX10" fmla="*/ 2634222 w 8683200"/>
              <a:gd name="connsiteY10" fmla="*/ 1614512 h 1614512"/>
              <a:gd name="connsiteX11" fmla="*/ 901100 w 8683200"/>
              <a:gd name="connsiteY11" fmla="*/ 1185356 h 1614512"/>
              <a:gd name="connsiteX12" fmla="*/ 0 w 8683200"/>
              <a:gd name="connsiteY12" fmla="*/ 1198056 h 1614512"/>
              <a:gd name="connsiteX13" fmla="*/ 0 w 8683200"/>
              <a:gd name="connsiteY13" fmla="*/ 998380 h 1614512"/>
              <a:gd name="connsiteX14" fmla="*/ 0 w 8683200"/>
              <a:gd name="connsiteY14" fmla="*/ 698866 h 1614512"/>
              <a:gd name="connsiteX15" fmla="*/ 0 w 8683200"/>
              <a:gd name="connsiteY15" fmla="*/ 698866 h 1614512"/>
              <a:gd name="connsiteX16" fmla="*/ 0 w 8683200"/>
              <a:gd name="connsiteY16" fmla="*/ 0 h 1614512"/>
              <a:gd name="connsiteX0" fmla="*/ 0 w 8683200"/>
              <a:gd name="connsiteY0" fmla="*/ 0 h 1538312"/>
              <a:gd name="connsiteX1" fmla="*/ 1447200 w 8683200"/>
              <a:gd name="connsiteY1" fmla="*/ 0 h 1538312"/>
              <a:gd name="connsiteX2" fmla="*/ 1447200 w 8683200"/>
              <a:gd name="connsiteY2" fmla="*/ 0 h 1538312"/>
              <a:gd name="connsiteX3" fmla="*/ 3618000 w 8683200"/>
              <a:gd name="connsiteY3" fmla="*/ 0 h 1538312"/>
              <a:gd name="connsiteX4" fmla="*/ 8683200 w 8683200"/>
              <a:gd name="connsiteY4" fmla="*/ 0 h 1538312"/>
              <a:gd name="connsiteX5" fmla="*/ 8683200 w 8683200"/>
              <a:gd name="connsiteY5" fmla="*/ 698866 h 1538312"/>
              <a:gd name="connsiteX6" fmla="*/ 8683200 w 8683200"/>
              <a:gd name="connsiteY6" fmla="*/ 698866 h 1538312"/>
              <a:gd name="connsiteX7" fmla="*/ 8683200 w 8683200"/>
              <a:gd name="connsiteY7" fmla="*/ 998380 h 1538312"/>
              <a:gd name="connsiteX8" fmla="*/ 8683200 w 8683200"/>
              <a:gd name="connsiteY8" fmla="*/ 1198056 h 1538312"/>
              <a:gd name="connsiteX9" fmla="*/ 1967000 w 8683200"/>
              <a:gd name="connsiteY9" fmla="*/ 1223456 h 1538312"/>
              <a:gd name="connsiteX10" fmla="*/ 1440422 w 8683200"/>
              <a:gd name="connsiteY10" fmla="*/ 1538312 h 1538312"/>
              <a:gd name="connsiteX11" fmla="*/ 901100 w 8683200"/>
              <a:gd name="connsiteY11" fmla="*/ 1185356 h 1538312"/>
              <a:gd name="connsiteX12" fmla="*/ 0 w 8683200"/>
              <a:gd name="connsiteY12" fmla="*/ 1198056 h 1538312"/>
              <a:gd name="connsiteX13" fmla="*/ 0 w 8683200"/>
              <a:gd name="connsiteY13" fmla="*/ 998380 h 1538312"/>
              <a:gd name="connsiteX14" fmla="*/ 0 w 8683200"/>
              <a:gd name="connsiteY14" fmla="*/ 698866 h 1538312"/>
              <a:gd name="connsiteX15" fmla="*/ 0 w 8683200"/>
              <a:gd name="connsiteY15" fmla="*/ 698866 h 1538312"/>
              <a:gd name="connsiteX16" fmla="*/ 0 w 8683200"/>
              <a:gd name="connsiteY16" fmla="*/ 0 h 1538312"/>
              <a:gd name="connsiteX0" fmla="*/ 0 w 8683200"/>
              <a:gd name="connsiteY0" fmla="*/ 0 h 1538312"/>
              <a:gd name="connsiteX1" fmla="*/ 1447200 w 8683200"/>
              <a:gd name="connsiteY1" fmla="*/ 0 h 1538312"/>
              <a:gd name="connsiteX2" fmla="*/ 1447200 w 8683200"/>
              <a:gd name="connsiteY2" fmla="*/ 0 h 1538312"/>
              <a:gd name="connsiteX3" fmla="*/ 3618000 w 8683200"/>
              <a:gd name="connsiteY3" fmla="*/ 0 h 1538312"/>
              <a:gd name="connsiteX4" fmla="*/ 8683200 w 8683200"/>
              <a:gd name="connsiteY4" fmla="*/ 0 h 1538312"/>
              <a:gd name="connsiteX5" fmla="*/ 8683200 w 8683200"/>
              <a:gd name="connsiteY5" fmla="*/ 698866 h 1538312"/>
              <a:gd name="connsiteX6" fmla="*/ 8683200 w 8683200"/>
              <a:gd name="connsiteY6" fmla="*/ 698866 h 1538312"/>
              <a:gd name="connsiteX7" fmla="*/ 8683200 w 8683200"/>
              <a:gd name="connsiteY7" fmla="*/ 998380 h 1538312"/>
              <a:gd name="connsiteX8" fmla="*/ 8683200 w 8683200"/>
              <a:gd name="connsiteY8" fmla="*/ 1198056 h 1538312"/>
              <a:gd name="connsiteX9" fmla="*/ 1941600 w 8683200"/>
              <a:gd name="connsiteY9" fmla="*/ 1210756 h 1538312"/>
              <a:gd name="connsiteX10" fmla="*/ 1440422 w 8683200"/>
              <a:gd name="connsiteY10" fmla="*/ 1538312 h 1538312"/>
              <a:gd name="connsiteX11" fmla="*/ 901100 w 8683200"/>
              <a:gd name="connsiteY11" fmla="*/ 1185356 h 1538312"/>
              <a:gd name="connsiteX12" fmla="*/ 0 w 8683200"/>
              <a:gd name="connsiteY12" fmla="*/ 1198056 h 1538312"/>
              <a:gd name="connsiteX13" fmla="*/ 0 w 8683200"/>
              <a:gd name="connsiteY13" fmla="*/ 998380 h 1538312"/>
              <a:gd name="connsiteX14" fmla="*/ 0 w 8683200"/>
              <a:gd name="connsiteY14" fmla="*/ 698866 h 1538312"/>
              <a:gd name="connsiteX15" fmla="*/ 0 w 8683200"/>
              <a:gd name="connsiteY15" fmla="*/ 698866 h 1538312"/>
              <a:gd name="connsiteX16" fmla="*/ 0 w 8683200"/>
              <a:gd name="connsiteY16" fmla="*/ 0 h 1538312"/>
              <a:gd name="connsiteX0" fmla="*/ 0 w 8683200"/>
              <a:gd name="connsiteY0" fmla="*/ 0 h 1538312"/>
              <a:gd name="connsiteX1" fmla="*/ 1447200 w 8683200"/>
              <a:gd name="connsiteY1" fmla="*/ 0 h 1538312"/>
              <a:gd name="connsiteX2" fmla="*/ 1447200 w 8683200"/>
              <a:gd name="connsiteY2" fmla="*/ 0 h 1538312"/>
              <a:gd name="connsiteX3" fmla="*/ 3618000 w 8683200"/>
              <a:gd name="connsiteY3" fmla="*/ 0 h 1538312"/>
              <a:gd name="connsiteX4" fmla="*/ 8683200 w 8683200"/>
              <a:gd name="connsiteY4" fmla="*/ 0 h 1538312"/>
              <a:gd name="connsiteX5" fmla="*/ 8683200 w 8683200"/>
              <a:gd name="connsiteY5" fmla="*/ 698866 h 1538312"/>
              <a:gd name="connsiteX6" fmla="*/ 8683200 w 8683200"/>
              <a:gd name="connsiteY6" fmla="*/ 698866 h 1538312"/>
              <a:gd name="connsiteX7" fmla="*/ 8683200 w 8683200"/>
              <a:gd name="connsiteY7" fmla="*/ 998380 h 1538312"/>
              <a:gd name="connsiteX8" fmla="*/ 8683200 w 8683200"/>
              <a:gd name="connsiteY8" fmla="*/ 1198056 h 1538312"/>
              <a:gd name="connsiteX9" fmla="*/ 1941600 w 8683200"/>
              <a:gd name="connsiteY9" fmla="*/ 1210756 h 1538312"/>
              <a:gd name="connsiteX10" fmla="*/ 1440422 w 8683200"/>
              <a:gd name="connsiteY10" fmla="*/ 1538312 h 1538312"/>
              <a:gd name="connsiteX11" fmla="*/ 913800 w 8683200"/>
              <a:gd name="connsiteY11" fmla="*/ 1198056 h 1538312"/>
              <a:gd name="connsiteX12" fmla="*/ 0 w 8683200"/>
              <a:gd name="connsiteY12" fmla="*/ 1198056 h 1538312"/>
              <a:gd name="connsiteX13" fmla="*/ 0 w 8683200"/>
              <a:gd name="connsiteY13" fmla="*/ 998380 h 1538312"/>
              <a:gd name="connsiteX14" fmla="*/ 0 w 8683200"/>
              <a:gd name="connsiteY14" fmla="*/ 698866 h 1538312"/>
              <a:gd name="connsiteX15" fmla="*/ 0 w 8683200"/>
              <a:gd name="connsiteY15" fmla="*/ 698866 h 1538312"/>
              <a:gd name="connsiteX16" fmla="*/ 0 w 8683200"/>
              <a:gd name="connsiteY16" fmla="*/ 0 h 1538312"/>
              <a:gd name="connsiteX0" fmla="*/ 0 w 8683200"/>
              <a:gd name="connsiteY0" fmla="*/ 0 h 1474812"/>
              <a:gd name="connsiteX1" fmla="*/ 1447200 w 8683200"/>
              <a:gd name="connsiteY1" fmla="*/ 0 h 1474812"/>
              <a:gd name="connsiteX2" fmla="*/ 1447200 w 8683200"/>
              <a:gd name="connsiteY2" fmla="*/ 0 h 1474812"/>
              <a:gd name="connsiteX3" fmla="*/ 3618000 w 8683200"/>
              <a:gd name="connsiteY3" fmla="*/ 0 h 1474812"/>
              <a:gd name="connsiteX4" fmla="*/ 8683200 w 8683200"/>
              <a:gd name="connsiteY4" fmla="*/ 0 h 1474812"/>
              <a:gd name="connsiteX5" fmla="*/ 8683200 w 8683200"/>
              <a:gd name="connsiteY5" fmla="*/ 698866 h 1474812"/>
              <a:gd name="connsiteX6" fmla="*/ 8683200 w 8683200"/>
              <a:gd name="connsiteY6" fmla="*/ 698866 h 1474812"/>
              <a:gd name="connsiteX7" fmla="*/ 8683200 w 8683200"/>
              <a:gd name="connsiteY7" fmla="*/ 998380 h 1474812"/>
              <a:gd name="connsiteX8" fmla="*/ 8683200 w 8683200"/>
              <a:gd name="connsiteY8" fmla="*/ 1198056 h 1474812"/>
              <a:gd name="connsiteX9" fmla="*/ 1941600 w 8683200"/>
              <a:gd name="connsiteY9" fmla="*/ 1210756 h 1474812"/>
              <a:gd name="connsiteX10" fmla="*/ 1440422 w 8683200"/>
              <a:gd name="connsiteY10" fmla="*/ 1474812 h 1474812"/>
              <a:gd name="connsiteX11" fmla="*/ 913800 w 8683200"/>
              <a:gd name="connsiteY11" fmla="*/ 1198056 h 1474812"/>
              <a:gd name="connsiteX12" fmla="*/ 0 w 8683200"/>
              <a:gd name="connsiteY12" fmla="*/ 1198056 h 1474812"/>
              <a:gd name="connsiteX13" fmla="*/ 0 w 8683200"/>
              <a:gd name="connsiteY13" fmla="*/ 998380 h 1474812"/>
              <a:gd name="connsiteX14" fmla="*/ 0 w 8683200"/>
              <a:gd name="connsiteY14" fmla="*/ 698866 h 1474812"/>
              <a:gd name="connsiteX15" fmla="*/ 0 w 8683200"/>
              <a:gd name="connsiteY15" fmla="*/ 698866 h 1474812"/>
              <a:gd name="connsiteX16" fmla="*/ 0 w 8683200"/>
              <a:gd name="connsiteY16" fmla="*/ 0 h 1474812"/>
              <a:gd name="connsiteX0" fmla="*/ 0 w 8683200"/>
              <a:gd name="connsiteY0" fmla="*/ 0 h 1373018"/>
              <a:gd name="connsiteX1" fmla="*/ 1447200 w 8683200"/>
              <a:gd name="connsiteY1" fmla="*/ 0 h 1373018"/>
              <a:gd name="connsiteX2" fmla="*/ 1447200 w 8683200"/>
              <a:gd name="connsiteY2" fmla="*/ 0 h 1373018"/>
              <a:gd name="connsiteX3" fmla="*/ 3618000 w 8683200"/>
              <a:gd name="connsiteY3" fmla="*/ 0 h 1373018"/>
              <a:gd name="connsiteX4" fmla="*/ 8683200 w 8683200"/>
              <a:gd name="connsiteY4" fmla="*/ 0 h 1373018"/>
              <a:gd name="connsiteX5" fmla="*/ 8683200 w 8683200"/>
              <a:gd name="connsiteY5" fmla="*/ 698866 h 1373018"/>
              <a:gd name="connsiteX6" fmla="*/ 8683200 w 8683200"/>
              <a:gd name="connsiteY6" fmla="*/ 698866 h 1373018"/>
              <a:gd name="connsiteX7" fmla="*/ 8683200 w 8683200"/>
              <a:gd name="connsiteY7" fmla="*/ 998380 h 1373018"/>
              <a:gd name="connsiteX8" fmla="*/ 8683200 w 8683200"/>
              <a:gd name="connsiteY8" fmla="*/ 1198056 h 1373018"/>
              <a:gd name="connsiteX9" fmla="*/ 1941600 w 8683200"/>
              <a:gd name="connsiteY9" fmla="*/ 1210756 h 1373018"/>
              <a:gd name="connsiteX10" fmla="*/ 1453122 w 8683200"/>
              <a:gd name="connsiteY10" fmla="*/ 1373018 h 1373018"/>
              <a:gd name="connsiteX11" fmla="*/ 913800 w 8683200"/>
              <a:gd name="connsiteY11" fmla="*/ 1198056 h 1373018"/>
              <a:gd name="connsiteX12" fmla="*/ 0 w 8683200"/>
              <a:gd name="connsiteY12" fmla="*/ 1198056 h 1373018"/>
              <a:gd name="connsiteX13" fmla="*/ 0 w 8683200"/>
              <a:gd name="connsiteY13" fmla="*/ 998380 h 1373018"/>
              <a:gd name="connsiteX14" fmla="*/ 0 w 8683200"/>
              <a:gd name="connsiteY14" fmla="*/ 698866 h 1373018"/>
              <a:gd name="connsiteX15" fmla="*/ 0 w 8683200"/>
              <a:gd name="connsiteY15" fmla="*/ 698866 h 1373018"/>
              <a:gd name="connsiteX16" fmla="*/ 0 w 8683200"/>
              <a:gd name="connsiteY16" fmla="*/ 0 h 137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683200" h="1373018">
                <a:moveTo>
                  <a:pt x="0" y="0"/>
                </a:moveTo>
                <a:lnTo>
                  <a:pt x="1447200" y="0"/>
                </a:lnTo>
                <a:lnTo>
                  <a:pt x="1447200" y="0"/>
                </a:lnTo>
                <a:lnTo>
                  <a:pt x="3618000" y="0"/>
                </a:lnTo>
                <a:lnTo>
                  <a:pt x="8683200" y="0"/>
                </a:lnTo>
                <a:lnTo>
                  <a:pt x="8683200" y="698866"/>
                </a:lnTo>
                <a:lnTo>
                  <a:pt x="8683200" y="698866"/>
                </a:lnTo>
                <a:lnTo>
                  <a:pt x="8683200" y="998380"/>
                </a:lnTo>
                <a:lnTo>
                  <a:pt x="8683200" y="1198056"/>
                </a:lnTo>
                <a:lnTo>
                  <a:pt x="1941600" y="1210756"/>
                </a:lnTo>
                <a:lnTo>
                  <a:pt x="1453122" y="1373018"/>
                </a:lnTo>
                <a:lnTo>
                  <a:pt x="913800" y="1198056"/>
                </a:lnTo>
                <a:lnTo>
                  <a:pt x="0" y="1198056"/>
                </a:lnTo>
                <a:lnTo>
                  <a:pt x="0" y="998380"/>
                </a:lnTo>
                <a:lnTo>
                  <a:pt x="0" y="698866"/>
                </a:lnTo>
                <a:lnTo>
                  <a:pt x="0" y="698866"/>
                </a:lnTo>
                <a:lnTo>
                  <a:pt x="0" y="0"/>
                </a:lnTo>
                <a:close/>
              </a:path>
            </a:pathLst>
          </a:custGeom>
          <a:solidFill>
            <a:schemeClr val="bg1">
              <a:lumMod val="95000"/>
            </a:schemeClr>
          </a:solidFill>
          <a:ln w="9525" cap="flat" cmpd="sng" algn="ctr">
            <a:solidFill>
              <a:schemeClr val="bg1">
                <a:lumMod val="85000"/>
              </a:schemeClr>
            </a:solidFill>
            <a:prstDash val="sysDot"/>
            <a:round/>
            <a:headEnd type="none" w="med" len="med"/>
            <a:tailEnd type="none" w="med" len="med"/>
          </a:ln>
          <a:effectLst>
            <a:outerShdw blurRad="50800" dist="38100" dir="5400000" algn="t" rotWithShape="0">
              <a:prstClr val="black">
                <a:alpha val="1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5"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La reestructuración del Grupo “la Caixa” se ha completado</a:t>
            </a:r>
            <a:endParaRPr lang="es-ES" sz="1400" kern="0" dirty="0">
              <a:solidFill>
                <a:prstClr val="white"/>
              </a:solidFill>
              <a:latin typeface="Calibri" pitchFamily="34" charset="0"/>
              <a:cs typeface="Calibri" pitchFamily="34" charset="0"/>
            </a:endParaRPr>
          </a:p>
        </p:txBody>
      </p:sp>
      <p:sp>
        <p:nvSpPr>
          <p:cNvPr id="80" name="Rectángulo 79"/>
          <p:cNvSpPr/>
          <p:nvPr/>
        </p:nvSpPr>
        <p:spPr>
          <a:xfrm>
            <a:off x="517550" y="908494"/>
            <a:ext cx="7681412" cy="307777"/>
          </a:xfrm>
          <a:prstGeom prst="rect">
            <a:avLst/>
          </a:prstGeom>
        </p:spPr>
        <p:txBody>
          <a:bodyPr wrap="square">
            <a:spAutoFit/>
          </a:bodyPr>
          <a:lstStyle/>
          <a:p>
            <a:pPr marL="3175" eaLnBrk="0" fontAlgn="auto" hangingPunct="0">
              <a:spcBef>
                <a:spcPts val="0"/>
              </a:spcBef>
              <a:spcAft>
                <a:spcPts val="0"/>
              </a:spcAft>
            </a:pPr>
            <a:r>
              <a:rPr lang="es-ES" sz="1400" i="1" kern="0" dirty="0" smtClean="0">
                <a:solidFill>
                  <a:srgbClr val="009AD8"/>
                </a:solidFill>
                <a:latin typeface="Calibri" pitchFamily="34" charset="0"/>
                <a:ea typeface="ＭＳ Ｐゴシック" pitchFamily="1" charset="-128"/>
                <a:cs typeface="Calibri" pitchFamily="34" charset="0"/>
              </a:rPr>
              <a:t>De una caja de ahorros no cotizada a  3 entidades con diferentes misiones y órganos de gobierno</a:t>
            </a:r>
            <a:endParaRPr lang="es-ES" sz="1400" i="1" kern="0" dirty="0">
              <a:solidFill>
                <a:srgbClr val="009AD8"/>
              </a:solidFill>
              <a:latin typeface="Calibri" pitchFamily="34" charset="0"/>
              <a:ea typeface="ＭＳ Ｐゴシック" pitchFamily="1" charset="-128"/>
              <a:cs typeface="Calibri" pitchFamily="34" charset="0"/>
            </a:endParaRPr>
          </a:p>
        </p:txBody>
      </p:sp>
      <p:sp>
        <p:nvSpPr>
          <p:cNvPr id="90" name="Rectángulo 89"/>
          <p:cNvSpPr/>
          <p:nvPr/>
        </p:nvSpPr>
        <p:spPr>
          <a:xfrm>
            <a:off x="3889365" y="2511218"/>
            <a:ext cx="4492635" cy="307777"/>
          </a:xfrm>
          <a:prstGeom prst="rect">
            <a:avLst/>
          </a:prstGeom>
        </p:spPr>
        <p:txBody>
          <a:bodyPr wrap="square">
            <a:spAutoFit/>
          </a:bodyPr>
          <a:lstStyle/>
          <a:p>
            <a:pPr marL="3175" algn="ctr" eaLnBrk="0" fontAlgn="auto" hangingPunct="0">
              <a:spcBef>
                <a:spcPts val="0"/>
              </a:spcBef>
              <a:spcAft>
                <a:spcPts val="0"/>
              </a:spcAft>
            </a:pPr>
            <a:r>
              <a:rPr lang="es-ES" sz="1400" kern="0" dirty="0" smtClean="0">
                <a:latin typeface="Calibri" pitchFamily="34" charset="0"/>
                <a:ea typeface="ＭＳ Ｐゴシック" pitchFamily="1" charset="-128"/>
                <a:cs typeface="Calibri" pitchFamily="34" charset="0"/>
              </a:rPr>
              <a:t>Proceso de desconsolidación con Criteria finalizado</a:t>
            </a:r>
            <a:endParaRPr lang="es-ES" sz="1400" kern="0" dirty="0">
              <a:latin typeface="Calibri" pitchFamily="34" charset="0"/>
              <a:ea typeface="ＭＳ Ｐゴシック" pitchFamily="1" charset="-128"/>
              <a:cs typeface="Calibri" pitchFamily="34" charset="0"/>
            </a:endParaRPr>
          </a:p>
        </p:txBody>
      </p:sp>
      <p:sp>
        <p:nvSpPr>
          <p:cNvPr id="115" name="Rectángulo 114"/>
          <p:cNvSpPr/>
          <p:nvPr/>
        </p:nvSpPr>
        <p:spPr bwMode="auto">
          <a:xfrm>
            <a:off x="421737" y="2682987"/>
            <a:ext cx="2756973" cy="208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a:solidFill>
                <a:prstClr val="black"/>
              </a:solidFill>
              <a:latin typeface="Arial" pitchFamily="34" charset="0"/>
              <a:ea typeface="ＭＳ Ｐゴシック" pitchFamily="1" charset="-128"/>
            </a:endParaRPr>
          </a:p>
        </p:txBody>
      </p:sp>
      <p:sp>
        <p:nvSpPr>
          <p:cNvPr id="116" name="CuadroTexto 26"/>
          <p:cNvSpPr txBox="1"/>
          <p:nvPr/>
        </p:nvSpPr>
        <p:spPr>
          <a:xfrm>
            <a:off x="1849307" y="2792088"/>
            <a:ext cx="648000" cy="461665"/>
          </a:xfrm>
          <a:prstGeom prst="rect">
            <a:avLst/>
          </a:prstGeom>
          <a:noFill/>
        </p:spPr>
        <p:txBody>
          <a:bodyPr wrap="square" rtlCol="0">
            <a:spAutoFit/>
          </a:bodyPr>
          <a:lstStyle/>
          <a:p>
            <a:r>
              <a:rPr lang="es-ES" sz="1200" dirty="0" smtClean="0">
                <a:latin typeface="Calibri"/>
              </a:rPr>
              <a:t>100%</a:t>
            </a:r>
          </a:p>
        </p:txBody>
      </p:sp>
      <p:sp>
        <p:nvSpPr>
          <p:cNvPr id="117" name="CuadroTexto 37"/>
          <p:cNvSpPr txBox="1"/>
          <p:nvPr/>
        </p:nvSpPr>
        <p:spPr>
          <a:xfrm>
            <a:off x="1849307" y="3346776"/>
            <a:ext cx="648000" cy="276999"/>
          </a:xfrm>
          <a:prstGeom prst="rect">
            <a:avLst/>
          </a:prstGeom>
          <a:noFill/>
        </p:spPr>
        <p:txBody>
          <a:bodyPr wrap="square" rtlCol="0">
            <a:spAutoFit/>
          </a:bodyPr>
          <a:lstStyle/>
          <a:p>
            <a:r>
              <a:rPr lang="es-ES" sz="1200" dirty="0" smtClean="0">
                <a:latin typeface="Calibri"/>
              </a:rPr>
              <a:t>40%</a:t>
            </a:r>
          </a:p>
        </p:txBody>
      </p:sp>
      <p:cxnSp>
        <p:nvCxnSpPr>
          <p:cNvPr id="120" name="Conector recto 119"/>
          <p:cNvCxnSpPr/>
          <p:nvPr/>
        </p:nvCxnSpPr>
        <p:spPr bwMode="auto">
          <a:xfrm>
            <a:off x="1800223" y="2773286"/>
            <a:ext cx="0" cy="914400"/>
          </a:xfrm>
          <a:prstGeom prst="line">
            <a:avLst/>
          </a:prstGeom>
          <a:solidFill>
            <a:schemeClr val="accent1"/>
          </a:solidFill>
          <a:ln w="9525" cap="flat" cmpd="sng" algn="ctr">
            <a:solidFill>
              <a:srgbClr val="009AD8"/>
            </a:solidFill>
            <a:prstDash val="solid"/>
            <a:round/>
            <a:headEnd type="none" w="med" len="med"/>
            <a:tailEnd type="none" w="med" len="med"/>
          </a:ln>
          <a:effectLst/>
        </p:spPr>
      </p:cxnSp>
      <p:sp>
        <p:nvSpPr>
          <p:cNvPr id="114" name="270 Rectángulo"/>
          <p:cNvSpPr/>
          <p:nvPr/>
        </p:nvSpPr>
        <p:spPr>
          <a:xfrm rot="10800000" flipV="1">
            <a:off x="421738" y="2499731"/>
            <a:ext cx="2756972" cy="324000"/>
          </a:xfrm>
          <a:prstGeom prst="roundRect">
            <a:avLst>
              <a:gd name="adj" fmla="val 50000"/>
            </a:avLst>
          </a:prstGeom>
          <a:solidFill>
            <a:schemeClr val="bg1"/>
          </a:solidFill>
          <a:ln w="9525" cmpd="thinThick">
            <a:solidFill>
              <a:srgbClr val="009AD8"/>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00" dirty="0">
              <a:solidFill>
                <a:prstClr val="white"/>
              </a:solidFill>
            </a:endParaRPr>
          </a:p>
        </p:txBody>
      </p:sp>
      <p:pic>
        <p:nvPicPr>
          <p:cNvPr id="112" name="Imagen 111"/>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2223" t="41111" r="11943" b="42593"/>
          <a:stretch/>
        </p:blipFill>
        <p:spPr>
          <a:xfrm>
            <a:off x="696109" y="2470076"/>
            <a:ext cx="2233631" cy="360000"/>
          </a:xfrm>
          <a:prstGeom prst="rect">
            <a:avLst/>
          </a:prstGeom>
        </p:spPr>
      </p:pic>
      <p:sp>
        <p:nvSpPr>
          <p:cNvPr id="118" name="270 Rectángulo"/>
          <p:cNvSpPr/>
          <p:nvPr/>
        </p:nvSpPr>
        <p:spPr>
          <a:xfrm flipV="1">
            <a:off x="792223" y="3047502"/>
            <a:ext cx="2016000" cy="324000"/>
          </a:xfrm>
          <a:prstGeom prst="roundRect">
            <a:avLst>
              <a:gd name="adj" fmla="val 50000"/>
            </a:avLst>
          </a:prstGeom>
          <a:solidFill>
            <a:schemeClr val="bg1"/>
          </a:solidFill>
          <a:ln w="9525" cmpd="thinThick">
            <a:solidFill>
              <a:srgbClr val="009AD8"/>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00" dirty="0">
              <a:solidFill>
                <a:prstClr val="white"/>
              </a:solidFill>
            </a:endParaRPr>
          </a:p>
        </p:txBody>
      </p:sp>
      <p:pic>
        <p:nvPicPr>
          <p:cNvPr id="111" name="Imagen 110"/>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82983" y="3061247"/>
            <a:ext cx="1234481" cy="324000"/>
          </a:xfrm>
          <a:prstGeom prst="rect">
            <a:avLst/>
          </a:prstGeom>
        </p:spPr>
      </p:pic>
      <p:sp>
        <p:nvSpPr>
          <p:cNvPr id="122" name="270 Rectángulo"/>
          <p:cNvSpPr/>
          <p:nvPr/>
        </p:nvSpPr>
        <p:spPr>
          <a:xfrm flipV="1">
            <a:off x="792223" y="3758114"/>
            <a:ext cx="2016000" cy="920266"/>
          </a:xfrm>
          <a:prstGeom prst="rect">
            <a:avLst/>
          </a:prstGeom>
          <a:solidFill>
            <a:schemeClr val="bg1"/>
          </a:solidFill>
          <a:ln w="9525" cmpd="thinThick">
            <a:solidFill>
              <a:schemeClr val="bg1">
                <a:lumMod val="8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00" dirty="0">
              <a:solidFill>
                <a:prstClr val="white"/>
              </a:solidFill>
            </a:endParaRPr>
          </a:p>
        </p:txBody>
      </p:sp>
      <p:sp>
        <p:nvSpPr>
          <p:cNvPr id="119" name="270 Rectángulo"/>
          <p:cNvSpPr/>
          <p:nvPr/>
        </p:nvSpPr>
        <p:spPr>
          <a:xfrm flipV="1">
            <a:off x="792223" y="3580059"/>
            <a:ext cx="2016000" cy="324000"/>
          </a:xfrm>
          <a:prstGeom prst="roundRect">
            <a:avLst>
              <a:gd name="adj" fmla="val 50000"/>
            </a:avLst>
          </a:prstGeom>
          <a:solidFill>
            <a:schemeClr val="bg1"/>
          </a:solidFill>
          <a:ln w="9525" cmpd="thinThick">
            <a:solidFill>
              <a:srgbClr val="009AD8"/>
            </a:solidFill>
            <a:prstDash val="sysDot"/>
          </a:ln>
          <a:effectLst>
            <a:outerShdw blurRad="50800" dist="38100" dir="5400000" algn="t" rotWithShape="0">
              <a:prstClr val="black">
                <a:alpha val="1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00" dirty="0">
              <a:solidFill>
                <a:prstClr val="white"/>
              </a:solidFill>
            </a:endParaRPr>
          </a:p>
        </p:txBody>
      </p:sp>
      <p:pic>
        <p:nvPicPr>
          <p:cNvPr id="113" name="Picture 2" descr="C:\Users\U0166819\AppData\Local\Temp\wzc2c6\Pack_CaixaBank\Logos\Color\Horizontal\JPG\JPG_300dpi_CMYK\CaixaBank_logo_color_CMYK_horizontal_300dpi_fondo_blanco.jpg"/>
          <p:cNvPicPr>
            <a:picLocks noChangeAspect="1" noChangeArrowheads="1"/>
          </p:cNvPicPr>
          <p:nvPr/>
        </p:nvPicPr>
        <p:blipFill>
          <a:blip r:embed="rId5" cstate="print">
            <a:clrChange>
              <a:clrFrom>
                <a:srgbClr val="FFFFFE"/>
              </a:clrFrom>
              <a:clrTo>
                <a:srgbClr val="FFFFFE">
                  <a:alpha val="0"/>
                </a:srgbClr>
              </a:clrTo>
            </a:clrChange>
          </a:blip>
          <a:srcRect/>
          <a:stretch>
            <a:fillRect/>
          </a:stretch>
        </p:blipFill>
        <p:spPr bwMode="auto">
          <a:xfrm>
            <a:off x="1249871" y="3605054"/>
            <a:ext cx="1100704" cy="324000"/>
          </a:xfrm>
          <a:prstGeom prst="rect">
            <a:avLst/>
          </a:prstGeom>
          <a:noFill/>
        </p:spPr>
      </p:pic>
      <p:sp>
        <p:nvSpPr>
          <p:cNvPr id="121" name="CuadroTexto 120"/>
          <p:cNvSpPr txBox="1"/>
          <p:nvPr/>
        </p:nvSpPr>
        <p:spPr>
          <a:xfrm>
            <a:off x="980317" y="3927016"/>
            <a:ext cx="1609736" cy="738664"/>
          </a:xfrm>
          <a:prstGeom prst="rect">
            <a:avLst/>
          </a:prstGeom>
          <a:noFill/>
        </p:spPr>
        <p:txBody>
          <a:bodyPr wrap="none" rtlCol="0">
            <a:spAutoFit/>
          </a:bodyPr>
          <a:lstStyle/>
          <a:p>
            <a:pPr marL="171450" indent="-171450">
              <a:buClr>
                <a:srgbClr val="009AD8"/>
              </a:buClr>
              <a:buFont typeface="Arial" panose="020B0604020202020204" pitchFamily="34" charset="0"/>
              <a:buChar char="•"/>
            </a:pPr>
            <a:r>
              <a:rPr lang="es-ES" sz="1050" dirty="0" smtClean="0">
                <a:solidFill>
                  <a:prstClr val="black">
                    <a:lumMod val="65000"/>
                    <a:lumOff val="35000"/>
                  </a:prstClr>
                </a:solidFill>
                <a:latin typeface="Calibri" pitchFamily="34" charset="0"/>
              </a:rPr>
              <a:t>Negocio Bancaseguros</a:t>
            </a:r>
          </a:p>
          <a:p>
            <a:pPr marL="171450" indent="-171450">
              <a:buClr>
                <a:srgbClr val="009AD8"/>
              </a:buClr>
              <a:buFont typeface="Arial" panose="020B0604020202020204" pitchFamily="34" charset="0"/>
              <a:buChar char="•"/>
            </a:pPr>
            <a:r>
              <a:rPr lang="es-ES" sz="1050" dirty="0" smtClean="0">
                <a:solidFill>
                  <a:prstClr val="black">
                    <a:lumMod val="65000"/>
                    <a:lumOff val="35000"/>
                  </a:prstClr>
                </a:solidFill>
                <a:latin typeface="Calibri" pitchFamily="34" charset="0"/>
              </a:rPr>
              <a:t>Participadas</a:t>
            </a:r>
          </a:p>
          <a:p>
            <a:pPr marL="171450" indent="-171450">
              <a:buClr>
                <a:srgbClr val="009AD8"/>
              </a:buClr>
              <a:buFont typeface="Arial" panose="020B0604020202020204" pitchFamily="34" charset="0"/>
              <a:buChar char="•"/>
            </a:pPr>
            <a:r>
              <a:rPr lang="es-ES" sz="1050" i="1" dirty="0" smtClean="0">
                <a:solidFill>
                  <a:prstClr val="black">
                    <a:lumMod val="65000"/>
                    <a:lumOff val="35000"/>
                  </a:prstClr>
                </a:solidFill>
                <a:latin typeface="Calibri" pitchFamily="34" charset="0"/>
              </a:rPr>
              <a:t>Non-core</a:t>
            </a:r>
          </a:p>
          <a:p>
            <a:pPr marL="171450" indent="-171450">
              <a:buClr>
                <a:srgbClr val="009AD8"/>
              </a:buClr>
              <a:buFont typeface="Arial" panose="020B0604020202020204" pitchFamily="34" charset="0"/>
              <a:buChar char="•"/>
            </a:pPr>
            <a:r>
              <a:rPr lang="es-ES" sz="1050" dirty="0" smtClean="0">
                <a:solidFill>
                  <a:prstClr val="black">
                    <a:lumMod val="65000"/>
                    <a:lumOff val="35000"/>
                  </a:prstClr>
                </a:solidFill>
                <a:latin typeface="Calibri" pitchFamily="34" charset="0"/>
              </a:rPr>
              <a:t>BPI</a:t>
            </a:r>
          </a:p>
        </p:txBody>
      </p:sp>
      <p:sp>
        <p:nvSpPr>
          <p:cNvPr id="123" name="Rectángulo 122"/>
          <p:cNvSpPr/>
          <p:nvPr/>
        </p:nvSpPr>
        <p:spPr>
          <a:xfrm>
            <a:off x="3561897" y="2835931"/>
            <a:ext cx="2661350" cy="646331"/>
          </a:xfrm>
          <a:prstGeom prst="rect">
            <a:avLst/>
          </a:prstGeom>
        </p:spPr>
        <p:txBody>
          <a:bodyPr wrap="square">
            <a:spAutoFit/>
          </a:bodyPr>
          <a:lstStyle/>
          <a:p>
            <a:pPr marL="174625" indent="-171450" eaLnBrk="0" fontAlgn="auto" hangingPunct="0">
              <a:spcBef>
                <a:spcPts val="0"/>
              </a:spcBef>
              <a:spcAft>
                <a:spcPts val="0"/>
              </a:spcAft>
              <a:buFont typeface="Wingdings" panose="05000000000000000000" pitchFamily="2" charset="2"/>
              <a:buChar char="§"/>
            </a:pPr>
            <a:r>
              <a:rPr lang="es-ES" sz="1200" kern="0" dirty="0" smtClean="0">
                <a:latin typeface="Calibri" pitchFamily="34" charset="0"/>
                <a:ea typeface="ＭＳ Ｐゴシック" pitchFamily="1" charset="-128"/>
                <a:cs typeface="Calibri" pitchFamily="34" charset="0"/>
              </a:rPr>
              <a:t>Participación de Criteria en CaixaBank: 40% </a:t>
            </a:r>
            <a:br>
              <a:rPr lang="es-ES" sz="1200" kern="0" dirty="0" smtClean="0">
                <a:latin typeface="Calibri" pitchFamily="34" charset="0"/>
                <a:ea typeface="ＭＳ Ｐゴシック" pitchFamily="1" charset="-128"/>
                <a:cs typeface="Calibri" pitchFamily="34" charset="0"/>
              </a:rPr>
            </a:br>
            <a:r>
              <a:rPr lang="es-ES" sz="1200" kern="0" dirty="0" smtClean="0">
                <a:latin typeface="Calibri" pitchFamily="34" charset="0"/>
                <a:ea typeface="ＭＳ Ｐゴシック" pitchFamily="1" charset="-128"/>
                <a:cs typeface="Calibri" pitchFamily="34" charset="0"/>
              </a:rPr>
              <a:t>(vs. 81,5% en JUN-11)</a:t>
            </a:r>
            <a:endParaRPr lang="es-ES" sz="1200" kern="0" dirty="0">
              <a:latin typeface="Calibri" pitchFamily="34" charset="0"/>
              <a:ea typeface="ＭＳ Ｐゴシック" pitchFamily="1" charset="-128"/>
              <a:cs typeface="Calibri" pitchFamily="34" charset="0"/>
            </a:endParaRPr>
          </a:p>
        </p:txBody>
      </p:sp>
      <p:sp>
        <p:nvSpPr>
          <p:cNvPr id="124" name="Rectángulo 123"/>
          <p:cNvSpPr/>
          <p:nvPr/>
        </p:nvSpPr>
        <p:spPr>
          <a:xfrm>
            <a:off x="3561897" y="3469544"/>
            <a:ext cx="2375282" cy="461665"/>
          </a:xfrm>
          <a:prstGeom prst="rect">
            <a:avLst/>
          </a:prstGeom>
        </p:spPr>
        <p:txBody>
          <a:bodyPr wrap="square">
            <a:spAutoFit/>
          </a:bodyPr>
          <a:lstStyle/>
          <a:p>
            <a:pPr marL="174625" indent="-171450" eaLnBrk="0" fontAlgn="auto" hangingPunct="0">
              <a:spcBef>
                <a:spcPts val="0"/>
              </a:spcBef>
              <a:spcAft>
                <a:spcPts val="0"/>
              </a:spcAft>
              <a:buFont typeface="Wingdings" panose="05000000000000000000" pitchFamily="2" charset="2"/>
              <a:buChar char="§"/>
            </a:pPr>
            <a:r>
              <a:rPr lang="es-ES" sz="1200" kern="0" dirty="0" smtClean="0">
                <a:latin typeface="Calibri" pitchFamily="34" charset="0"/>
                <a:ea typeface="ＭＳ Ｐゴシック" pitchFamily="1" charset="-128"/>
                <a:cs typeface="Calibri" pitchFamily="34" charset="0"/>
              </a:rPr>
              <a:t>Financiación a Criteria: </a:t>
            </a:r>
            <a:br>
              <a:rPr lang="es-ES" sz="1200" kern="0" dirty="0" smtClean="0">
                <a:latin typeface="Calibri" pitchFamily="34" charset="0"/>
                <a:ea typeface="ＭＳ Ｐゴシック" pitchFamily="1" charset="-128"/>
                <a:cs typeface="Calibri" pitchFamily="34" charset="0"/>
              </a:rPr>
            </a:br>
            <a:r>
              <a:rPr lang="es-ES" sz="1200" kern="0" dirty="0" smtClean="0">
                <a:latin typeface="Calibri" pitchFamily="34" charset="0"/>
                <a:ea typeface="ＭＳ Ｐゴシック" pitchFamily="1" charset="-128"/>
                <a:cs typeface="Calibri" pitchFamily="34" charset="0"/>
              </a:rPr>
              <a:t>0,3 Bn€ (-92% vs. JUN-11)</a:t>
            </a:r>
            <a:endParaRPr lang="es-ES" sz="1200" kern="0" dirty="0">
              <a:latin typeface="Calibri" pitchFamily="34" charset="0"/>
              <a:ea typeface="ＭＳ Ｐゴシック" pitchFamily="1" charset="-128"/>
              <a:cs typeface="Calibri" pitchFamily="34" charset="0"/>
            </a:endParaRPr>
          </a:p>
        </p:txBody>
      </p:sp>
      <p:sp>
        <p:nvSpPr>
          <p:cNvPr id="125" name="Rectángulo 124"/>
          <p:cNvSpPr/>
          <p:nvPr/>
        </p:nvSpPr>
        <p:spPr>
          <a:xfrm>
            <a:off x="3561897" y="3943772"/>
            <a:ext cx="2375282" cy="461665"/>
          </a:xfrm>
          <a:prstGeom prst="rect">
            <a:avLst/>
          </a:prstGeom>
        </p:spPr>
        <p:txBody>
          <a:bodyPr wrap="square">
            <a:spAutoFit/>
          </a:bodyPr>
          <a:lstStyle/>
          <a:p>
            <a:pPr marL="174625" indent="-171450" eaLnBrk="0" fontAlgn="auto" hangingPunct="0">
              <a:spcBef>
                <a:spcPts val="0"/>
              </a:spcBef>
              <a:spcAft>
                <a:spcPts val="0"/>
              </a:spcAft>
              <a:buFont typeface="Wingdings" panose="05000000000000000000" pitchFamily="2" charset="2"/>
              <a:buChar char="§"/>
            </a:pPr>
            <a:r>
              <a:rPr lang="es-ES" sz="1200" kern="0" dirty="0" smtClean="0">
                <a:latin typeface="Calibri" pitchFamily="34" charset="0"/>
                <a:ea typeface="ＭＳ Ｐゴシック" pitchFamily="1" charset="-128"/>
                <a:cs typeface="Calibri" pitchFamily="34" charset="0"/>
              </a:rPr>
              <a:t>Mayoría de consejeros independientes</a:t>
            </a:r>
            <a:endParaRPr lang="es-ES" sz="1200" kern="0" dirty="0">
              <a:latin typeface="Calibri" pitchFamily="34" charset="0"/>
              <a:ea typeface="ＭＳ Ｐゴシック" pitchFamily="1" charset="-128"/>
              <a:cs typeface="Calibri" pitchFamily="34" charset="0"/>
            </a:endParaRPr>
          </a:p>
        </p:txBody>
      </p:sp>
      <p:cxnSp>
        <p:nvCxnSpPr>
          <p:cNvPr id="127" name="Conector recto 126"/>
          <p:cNvCxnSpPr/>
          <p:nvPr/>
        </p:nvCxnSpPr>
        <p:spPr bwMode="auto">
          <a:xfrm>
            <a:off x="3494140" y="3465486"/>
            <a:ext cx="3276000" cy="0"/>
          </a:xfrm>
          <a:prstGeom prst="line">
            <a:avLst/>
          </a:prstGeom>
          <a:solidFill>
            <a:schemeClr val="accent1"/>
          </a:solidFill>
          <a:ln w="9525" cap="flat" cmpd="sng" algn="ctr">
            <a:solidFill>
              <a:schemeClr val="bg1">
                <a:lumMod val="75000"/>
              </a:schemeClr>
            </a:solidFill>
            <a:prstDash val="sysDot"/>
            <a:round/>
            <a:headEnd type="none" w="med" len="med"/>
            <a:tailEnd type="none" w="med" len="med"/>
          </a:ln>
          <a:effectLst/>
        </p:spPr>
      </p:cxnSp>
      <p:cxnSp>
        <p:nvCxnSpPr>
          <p:cNvPr id="128" name="Conector recto 127"/>
          <p:cNvCxnSpPr/>
          <p:nvPr/>
        </p:nvCxnSpPr>
        <p:spPr bwMode="auto">
          <a:xfrm>
            <a:off x="3494140" y="3943006"/>
            <a:ext cx="3276000" cy="0"/>
          </a:xfrm>
          <a:prstGeom prst="line">
            <a:avLst/>
          </a:prstGeom>
          <a:solidFill>
            <a:schemeClr val="accent1"/>
          </a:solidFill>
          <a:ln w="9525" cap="flat" cmpd="sng" algn="ctr">
            <a:solidFill>
              <a:schemeClr val="bg1">
                <a:lumMod val="75000"/>
              </a:schemeClr>
            </a:solidFill>
            <a:prstDash val="sysDot"/>
            <a:round/>
            <a:headEnd type="none" w="med" len="med"/>
            <a:tailEnd type="none" w="med" len="med"/>
          </a:ln>
          <a:effectLst/>
        </p:spPr>
      </p:cxnSp>
      <p:cxnSp>
        <p:nvCxnSpPr>
          <p:cNvPr id="42" name="Conector recto de flecha 41"/>
          <p:cNvCxnSpPr/>
          <p:nvPr/>
        </p:nvCxnSpPr>
        <p:spPr bwMode="auto">
          <a:xfrm>
            <a:off x="374675" y="1380736"/>
            <a:ext cx="8100000" cy="0"/>
          </a:xfrm>
          <a:prstGeom prst="straightConnector1">
            <a:avLst/>
          </a:prstGeom>
          <a:solidFill>
            <a:schemeClr val="accent1"/>
          </a:solidFill>
          <a:ln w="57150" cap="flat" cmpd="sng" algn="ctr">
            <a:solidFill>
              <a:srgbClr val="009AD8"/>
            </a:solidFill>
            <a:prstDash val="solid"/>
            <a:round/>
            <a:headEnd type="none" w="med" len="med"/>
            <a:tailEnd type="triangle"/>
          </a:ln>
          <a:effectLst/>
        </p:spPr>
      </p:cxnSp>
      <p:cxnSp>
        <p:nvCxnSpPr>
          <p:cNvPr id="129" name="Conector recto de flecha 128"/>
          <p:cNvCxnSpPr/>
          <p:nvPr/>
        </p:nvCxnSpPr>
        <p:spPr bwMode="auto">
          <a:xfrm>
            <a:off x="374675" y="1380736"/>
            <a:ext cx="6264000" cy="0"/>
          </a:xfrm>
          <a:prstGeom prst="straightConnector1">
            <a:avLst/>
          </a:prstGeom>
          <a:solidFill>
            <a:schemeClr val="accent1"/>
          </a:solidFill>
          <a:ln w="57150" cap="flat" cmpd="sng" algn="ctr">
            <a:solidFill>
              <a:schemeClr val="bg1">
                <a:lumMod val="75000"/>
              </a:schemeClr>
            </a:solidFill>
            <a:prstDash val="solid"/>
            <a:round/>
            <a:headEnd type="none" w="med" len="med"/>
            <a:tailEnd type="none" w="med" len="med"/>
          </a:ln>
          <a:effectLst/>
        </p:spPr>
      </p:cxnSp>
      <p:sp>
        <p:nvSpPr>
          <p:cNvPr id="45" name="Rectángulo 44"/>
          <p:cNvSpPr/>
          <p:nvPr/>
        </p:nvSpPr>
        <p:spPr bwMode="auto">
          <a:xfrm>
            <a:off x="344019" y="1269196"/>
            <a:ext cx="594201" cy="252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130" name="Rectángulo 129"/>
          <p:cNvSpPr/>
          <p:nvPr/>
        </p:nvSpPr>
        <p:spPr bwMode="auto">
          <a:xfrm>
            <a:off x="604034" y="1269196"/>
            <a:ext cx="76200" cy="252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131" name="Rectángulo 130"/>
          <p:cNvSpPr/>
          <p:nvPr/>
        </p:nvSpPr>
        <p:spPr bwMode="auto">
          <a:xfrm>
            <a:off x="756434" y="1269196"/>
            <a:ext cx="76200" cy="252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132" name="Rectángulo 131"/>
          <p:cNvSpPr/>
          <p:nvPr/>
        </p:nvSpPr>
        <p:spPr bwMode="auto">
          <a:xfrm>
            <a:off x="908834" y="1269196"/>
            <a:ext cx="76200" cy="252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133" name="Rectángulo 132"/>
          <p:cNvSpPr/>
          <p:nvPr/>
        </p:nvSpPr>
        <p:spPr bwMode="auto">
          <a:xfrm>
            <a:off x="1068854" y="1269196"/>
            <a:ext cx="76200" cy="252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134" name="308 Elipse"/>
          <p:cNvSpPr/>
          <p:nvPr/>
        </p:nvSpPr>
        <p:spPr>
          <a:xfrm>
            <a:off x="1999099" y="1213390"/>
            <a:ext cx="335991" cy="335205"/>
          </a:xfrm>
          <a:prstGeom prst="ellipse">
            <a:avLst/>
          </a:prstGeom>
          <a:solidFill>
            <a:srgbClr val="009AD8"/>
          </a:solidFill>
          <a:ln w="57150" cmpd="thinThick">
            <a:solidFill>
              <a:schemeClr val="tx2">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00" dirty="0">
              <a:solidFill>
                <a:prstClr val="white"/>
              </a:solidFill>
            </a:endParaRPr>
          </a:p>
        </p:txBody>
      </p:sp>
      <p:sp>
        <p:nvSpPr>
          <p:cNvPr id="135" name="308 Elipse"/>
          <p:cNvSpPr/>
          <p:nvPr/>
        </p:nvSpPr>
        <p:spPr>
          <a:xfrm>
            <a:off x="3170987" y="1213390"/>
            <a:ext cx="335991" cy="335205"/>
          </a:xfrm>
          <a:prstGeom prst="ellipse">
            <a:avLst/>
          </a:prstGeom>
          <a:solidFill>
            <a:srgbClr val="009AD8"/>
          </a:solidFill>
          <a:ln w="57150" cmpd="thinThick">
            <a:solidFill>
              <a:schemeClr val="tx2">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00" dirty="0">
              <a:solidFill>
                <a:prstClr val="white"/>
              </a:solidFill>
            </a:endParaRPr>
          </a:p>
        </p:txBody>
      </p:sp>
      <p:sp>
        <p:nvSpPr>
          <p:cNvPr id="136" name="308 Elipse"/>
          <p:cNvSpPr/>
          <p:nvPr/>
        </p:nvSpPr>
        <p:spPr>
          <a:xfrm>
            <a:off x="4383778" y="1213390"/>
            <a:ext cx="335991" cy="335205"/>
          </a:xfrm>
          <a:prstGeom prst="ellipse">
            <a:avLst/>
          </a:prstGeom>
          <a:solidFill>
            <a:srgbClr val="009AD8"/>
          </a:solidFill>
          <a:ln w="57150" cmpd="thinThick">
            <a:solidFill>
              <a:schemeClr val="tx2">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00" dirty="0">
              <a:solidFill>
                <a:prstClr val="white"/>
              </a:solidFill>
            </a:endParaRPr>
          </a:p>
        </p:txBody>
      </p:sp>
      <p:sp>
        <p:nvSpPr>
          <p:cNvPr id="137" name="308 Elipse"/>
          <p:cNvSpPr/>
          <p:nvPr/>
        </p:nvSpPr>
        <p:spPr>
          <a:xfrm>
            <a:off x="6093235" y="1213390"/>
            <a:ext cx="335991" cy="335205"/>
          </a:xfrm>
          <a:prstGeom prst="ellipse">
            <a:avLst/>
          </a:prstGeom>
          <a:solidFill>
            <a:srgbClr val="009AD8"/>
          </a:solidFill>
          <a:ln w="57150" cmpd="thinThick">
            <a:solidFill>
              <a:schemeClr val="tx2">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00" dirty="0">
              <a:solidFill>
                <a:prstClr val="white"/>
              </a:solidFill>
            </a:endParaRPr>
          </a:p>
        </p:txBody>
      </p:sp>
      <p:sp>
        <p:nvSpPr>
          <p:cNvPr id="138" name="308 Elipse"/>
          <p:cNvSpPr/>
          <p:nvPr/>
        </p:nvSpPr>
        <p:spPr>
          <a:xfrm>
            <a:off x="7514321" y="1213390"/>
            <a:ext cx="335991" cy="335205"/>
          </a:xfrm>
          <a:prstGeom prst="ellipse">
            <a:avLst/>
          </a:prstGeom>
          <a:solidFill>
            <a:srgbClr val="009AD8"/>
          </a:solidFill>
          <a:ln w="57150" cmpd="thinThick">
            <a:solidFill>
              <a:schemeClr val="tx2">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000" dirty="0">
              <a:solidFill>
                <a:prstClr val="white"/>
              </a:solidFill>
            </a:endParaRPr>
          </a:p>
        </p:txBody>
      </p:sp>
      <p:sp>
        <p:nvSpPr>
          <p:cNvPr id="139" name="313 Rectángulo"/>
          <p:cNvSpPr/>
          <p:nvPr/>
        </p:nvSpPr>
        <p:spPr>
          <a:xfrm>
            <a:off x="4305878" y="1287561"/>
            <a:ext cx="502099" cy="215444"/>
          </a:xfrm>
          <a:prstGeom prst="rect">
            <a:avLst/>
          </a:prstGeom>
        </p:spPr>
        <p:txBody>
          <a:bodyPr wrap="square">
            <a:spAutoFit/>
          </a:bodyPr>
          <a:lstStyle/>
          <a:p>
            <a:pPr algn="ctr"/>
            <a:r>
              <a:rPr lang="es-ES" dirty="0" smtClean="0">
                <a:solidFill>
                  <a:prstClr val="white"/>
                </a:solidFill>
                <a:latin typeface="Calibri"/>
                <a:cs typeface="Calibri" pitchFamily="34" charset="0"/>
              </a:rPr>
              <a:t>2014</a:t>
            </a:r>
            <a:endParaRPr lang="es-ES" dirty="0">
              <a:solidFill>
                <a:prstClr val="white"/>
              </a:solidFill>
              <a:latin typeface="Calibri"/>
              <a:cs typeface="Calibri" pitchFamily="34" charset="0"/>
            </a:endParaRPr>
          </a:p>
        </p:txBody>
      </p:sp>
      <p:sp>
        <p:nvSpPr>
          <p:cNvPr id="140" name="311 Rectángulo"/>
          <p:cNvSpPr/>
          <p:nvPr/>
        </p:nvSpPr>
        <p:spPr>
          <a:xfrm>
            <a:off x="3102873" y="1287561"/>
            <a:ext cx="502099" cy="215444"/>
          </a:xfrm>
          <a:prstGeom prst="rect">
            <a:avLst/>
          </a:prstGeom>
        </p:spPr>
        <p:txBody>
          <a:bodyPr wrap="square">
            <a:spAutoFit/>
          </a:bodyPr>
          <a:lstStyle/>
          <a:p>
            <a:pPr algn="ctr"/>
            <a:r>
              <a:rPr lang="es-ES" dirty="0" smtClean="0">
                <a:solidFill>
                  <a:prstClr val="white"/>
                </a:solidFill>
                <a:latin typeface="Calibri"/>
                <a:cs typeface="Calibri" pitchFamily="34" charset="0"/>
              </a:rPr>
              <a:t>2011</a:t>
            </a:r>
            <a:endParaRPr lang="es-ES" dirty="0">
              <a:solidFill>
                <a:prstClr val="white"/>
              </a:solidFill>
              <a:latin typeface="Calibri"/>
              <a:cs typeface="Calibri" pitchFamily="34" charset="0"/>
            </a:endParaRPr>
          </a:p>
        </p:txBody>
      </p:sp>
      <p:sp>
        <p:nvSpPr>
          <p:cNvPr id="141" name="309 Rectángulo"/>
          <p:cNvSpPr/>
          <p:nvPr/>
        </p:nvSpPr>
        <p:spPr>
          <a:xfrm>
            <a:off x="1928746" y="1287561"/>
            <a:ext cx="502099" cy="215444"/>
          </a:xfrm>
          <a:prstGeom prst="rect">
            <a:avLst/>
          </a:prstGeom>
        </p:spPr>
        <p:txBody>
          <a:bodyPr wrap="square">
            <a:spAutoFit/>
          </a:bodyPr>
          <a:lstStyle/>
          <a:p>
            <a:pPr algn="ctr"/>
            <a:r>
              <a:rPr lang="es-ES" dirty="0" smtClean="0">
                <a:solidFill>
                  <a:prstClr val="white"/>
                </a:solidFill>
                <a:latin typeface="Calibri"/>
                <a:cs typeface="Calibri" pitchFamily="34" charset="0"/>
              </a:rPr>
              <a:t>2007</a:t>
            </a:r>
            <a:endParaRPr lang="es-ES" dirty="0">
              <a:solidFill>
                <a:prstClr val="white"/>
              </a:solidFill>
              <a:latin typeface="Calibri"/>
              <a:cs typeface="Calibri" pitchFamily="34" charset="0"/>
            </a:endParaRPr>
          </a:p>
        </p:txBody>
      </p:sp>
      <p:sp>
        <p:nvSpPr>
          <p:cNvPr id="142" name="307 Rectángulo"/>
          <p:cNvSpPr/>
          <p:nvPr/>
        </p:nvSpPr>
        <p:spPr>
          <a:xfrm>
            <a:off x="6005943" y="1287561"/>
            <a:ext cx="502099" cy="215444"/>
          </a:xfrm>
          <a:prstGeom prst="rect">
            <a:avLst/>
          </a:prstGeom>
        </p:spPr>
        <p:txBody>
          <a:bodyPr wrap="square">
            <a:spAutoFit/>
          </a:bodyPr>
          <a:lstStyle/>
          <a:p>
            <a:pPr algn="ctr"/>
            <a:r>
              <a:rPr lang="es-ES" dirty="0" smtClean="0">
                <a:solidFill>
                  <a:prstClr val="white"/>
                </a:solidFill>
                <a:latin typeface="Calibri"/>
                <a:cs typeface="Calibri" pitchFamily="34" charset="0"/>
              </a:rPr>
              <a:t>2016</a:t>
            </a:r>
            <a:endParaRPr lang="es-ES" dirty="0">
              <a:solidFill>
                <a:prstClr val="white"/>
              </a:solidFill>
              <a:latin typeface="Calibri"/>
              <a:cs typeface="Calibri" pitchFamily="34" charset="0"/>
            </a:endParaRPr>
          </a:p>
        </p:txBody>
      </p:sp>
      <p:sp>
        <p:nvSpPr>
          <p:cNvPr id="143" name="307 Rectángulo"/>
          <p:cNvSpPr/>
          <p:nvPr/>
        </p:nvSpPr>
        <p:spPr>
          <a:xfrm>
            <a:off x="7439313" y="1287561"/>
            <a:ext cx="502099" cy="215444"/>
          </a:xfrm>
          <a:prstGeom prst="rect">
            <a:avLst/>
          </a:prstGeom>
        </p:spPr>
        <p:txBody>
          <a:bodyPr wrap="square">
            <a:spAutoFit/>
          </a:bodyPr>
          <a:lstStyle/>
          <a:p>
            <a:pPr algn="ctr"/>
            <a:r>
              <a:rPr lang="es-ES" dirty="0" smtClean="0">
                <a:solidFill>
                  <a:prstClr val="white"/>
                </a:solidFill>
                <a:latin typeface="Calibri"/>
                <a:cs typeface="Calibri" pitchFamily="34" charset="0"/>
              </a:rPr>
              <a:t>2017</a:t>
            </a:r>
            <a:endParaRPr lang="es-ES" dirty="0">
              <a:solidFill>
                <a:prstClr val="white"/>
              </a:solidFill>
              <a:latin typeface="Calibri"/>
              <a:cs typeface="Calibri" pitchFamily="34" charset="0"/>
            </a:endParaRPr>
          </a:p>
        </p:txBody>
      </p:sp>
      <p:sp>
        <p:nvSpPr>
          <p:cNvPr id="144" name="30 Llamada rectangular"/>
          <p:cNvSpPr/>
          <p:nvPr/>
        </p:nvSpPr>
        <p:spPr bwMode="auto">
          <a:xfrm>
            <a:off x="943757" y="1621579"/>
            <a:ext cx="684000" cy="504000"/>
          </a:xfrm>
          <a:prstGeom prst="rect">
            <a:avLst/>
          </a:prstGeom>
          <a:solidFill>
            <a:schemeClr val="bg1"/>
          </a:solidFill>
          <a:ln w="9525" cap="flat" cmpd="sng" algn="ctr">
            <a:solidFill>
              <a:srgbClr val="009AD8"/>
            </a:solidFill>
            <a:prstDash val="sysDot"/>
            <a:round/>
            <a:headEnd type="none" w="med" len="med"/>
            <a:tailEnd type="none" w="med" len="med"/>
          </a:ln>
          <a:effectLst/>
        </p:spPr>
        <p:txBody>
          <a:bodyPr vert="horz" wrap="square" lIns="144000" tIns="72000" rIns="91440" bIns="45720" numCol="1" rtlCol="0" anchor="t" anchorCtr="0" compatLnSpc="1">
            <a:prstTxWarp prst="textNoShape">
              <a:avLst/>
            </a:prstTxWarp>
          </a:bodyPr>
          <a:lstStyle/>
          <a:p>
            <a:pPr marL="3175" eaLnBrk="0" fontAlgn="auto" hangingPunct="0">
              <a:spcBef>
                <a:spcPts val="0"/>
              </a:spcBef>
              <a:spcAft>
                <a:spcPts val="0"/>
              </a:spcAft>
            </a:pPr>
            <a:endParaRPr lang="es-ES" sz="1100" b="0" kern="0" dirty="0">
              <a:solidFill>
                <a:srgbClr val="009AD8"/>
              </a:solidFill>
              <a:latin typeface="Calibri" pitchFamily="34" charset="0"/>
              <a:ea typeface="ＭＳ Ｐゴシック" pitchFamily="1" charset="-128"/>
              <a:cs typeface="Calibri" pitchFamily="34" charset="0"/>
            </a:endParaRPr>
          </a:p>
        </p:txBody>
      </p:sp>
      <p:sp>
        <p:nvSpPr>
          <p:cNvPr id="145" name="30 Llamada rectangular"/>
          <p:cNvSpPr/>
          <p:nvPr/>
        </p:nvSpPr>
        <p:spPr bwMode="auto">
          <a:xfrm>
            <a:off x="1737560" y="1621579"/>
            <a:ext cx="1008000" cy="504000"/>
          </a:xfrm>
          <a:prstGeom prst="rect">
            <a:avLst/>
          </a:prstGeom>
          <a:solidFill>
            <a:schemeClr val="bg1"/>
          </a:solidFill>
          <a:ln w="9525" cap="flat" cmpd="sng" algn="ctr">
            <a:solidFill>
              <a:srgbClr val="009AD8"/>
            </a:solidFill>
            <a:prstDash val="sysDot"/>
            <a:round/>
            <a:headEnd type="none" w="med" len="med"/>
            <a:tailEnd type="none" w="med" len="med"/>
          </a:ln>
          <a:effectLst/>
        </p:spPr>
        <p:txBody>
          <a:bodyPr vert="horz" wrap="square" lIns="144000" tIns="72000" rIns="91440" bIns="36000" numCol="1" rtlCol="0" anchor="b" anchorCtr="0" compatLnSpc="1">
            <a:prstTxWarp prst="textNoShape">
              <a:avLst/>
            </a:prstTxWarp>
          </a:bodyPr>
          <a:lstStyle/>
          <a:p>
            <a:pPr marL="3175" algn="ctr" eaLnBrk="0" fontAlgn="auto" hangingPunct="0">
              <a:spcBef>
                <a:spcPts val="0"/>
              </a:spcBef>
              <a:spcAft>
                <a:spcPts val="0"/>
              </a:spcAft>
            </a:pPr>
            <a:r>
              <a:rPr lang="es-ES" b="0" kern="0" dirty="0" smtClean="0">
                <a:solidFill>
                  <a:schemeClr val="tx1">
                    <a:lumMod val="75000"/>
                    <a:lumOff val="25000"/>
                  </a:schemeClr>
                </a:solidFill>
                <a:latin typeface="Calibri" pitchFamily="34" charset="0"/>
                <a:ea typeface="ＭＳ Ｐゴシック" pitchFamily="1" charset="-128"/>
                <a:cs typeface="Calibri" pitchFamily="34" charset="0"/>
              </a:rPr>
              <a:t>OPV</a:t>
            </a:r>
            <a:endParaRPr lang="es-ES" b="0" kern="0" dirty="0">
              <a:solidFill>
                <a:schemeClr val="tx1">
                  <a:lumMod val="75000"/>
                  <a:lumOff val="25000"/>
                </a:schemeClr>
              </a:solidFill>
              <a:latin typeface="Calibri" pitchFamily="34" charset="0"/>
              <a:ea typeface="ＭＳ Ｐゴシック" pitchFamily="1" charset="-128"/>
              <a:cs typeface="Calibri" pitchFamily="34" charset="0"/>
            </a:endParaRPr>
          </a:p>
        </p:txBody>
      </p:sp>
      <p:sp>
        <p:nvSpPr>
          <p:cNvPr id="146" name="30 Llamada rectangular"/>
          <p:cNvSpPr/>
          <p:nvPr/>
        </p:nvSpPr>
        <p:spPr bwMode="auto">
          <a:xfrm>
            <a:off x="2842673" y="1621579"/>
            <a:ext cx="1067984" cy="504000"/>
          </a:xfrm>
          <a:prstGeom prst="rect">
            <a:avLst/>
          </a:prstGeom>
          <a:solidFill>
            <a:schemeClr val="bg1"/>
          </a:solidFill>
          <a:ln w="9525" cap="flat" cmpd="sng" algn="ctr">
            <a:solidFill>
              <a:srgbClr val="009AD8"/>
            </a:solidFill>
            <a:prstDash val="sysDot"/>
            <a:round/>
            <a:headEnd type="none" w="med" len="med"/>
            <a:tailEnd type="none" w="med" len="med"/>
          </a:ln>
          <a:effectLst/>
        </p:spPr>
        <p:txBody>
          <a:bodyPr vert="horz" wrap="square" lIns="144000" tIns="72000" rIns="91440" bIns="72000" numCol="1" rtlCol="0" anchor="b" anchorCtr="0" compatLnSpc="1">
            <a:prstTxWarp prst="textNoShape">
              <a:avLst/>
            </a:prstTxWarp>
          </a:bodyPr>
          <a:lstStyle/>
          <a:p>
            <a:pPr marL="3175" algn="ctr" eaLnBrk="0" fontAlgn="auto" hangingPunct="0">
              <a:spcBef>
                <a:spcPts val="0"/>
              </a:spcBef>
              <a:spcAft>
                <a:spcPts val="0"/>
              </a:spcAft>
            </a:pPr>
            <a:r>
              <a:rPr lang="es-ES" b="0" kern="0" dirty="0" smtClean="0">
                <a:solidFill>
                  <a:schemeClr val="tx1">
                    <a:lumMod val="75000"/>
                    <a:lumOff val="25000"/>
                  </a:schemeClr>
                </a:solidFill>
                <a:latin typeface="Calibri" pitchFamily="34" charset="0"/>
                <a:ea typeface="ＭＳ Ｐゴシック" pitchFamily="1" charset="-128"/>
                <a:cs typeface="Calibri" pitchFamily="34" charset="0"/>
              </a:rPr>
              <a:t>cotizada</a:t>
            </a:r>
            <a:endParaRPr lang="es-ES" b="0" kern="0" dirty="0">
              <a:solidFill>
                <a:schemeClr val="tx1">
                  <a:lumMod val="75000"/>
                  <a:lumOff val="25000"/>
                </a:schemeClr>
              </a:solidFill>
              <a:latin typeface="Calibri" pitchFamily="34" charset="0"/>
              <a:ea typeface="ＭＳ Ｐゴシック" pitchFamily="1" charset="-128"/>
              <a:cs typeface="Calibri" pitchFamily="34" charset="0"/>
            </a:endParaRPr>
          </a:p>
        </p:txBody>
      </p:sp>
      <p:sp>
        <p:nvSpPr>
          <p:cNvPr id="147" name="30 Llamada rectangular"/>
          <p:cNvSpPr/>
          <p:nvPr/>
        </p:nvSpPr>
        <p:spPr bwMode="auto">
          <a:xfrm>
            <a:off x="4008111" y="1621579"/>
            <a:ext cx="1313189" cy="504000"/>
          </a:xfrm>
          <a:prstGeom prst="rect">
            <a:avLst/>
          </a:prstGeom>
          <a:solidFill>
            <a:schemeClr val="bg1"/>
          </a:solidFill>
          <a:ln w="9525" cap="flat" cmpd="sng" algn="ctr">
            <a:solidFill>
              <a:srgbClr val="009AD8"/>
            </a:solidFill>
            <a:prstDash val="sysDot"/>
            <a:round/>
            <a:headEnd type="none" w="med" len="med"/>
            <a:tailEnd type="none" w="med" len="med"/>
          </a:ln>
          <a:effectLst/>
        </p:spPr>
        <p:txBody>
          <a:bodyPr vert="horz" wrap="square" lIns="144000" tIns="72000" rIns="91440" bIns="45720" numCol="1" rtlCol="0" anchor="t" anchorCtr="0" compatLnSpc="1">
            <a:prstTxWarp prst="textNoShape">
              <a:avLst/>
            </a:prstTxWarp>
          </a:bodyPr>
          <a:lstStyle/>
          <a:p>
            <a:pPr marL="3175" eaLnBrk="0" fontAlgn="auto" hangingPunct="0">
              <a:spcBef>
                <a:spcPts val="0"/>
              </a:spcBef>
              <a:spcAft>
                <a:spcPts val="0"/>
              </a:spcAft>
            </a:pPr>
            <a:endParaRPr lang="es-ES" sz="1100" b="0" kern="0" dirty="0">
              <a:solidFill>
                <a:srgbClr val="009AD8"/>
              </a:solidFill>
              <a:latin typeface="Calibri" pitchFamily="34" charset="0"/>
              <a:ea typeface="ＭＳ Ｐゴシック" pitchFamily="1" charset="-128"/>
              <a:cs typeface="Calibri" pitchFamily="34" charset="0"/>
            </a:endParaRPr>
          </a:p>
        </p:txBody>
      </p:sp>
      <p:sp>
        <p:nvSpPr>
          <p:cNvPr id="148" name="30 Llamada rectangular"/>
          <p:cNvSpPr/>
          <p:nvPr/>
        </p:nvSpPr>
        <p:spPr bwMode="auto">
          <a:xfrm>
            <a:off x="5417725" y="1621579"/>
            <a:ext cx="1802068" cy="504000"/>
          </a:xfrm>
          <a:prstGeom prst="rect">
            <a:avLst/>
          </a:prstGeom>
          <a:solidFill>
            <a:schemeClr val="bg1"/>
          </a:solidFill>
          <a:ln w="9525" cap="flat" cmpd="sng" algn="ctr">
            <a:solidFill>
              <a:srgbClr val="009AD8"/>
            </a:solidFill>
            <a:prstDash val="sysDot"/>
            <a:round/>
            <a:headEnd type="none" w="med" len="med"/>
            <a:tailEnd type="none" w="med" len="med"/>
          </a:ln>
          <a:effectLst/>
        </p:spPr>
        <p:txBody>
          <a:bodyPr vert="horz" wrap="square" lIns="144000" tIns="72000" rIns="91440" bIns="45720" numCol="1" rtlCol="0" anchor="t" anchorCtr="0" compatLnSpc="1">
            <a:prstTxWarp prst="textNoShape">
              <a:avLst/>
            </a:prstTxWarp>
          </a:bodyPr>
          <a:lstStyle/>
          <a:p>
            <a:pPr marL="3175" eaLnBrk="0" fontAlgn="auto" hangingPunct="0">
              <a:spcBef>
                <a:spcPts val="0"/>
              </a:spcBef>
              <a:spcAft>
                <a:spcPts val="0"/>
              </a:spcAft>
            </a:pPr>
            <a:r>
              <a:rPr lang="es-ES" b="0" kern="0" dirty="0">
                <a:solidFill>
                  <a:schemeClr val="tx1">
                    <a:lumMod val="75000"/>
                    <a:lumOff val="25000"/>
                  </a:schemeClr>
                </a:solidFill>
                <a:latin typeface="Calibri" pitchFamily="34" charset="0"/>
                <a:ea typeface="ＭＳ Ｐゴシック" pitchFamily="1" charset="-128"/>
                <a:cs typeface="Calibri" pitchFamily="34" charset="0"/>
              </a:rPr>
              <a:t>Separación total del Consejo de la Fundación Bancaria </a:t>
            </a:r>
            <a:r>
              <a:rPr lang="es-ES" b="0" kern="0" dirty="0" smtClean="0">
                <a:solidFill>
                  <a:schemeClr val="tx1">
                    <a:lumMod val="75000"/>
                    <a:lumOff val="25000"/>
                  </a:schemeClr>
                </a:solidFill>
                <a:latin typeface="Calibri" pitchFamily="34" charset="0"/>
                <a:ea typeface="ＭＳ Ｐゴシック" pitchFamily="1" charset="-128"/>
                <a:cs typeface="Calibri" pitchFamily="34" charset="0"/>
                <a:sym typeface="Wingdings" panose="05000000000000000000" pitchFamily="2" charset="2"/>
              </a:rPr>
              <a:t></a:t>
            </a:r>
            <a:r>
              <a:rPr lang="es-ES" b="0" kern="0" dirty="0" smtClean="0">
                <a:solidFill>
                  <a:schemeClr val="tx1">
                    <a:lumMod val="75000"/>
                    <a:lumOff val="25000"/>
                  </a:schemeClr>
                </a:solidFill>
                <a:latin typeface="Calibri" pitchFamily="34" charset="0"/>
                <a:ea typeface="ＭＳ Ｐゴシック" pitchFamily="1" charset="-128"/>
                <a:cs typeface="Calibri" pitchFamily="34" charset="0"/>
              </a:rPr>
              <a:t> </a:t>
            </a:r>
            <a:r>
              <a:rPr lang="es-ES" b="0" kern="0" dirty="0">
                <a:solidFill>
                  <a:schemeClr val="tx1">
                    <a:lumMod val="75000"/>
                    <a:lumOff val="25000"/>
                  </a:schemeClr>
                </a:solidFill>
                <a:latin typeface="Calibri" pitchFamily="34" charset="0"/>
                <a:ea typeface="ＭＳ Ｐゴシック" pitchFamily="1" charset="-128"/>
                <a:cs typeface="Calibri" pitchFamily="34" charset="0"/>
              </a:rPr>
              <a:t>cumplimiento de la Lay de Cajas de Ahorros</a:t>
            </a:r>
          </a:p>
        </p:txBody>
      </p:sp>
      <p:sp>
        <p:nvSpPr>
          <p:cNvPr id="149" name="30 Llamada rectangular"/>
          <p:cNvSpPr/>
          <p:nvPr/>
        </p:nvSpPr>
        <p:spPr bwMode="auto">
          <a:xfrm>
            <a:off x="7315460" y="1621579"/>
            <a:ext cx="964940" cy="504000"/>
          </a:xfrm>
          <a:prstGeom prst="rect">
            <a:avLst/>
          </a:prstGeom>
          <a:solidFill>
            <a:srgbClr val="009AD8"/>
          </a:solidFill>
          <a:ln w="9525" cap="flat" cmpd="sng" algn="ctr">
            <a:solidFill>
              <a:srgbClr val="009AD8"/>
            </a:solidFill>
            <a:prstDash val="solid"/>
            <a:round/>
            <a:headEnd type="none" w="med" len="med"/>
            <a:tailEnd type="none" w="med" len="med"/>
          </a:ln>
          <a:effectLst/>
        </p:spPr>
        <p:txBody>
          <a:bodyPr vert="horz" wrap="square" lIns="108000" tIns="72000" rIns="91440" bIns="45720" numCol="1" rtlCol="0" anchor="t" anchorCtr="0" compatLnSpc="1">
            <a:prstTxWarp prst="textNoShape">
              <a:avLst/>
            </a:prstTxWarp>
          </a:bodyPr>
          <a:lstStyle/>
          <a:p>
            <a:pPr marL="3175" eaLnBrk="0" fontAlgn="auto" hangingPunct="0">
              <a:spcBef>
                <a:spcPts val="0"/>
              </a:spcBef>
              <a:spcAft>
                <a:spcPts val="0"/>
              </a:spcAft>
            </a:pPr>
            <a:r>
              <a:rPr lang="es-ES" b="0" kern="0" dirty="0">
                <a:solidFill>
                  <a:schemeClr val="bg1"/>
                </a:solidFill>
                <a:latin typeface="Calibri" pitchFamily="34" charset="0"/>
                <a:ea typeface="ＭＳ Ｐゴシック" pitchFamily="1" charset="-128"/>
                <a:cs typeface="Calibri" pitchFamily="34" charset="0"/>
              </a:rPr>
              <a:t>Desconsolidación prudencial de Criteria</a:t>
            </a:r>
          </a:p>
        </p:txBody>
      </p:sp>
      <p:pic>
        <p:nvPicPr>
          <p:cNvPr id="151" name="Imagen 150"/>
          <p:cNvPicPr>
            <a:picLocks noChangeAspect="1"/>
          </p:cNvPicPr>
          <p:nvPr/>
        </p:nvPicPr>
        <p:blipFill rotWithShape="1">
          <a:blip r:embed="rId6">
            <a:extLst>
              <a:ext uri="{28A0092B-C50C-407E-A947-70E740481C1C}">
                <a14:useLocalDpi xmlns:a14="http://schemas.microsoft.com/office/drawing/2010/main" val="0"/>
              </a:ext>
            </a:extLst>
          </a:blip>
          <a:srcRect l="9188" r="9574"/>
          <a:stretch/>
        </p:blipFill>
        <p:spPr>
          <a:xfrm>
            <a:off x="4123328" y="1661587"/>
            <a:ext cx="1077322" cy="428630"/>
          </a:xfrm>
          <a:prstGeom prst="rect">
            <a:avLst/>
          </a:prstGeom>
        </p:spPr>
      </p:pic>
      <p:pic>
        <p:nvPicPr>
          <p:cNvPr id="152" name="Picture 2" descr="C:\Users\U0166819\AppData\Local\Temp\wzc2c6\Pack_CaixaBank\Logos\Color\Horizontal\JPG\JPG_300dpi_CMYK\CaixaBank_logo_color_CMYK_horizontal_300dpi_fondo_blanco.jpg"/>
          <p:cNvPicPr>
            <a:picLocks noChangeAspect="1" noChangeArrowheads="1"/>
          </p:cNvPicPr>
          <p:nvPr/>
        </p:nvPicPr>
        <p:blipFill>
          <a:blip r:embed="rId5" cstate="print">
            <a:clrChange>
              <a:clrFrom>
                <a:srgbClr val="FFFFFE"/>
              </a:clrFrom>
              <a:clrTo>
                <a:srgbClr val="FFFFFE">
                  <a:alpha val="0"/>
                </a:srgbClr>
              </a:clrTo>
            </a:clrChange>
          </a:blip>
          <a:srcRect/>
          <a:stretch>
            <a:fillRect/>
          </a:stretch>
        </p:blipFill>
        <p:spPr bwMode="auto">
          <a:xfrm>
            <a:off x="2939208" y="1712525"/>
            <a:ext cx="874914" cy="252340"/>
          </a:xfrm>
          <a:prstGeom prst="rect">
            <a:avLst/>
          </a:prstGeom>
          <a:noFill/>
        </p:spPr>
      </p:pic>
      <p:pic>
        <p:nvPicPr>
          <p:cNvPr id="153" name="Picture 20" descr="logoCriteriaRGB"/>
          <p:cNvPicPr>
            <a:picLocks noChangeAspect="1" noChangeArrowheads="1"/>
          </p:cNvPicPr>
          <p:nvPr/>
        </p:nvPicPr>
        <p:blipFill>
          <a:blip r:embed="rId7" cstate="print"/>
          <a:srcRect/>
          <a:stretch>
            <a:fillRect/>
          </a:stretch>
        </p:blipFill>
        <p:spPr bwMode="auto">
          <a:xfrm>
            <a:off x="1881539" y="1739949"/>
            <a:ext cx="736461" cy="186874"/>
          </a:xfrm>
          <a:prstGeom prst="rect">
            <a:avLst/>
          </a:prstGeom>
          <a:noFill/>
          <a:ln w="9525">
            <a:noFill/>
            <a:miter lim="800000"/>
            <a:headEnd/>
            <a:tailEnd/>
          </a:ln>
          <a:effectLst/>
        </p:spPr>
      </p:pic>
      <p:pic>
        <p:nvPicPr>
          <p:cNvPr id="154" name="Imagen 153"/>
          <p:cNvPicPr>
            <a:picLocks noChangeAspect="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13679"/>
          <a:stretch/>
        </p:blipFill>
        <p:spPr>
          <a:xfrm>
            <a:off x="1002574" y="1572094"/>
            <a:ext cx="646112" cy="612328"/>
          </a:xfrm>
          <a:prstGeom prst="rect">
            <a:avLst/>
          </a:prstGeom>
        </p:spPr>
      </p:pic>
      <p:sp>
        <p:nvSpPr>
          <p:cNvPr id="155" name="Rectángulo 154"/>
          <p:cNvSpPr/>
          <p:nvPr/>
        </p:nvSpPr>
        <p:spPr bwMode="auto">
          <a:xfrm>
            <a:off x="1220820" y="1269196"/>
            <a:ext cx="76200" cy="252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156" name="Rectángulo 155"/>
          <p:cNvSpPr/>
          <p:nvPr/>
        </p:nvSpPr>
        <p:spPr bwMode="auto">
          <a:xfrm>
            <a:off x="1360954" y="1269196"/>
            <a:ext cx="76200" cy="252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157" name="Rectángulo 156"/>
          <p:cNvSpPr/>
          <p:nvPr/>
        </p:nvSpPr>
        <p:spPr bwMode="auto">
          <a:xfrm>
            <a:off x="1513354" y="1269196"/>
            <a:ext cx="76200" cy="252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158" name="Rectángulo 157"/>
          <p:cNvSpPr/>
          <p:nvPr/>
        </p:nvSpPr>
        <p:spPr bwMode="auto">
          <a:xfrm>
            <a:off x="1665754" y="1269196"/>
            <a:ext cx="76200" cy="252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49" name="Triángulo isósceles 48"/>
          <p:cNvSpPr/>
          <p:nvPr/>
        </p:nvSpPr>
        <p:spPr bwMode="auto">
          <a:xfrm>
            <a:off x="2118932" y="1545701"/>
            <a:ext cx="108000" cy="72000"/>
          </a:xfrm>
          <a:prstGeom prst="triangle">
            <a:avLst/>
          </a:prstGeom>
          <a:solidFill>
            <a:srgbClr val="009A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159" name="Triángulo isósceles 158"/>
          <p:cNvSpPr/>
          <p:nvPr/>
        </p:nvSpPr>
        <p:spPr bwMode="auto">
          <a:xfrm>
            <a:off x="3283579" y="1545701"/>
            <a:ext cx="108000" cy="72000"/>
          </a:xfrm>
          <a:prstGeom prst="triangle">
            <a:avLst/>
          </a:prstGeom>
          <a:solidFill>
            <a:srgbClr val="009A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160" name="Triángulo isósceles 159"/>
          <p:cNvSpPr/>
          <p:nvPr/>
        </p:nvSpPr>
        <p:spPr bwMode="auto">
          <a:xfrm>
            <a:off x="4512828" y="1545701"/>
            <a:ext cx="108000" cy="72000"/>
          </a:xfrm>
          <a:prstGeom prst="triangle">
            <a:avLst/>
          </a:prstGeom>
          <a:solidFill>
            <a:srgbClr val="009A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161" name="Triángulo isósceles 160"/>
          <p:cNvSpPr/>
          <p:nvPr/>
        </p:nvSpPr>
        <p:spPr bwMode="auto">
          <a:xfrm>
            <a:off x="6223247" y="1545701"/>
            <a:ext cx="108000" cy="72000"/>
          </a:xfrm>
          <a:prstGeom prst="triangle">
            <a:avLst/>
          </a:prstGeom>
          <a:solidFill>
            <a:srgbClr val="009A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162" name="Triángulo isósceles 161"/>
          <p:cNvSpPr/>
          <p:nvPr/>
        </p:nvSpPr>
        <p:spPr bwMode="auto">
          <a:xfrm>
            <a:off x="7648202" y="1545701"/>
            <a:ext cx="108000" cy="72000"/>
          </a:xfrm>
          <a:prstGeom prst="triangle">
            <a:avLst/>
          </a:prstGeom>
          <a:solidFill>
            <a:srgbClr val="009A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69" name="Rectángulo 68"/>
          <p:cNvSpPr/>
          <p:nvPr/>
        </p:nvSpPr>
        <p:spPr>
          <a:xfrm>
            <a:off x="3561897" y="4396286"/>
            <a:ext cx="2375282" cy="461665"/>
          </a:xfrm>
          <a:prstGeom prst="rect">
            <a:avLst/>
          </a:prstGeom>
        </p:spPr>
        <p:txBody>
          <a:bodyPr wrap="square">
            <a:spAutoFit/>
          </a:bodyPr>
          <a:lstStyle/>
          <a:p>
            <a:pPr marL="174625" indent="-171450" eaLnBrk="0" fontAlgn="auto" hangingPunct="0">
              <a:spcBef>
                <a:spcPts val="0"/>
              </a:spcBef>
              <a:spcAft>
                <a:spcPts val="0"/>
              </a:spcAft>
              <a:buFont typeface="Wingdings" panose="05000000000000000000" pitchFamily="2" charset="2"/>
              <a:buChar char="§"/>
            </a:pPr>
            <a:r>
              <a:rPr lang="es-ES" sz="1200" kern="0" dirty="0" smtClean="0">
                <a:latin typeface="Calibri" pitchFamily="34" charset="0"/>
                <a:ea typeface="ＭＳ Ｐゴシック" pitchFamily="1" charset="-128"/>
                <a:cs typeface="Calibri" pitchFamily="34" charset="0"/>
              </a:rPr>
              <a:t>Nombramiento Consejero Coordinador</a:t>
            </a:r>
            <a:endParaRPr lang="es-ES" sz="1200" kern="0" dirty="0">
              <a:latin typeface="Calibri" pitchFamily="34" charset="0"/>
              <a:ea typeface="ＭＳ Ｐゴシック" pitchFamily="1" charset="-128"/>
              <a:cs typeface="Calibri" pitchFamily="34" charset="0"/>
            </a:endParaRPr>
          </a:p>
        </p:txBody>
      </p:sp>
      <p:cxnSp>
        <p:nvCxnSpPr>
          <p:cNvPr id="70" name="Conector recto 69"/>
          <p:cNvCxnSpPr/>
          <p:nvPr/>
        </p:nvCxnSpPr>
        <p:spPr bwMode="auto">
          <a:xfrm>
            <a:off x="3494140" y="4408461"/>
            <a:ext cx="3276000" cy="0"/>
          </a:xfrm>
          <a:prstGeom prst="line">
            <a:avLst/>
          </a:prstGeom>
          <a:solidFill>
            <a:schemeClr val="accent1"/>
          </a:solidFill>
          <a:ln w="9525" cap="flat" cmpd="sng" algn="ctr">
            <a:solidFill>
              <a:schemeClr val="bg1">
                <a:lumMod val="75000"/>
              </a:schemeClr>
            </a:solidFill>
            <a:prstDash val="sysDot"/>
            <a:round/>
            <a:headEnd type="none" w="med" len="med"/>
            <a:tailEnd type="none" w="med" len="med"/>
          </a:ln>
          <a:effectLst/>
        </p:spPr>
      </p:cxnSp>
      <p:sp>
        <p:nvSpPr>
          <p:cNvPr id="126" name="30 Llamada rectangular"/>
          <p:cNvSpPr/>
          <p:nvPr/>
        </p:nvSpPr>
        <p:spPr bwMode="auto">
          <a:xfrm>
            <a:off x="6004936" y="2989516"/>
            <a:ext cx="2925915" cy="1769213"/>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50800" dist="38100" dir="10800000" algn="r" rotWithShape="0">
              <a:prstClr val="black">
                <a:alpha val="10000"/>
              </a:prstClr>
            </a:outerShdw>
          </a:effectLst>
        </p:spPr>
        <p:txBody>
          <a:bodyPr vert="horz" wrap="square" lIns="144000" tIns="72000" rIns="91440" bIns="45720" numCol="1" rtlCol="0" anchor="t" anchorCtr="0" compatLnSpc="1">
            <a:prstTxWarp prst="textNoShape">
              <a:avLst/>
            </a:prstTxWarp>
          </a:bodyPr>
          <a:lstStyle/>
          <a:p>
            <a:pPr marL="3175" eaLnBrk="0" fontAlgn="auto" hangingPunct="0">
              <a:spcBef>
                <a:spcPts val="0"/>
              </a:spcBef>
              <a:spcAft>
                <a:spcPts val="0"/>
              </a:spcAft>
            </a:pPr>
            <a:endParaRPr lang="es-ES" sz="1100" b="0" kern="0" dirty="0">
              <a:solidFill>
                <a:srgbClr val="009AD8"/>
              </a:solidFill>
              <a:latin typeface="Calibri" pitchFamily="34" charset="0"/>
              <a:ea typeface="ＭＳ Ｐゴシック" pitchFamily="1" charset="-128"/>
              <a:cs typeface="Calibri" pitchFamily="34" charset="0"/>
            </a:endParaRPr>
          </a:p>
        </p:txBody>
      </p:sp>
      <p:graphicFrame>
        <p:nvGraphicFramePr>
          <p:cNvPr id="99" name="255 Gráfico"/>
          <p:cNvGraphicFramePr/>
          <p:nvPr>
            <p:extLst>
              <p:ext uri="{D42A27DB-BD31-4B8C-83A1-F6EECF244321}">
                <p14:modId xmlns:p14="http://schemas.microsoft.com/office/powerpoint/2010/main" val="2985968034"/>
              </p:ext>
            </p:extLst>
          </p:nvPr>
        </p:nvGraphicFramePr>
        <p:xfrm>
          <a:off x="6826866" y="3299256"/>
          <a:ext cx="1504334" cy="1332000"/>
        </p:xfrm>
        <a:graphic>
          <a:graphicData uri="http://schemas.openxmlformats.org/drawingml/2006/chart">
            <c:chart xmlns:c="http://schemas.openxmlformats.org/drawingml/2006/chart" xmlns:r="http://schemas.openxmlformats.org/officeDocument/2006/relationships" r:id="rId9"/>
          </a:graphicData>
        </a:graphic>
      </p:graphicFrame>
      <p:sp>
        <p:nvSpPr>
          <p:cNvPr id="100" name="294 CuadroTexto"/>
          <p:cNvSpPr txBox="1"/>
          <p:nvPr/>
        </p:nvSpPr>
        <p:spPr>
          <a:xfrm>
            <a:off x="8143809" y="3751860"/>
            <a:ext cx="542136" cy="338554"/>
          </a:xfrm>
          <a:prstGeom prst="rect">
            <a:avLst/>
          </a:prstGeom>
          <a:noFill/>
        </p:spPr>
        <p:txBody>
          <a:bodyPr wrap="none" rtlCol="0">
            <a:spAutoFit/>
          </a:bodyPr>
          <a:lstStyle/>
          <a:p>
            <a:r>
              <a:rPr lang="es-ES" sz="1600" dirty="0" smtClean="0">
                <a:solidFill>
                  <a:srgbClr val="728DA2"/>
                </a:solidFill>
                <a:latin typeface="Calibri"/>
              </a:rPr>
              <a:t>61%</a:t>
            </a:r>
            <a:endParaRPr lang="es-ES" sz="1600" dirty="0">
              <a:solidFill>
                <a:srgbClr val="728DA2"/>
              </a:solidFill>
              <a:latin typeface="Calibri"/>
            </a:endParaRPr>
          </a:p>
        </p:txBody>
      </p:sp>
      <p:sp>
        <p:nvSpPr>
          <p:cNvPr id="104" name="298 CuadroTexto"/>
          <p:cNvSpPr txBox="1"/>
          <p:nvPr/>
        </p:nvSpPr>
        <p:spPr>
          <a:xfrm>
            <a:off x="6420122" y="3545260"/>
            <a:ext cx="542136" cy="338554"/>
          </a:xfrm>
          <a:prstGeom prst="rect">
            <a:avLst/>
          </a:prstGeom>
          <a:noFill/>
        </p:spPr>
        <p:txBody>
          <a:bodyPr wrap="none" rtlCol="0">
            <a:spAutoFit/>
          </a:bodyPr>
          <a:lstStyle/>
          <a:p>
            <a:pPr algn="r"/>
            <a:r>
              <a:rPr lang="es-ES" sz="1600" dirty="0" smtClean="0">
                <a:solidFill>
                  <a:srgbClr val="009AD8"/>
                </a:solidFill>
                <a:latin typeface="Calibri"/>
              </a:rPr>
              <a:t>39%</a:t>
            </a:r>
            <a:endParaRPr lang="es-ES" sz="1600" dirty="0">
              <a:solidFill>
                <a:srgbClr val="009AD8"/>
              </a:solidFill>
              <a:latin typeface="Calibri"/>
            </a:endParaRPr>
          </a:p>
        </p:txBody>
      </p:sp>
      <p:sp>
        <p:nvSpPr>
          <p:cNvPr id="107" name="CuadroTexto 106"/>
          <p:cNvSpPr txBox="1"/>
          <p:nvPr/>
        </p:nvSpPr>
        <p:spPr>
          <a:xfrm>
            <a:off x="6113344" y="3798027"/>
            <a:ext cx="864789" cy="646331"/>
          </a:xfrm>
          <a:prstGeom prst="rect">
            <a:avLst/>
          </a:prstGeom>
          <a:noFill/>
        </p:spPr>
        <p:txBody>
          <a:bodyPr wrap="none" rtlCol="0">
            <a:spAutoFit/>
          </a:bodyPr>
          <a:lstStyle/>
          <a:p>
            <a:pPr algn="r"/>
            <a:r>
              <a:rPr lang="es-ES" sz="1200" b="0" dirty="0" smtClean="0">
                <a:solidFill>
                  <a:prstClr val="black"/>
                </a:solidFill>
                <a:latin typeface="Calibri" pitchFamily="34" charset="0"/>
              </a:rPr>
              <a:t>Fundación</a:t>
            </a:r>
            <a:br>
              <a:rPr lang="es-ES" sz="1200" b="0" dirty="0" smtClean="0">
                <a:solidFill>
                  <a:prstClr val="black"/>
                </a:solidFill>
                <a:latin typeface="Calibri" pitchFamily="34" charset="0"/>
              </a:rPr>
            </a:br>
            <a:r>
              <a:rPr lang="es-ES" sz="1200" b="0" dirty="0" smtClean="0">
                <a:solidFill>
                  <a:prstClr val="black"/>
                </a:solidFill>
                <a:latin typeface="Calibri" pitchFamily="34" charset="0"/>
              </a:rPr>
              <a:t>Bancaria</a:t>
            </a:r>
          </a:p>
          <a:p>
            <a:pPr algn="r"/>
            <a:r>
              <a:rPr lang="es-ES" sz="1200" b="0" dirty="0" smtClean="0">
                <a:solidFill>
                  <a:prstClr val="black"/>
                </a:solidFill>
                <a:latin typeface="Calibri" pitchFamily="34" charset="0"/>
              </a:rPr>
              <a:t>“la Caixa”</a:t>
            </a:r>
            <a:r>
              <a:rPr lang="es-ES" sz="1200" b="0" baseline="30000" dirty="0" smtClean="0">
                <a:solidFill>
                  <a:prstClr val="black"/>
                </a:solidFill>
                <a:latin typeface="Calibri" pitchFamily="34" charset="0"/>
              </a:rPr>
              <a:t>1</a:t>
            </a:r>
          </a:p>
        </p:txBody>
      </p:sp>
      <p:sp>
        <p:nvSpPr>
          <p:cNvPr id="109" name="CuadroTexto 108"/>
          <p:cNvSpPr txBox="1"/>
          <p:nvPr/>
        </p:nvSpPr>
        <p:spPr>
          <a:xfrm>
            <a:off x="8143809" y="3972851"/>
            <a:ext cx="584327" cy="276999"/>
          </a:xfrm>
          <a:prstGeom prst="rect">
            <a:avLst/>
          </a:prstGeom>
          <a:noFill/>
        </p:spPr>
        <p:txBody>
          <a:bodyPr wrap="none" rtlCol="0">
            <a:spAutoFit/>
          </a:bodyPr>
          <a:lstStyle/>
          <a:p>
            <a:r>
              <a:rPr lang="es-ES" sz="1200" b="0" dirty="0" smtClean="0">
                <a:solidFill>
                  <a:prstClr val="black"/>
                </a:solidFill>
                <a:latin typeface="Calibri" pitchFamily="34" charset="0"/>
              </a:rPr>
              <a:t>Resto</a:t>
            </a:r>
            <a:r>
              <a:rPr lang="es-ES" sz="1200" b="0" baseline="30000" dirty="0" smtClean="0">
                <a:solidFill>
                  <a:prstClr val="black"/>
                </a:solidFill>
                <a:latin typeface="Calibri" pitchFamily="34" charset="0"/>
              </a:rPr>
              <a:t>2</a:t>
            </a:r>
          </a:p>
        </p:txBody>
      </p:sp>
      <p:sp>
        <p:nvSpPr>
          <p:cNvPr id="110" name="Rectángulo 109"/>
          <p:cNvSpPr/>
          <p:nvPr/>
        </p:nvSpPr>
        <p:spPr>
          <a:xfrm>
            <a:off x="6133154" y="3074339"/>
            <a:ext cx="2528476" cy="261610"/>
          </a:xfrm>
          <a:prstGeom prst="rect">
            <a:avLst/>
          </a:prstGeom>
        </p:spPr>
        <p:txBody>
          <a:bodyPr wrap="square">
            <a:spAutoFit/>
          </a:bodyPr>
          <a:lstStyle/>
          <a:p>
            <a:pPr marL="3175" eaLnBrk="0" fontAlgn="auto" hangingPunct="0">
              <a:spcBef>
                <a:spcPts val="0"/>
              </a:spcBef>
              <a:spcAft>
                <a:spcPts val="0"/>
              </a:spcAft>
            </a:pPr>
            <a:r>
              <a:rPr lang="es-ES" sz="1050" b="0" kern="0" dirty="0" smtClean="0">
                <a:solidFill>
                  <a:srgbClr val="90A3AE"/>
                </a:solidFill>
                <a:latin typeface="Calibri" pitchFamily="34" charset="0"/>
                <a:ea typeface="ＭＳ Ｐゴシック" pitchFamily="1" charset="-128"/>
                <a:cs typeface="Calibri" pitchFamily="34" charset="0"/>
              </a:rPr>
              <a:t>Composición del Consejo CABK</a:t>
            </a:r>
            <a:endParaRPr lang="es-ES" sz="1050" b="0" kern="0" dirty="0">
              <a:solidFill>
                <a:srgbClr val="90A3AE"/>
              </a:solidFill>
              <a:latin typeface="Calibri" pitchFamily="34" charset="0"/>
              <a:ea typeface="ＭＳ Ｐゴシック" pitchFamily="1" charset="-128"/>
              <a:cs typeface="Calibri" pitchFamily="34" charset="0"/>
            </a:endParaRPr>
          </a:p>
        </p:txBody>
      </p:sp>
      <p:sp>
        <p:nvSpPr>
          <p:cNvPr id="71" name="38 CuadroTexto"/>
          <p:cNvSpPr txBox="1"/>
          <p:nvPr/>
        </p:nvSpPr>
        <p:spPr>
          <a:xfrm>
            <a:off x="155054" y="4857720"/>
            <a:ext cx="7160406" cy="307777"/>
          </a:xfrm>
          <a:prstGeom prst="rect">
            <a:avLst/>
          </a:prstGeom>
          <a:noFill/>
        </p:spPr>
        <p:txBody>
          <a:bodyPr wrap="square" rtlCol="0">
            <a:spAutoFit/>
          </a:bodyPr>
          <a:lstStyle/>
          <a:p>
            <a:pPr marL="228600" indent="-228600" fontAlgn="base">
              <a:spcBef>
                <a:spcPct val="0"/>
              </a:spcBef>
              <a:spcAft>
                <a:spcPct val="0"/>
              </a:spcAft>
              <a:buAutoNum type="arabicParenBoth"/>
            </a:pPr>
            <a:r>
              <a:rPr lang="es-ES" sz="700" b="0" dirty="0" smtClean="0">
                <a:solidFill>
                  <a:srgbClr val="899BAD"/>
                </a:solidFill>
                <a:latin typeface="Calibri" pitchFamily="34" charset="0"/>
              </a:rPr>
              <a:t>Incluye 6 consejeros dominicales representando a la Fundación Bancaria “la Caixa” y 1 miembro del consejo propuesto por las fundaciones bancarias que constituían Banca Cívica</a:t>
            </a:r>
          </a:p>
          <a:p>
            <a:pPr marL="228600" indent="-228600" fontAlgn="base">
              <a:spcBef>
                <a:spcPct val="0"/>
              </a:spcBef>
              <a:spcAft>
                <a:spcPct val="0"/>
              </a:spcAft>
              <a:buAutoNum type="arabicParenBoth"/>
            </a:pPr>
            <a:r>
              <a:rPr lang="es-ES" sz="700" b="0" dirty="0" smtClean="0">
                <a:solidFill>
                  <a:srgbClr val="899BAD"/>
                </a:solidFill>
                <a:latin typeface="Calibri" pitchFamily="34" charset="0"/>
              </a:rPr>
              <a:t>Incluye 9 consejeros independientes, 1 consejero dominical propuesto por Mutua Madrileña y el CEO</a:t>
            </a:r>
            <a:endParaRPr lang="es-ES" sz="700" b="0" dirty="0">
              <a:solidFill>
                <a:srgbClr val="899BAD"/>
              </a:solidFill>
              <a:latin typeface="Calibri" pitchFamily="34" charset="0"/>
            </a:endParaRPr>
          </a:p>
        </p:txBody>
      </p:sp>
    </p:spTree>
    <p:extLst>
      <p:ext uri="{BB962C8B-B14F-4D97-AF65-F5344CB8AC3E}">
        <p14:creationId xmlns:p14="http://schemas.microsoft.com/office/powerpoint/2010/main" val="2191857109"/>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3 Imagen" descr="CaixaBank_logo_Pantone_horizontal72.jpg"/>
          <p:cNvPicPr>
            <a:picLocks noChangeAspect="1"/>
          </p:cNvPicPr>
          <p:nvPr/>
        </p:nvPicPr>
        <p:blipFill>
          <a:blip r:embed="rId2" cstate="print"/>
          <a:stretch>
            <a:fillRect/>
          </a:stretch>
        </p:blipFill>
        <p:spPr>
          <a:xfrm>
            <a:off x="1683653" y="1440357"/>
            <a:ext cx="4164697" cy="1197352"/>
          </a:xfrm>
          <a:prstGeom prst="rect">
            <a:avLst/>
          </a:prstGeom>
        </p:spPr>
      </p:pic>
      <p:sp>
        <p:nvSpPr>
          <p:cNvPr id="13" name="4 CuadroTexto"/>
          <p:cNvSpPr txBox="1"/>
          <p:nvPr/>
        </p:nvSpPr>
        <p:spPr>
          <a:xfrm>
            <a:off x="3028950" y="2676525"/>
            <a:ext cx="4295407" cy="1138773"/>
          </a:xfrm>
          <a:prstGeom prst="rect">
            <a:avLst/>
          </a:prstGeom>
          <a:noFill/>
        </p:spPr>
        <p:txBody>
          <a:bodyPr wrap="none" rtlCol="0">
            <a:spAutoFit/>
          </a:bodyPr>
          <a:lstStyle/>
          <a:p>
            <a:r>
              <a:rPr lang="es-ES" sz="3600" u="none" dirty="0" smtClean="0">
                <a:solidFill>
                  <a:srgbClr val="009AD8"/>
                </a:solidFill>
                <a:latin typeface="Calibri" pitchFamily="34" charset="0"/>
              </a:rPr>
              <a:t>Actividad</a:t>
            </a:r>
          </a:p>
          <a:p>
            <a:r>
              <a:rPr lang="es-ES" sz="3200" b="0" u="none" dirty="0" smtClean="0">
                <a:solidFill>
                  <a:schemeClr val="bg1">
                    <a:lumMod val="65000"/>
                  </a:schemeClr>
                </a:solidFill>
                <a:latin typeface="Calibri" pitchFamily="34" charset="0"/>
              </a:rPr>
              <a:t>Enero - septiembre 2017</a:t>
            </a:r>
            <a:endParaRPr lang="ca-ES" sz="3200" b="0" u="none" dirty="0" smtClean="0">
              <a:solidFill>
                <a:schemeClr val="bg1">
                  <a:lumMod val="65000"/>
                </a:schemeClr>
              </a:solidFill>
              <a:latin typeface="Calibri" pitchFamily="34" charset="0"/>
            </a:endParaRPr>
          </a:p>
        </p:txBody>
      </p:sp>
    </p:spTree>
    <p:extLst>
      <p:ext uri="{BB962C8B-B14F-4D97-AF65-F5344CB8AC3E}">
        <p14:creationId xmlns:p14="http://schemas.microsoft.com/office/powerpoint/2010/main" val="88028178"/>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Referente indiscutible </a:t>
            </a:r>
            <a:r>
              <a:rPr lang="es-ES" sz="1400" kern="0" dirty="0">
                <a:solidFill>
                  <a:prstClr val="white"/>
                </a:solidFill>
                <a:latin typeface="Calibri" pitchFamily="34" charset="0"/>
                <a:cs typeface="Calibri" pitchFamily="34" charset="0"/>
              </a:rPr>
              <a:t>en el mercado </a:t>
            </a:r>
            <a:r>
              <a:rPr lang="es-ES" sz="1400" i="1" kern="0" dirty="0" err="1" smtClean="0">
                <a:solidFill>
                  <a:prstClr val="white"/>
                </a:solidFill>
                <a:latin typeface="Calibri" pitchFamily="34" charset="0"/>
                <a:cs typeface="Calibri" pitchFamily="34" charset="0"/>
              </a:rPr>
              <a:t>retail</a:t>
            </a:r>
            <a:r>
              <a:rPr lang="es-ES" sz="1400" kern="0" dirty="0" smtClean="0">
                <a:solidFill>
                  <a:prstClr val="white"/>
                </a:solidFill>
                <a:latin typeface="Calibri" pitchFamily="34" charset="0"/>
                <a:cs typeface="Calibri" pitchFamily="34" charset="0"/>
              </a:rPr>
              <a:t> en España</a:t>
            </a:r>
            <a:endParaRPr lang="es-ES" sz="1400" kern="0" dirty="0">
              <a:solidFill>
                <a:prstClr val="white"/>
              </a:solidFill>
              <a:latin typeface="Calibri" pitchFamily="34" charset="0"/>
              <a:cs typeface="Calibri" pitchFamily="34" charset="0"/>
            </a:endParaRPr>
          </a:p>
        </p:txBody>
      </p:sp>
      <p:sp>
        <p:nvSpPr>
          <p:cNvPr id="20" name="66 Abrir corchete"/>
          <p:cNvSpPr/>
          <p:nvPr/>
        </p:nvSpPr>
        <p:spPr bwMode="auto">
          <a:xfrm>
            <a:off x="4100550" y="1016834"/>
            <a:ext cx="285622" cy="3672000"/>
          </a:xfrm>
          <a:prstGeom prst="leftBracket">
            <a:avLst>
              <a:gd name="adj" fmla="val 0"/>
            </a:avLst>
          </a:prstGeom>
          <a:noFill/>
          <a:ln w="9525" cap="flat" cmpd="sng" algn="ctr">
            <a:solidFill>
              <a:srgbClr val="009AD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s-ES" sz="1200" u="sng">
              <a:solidFill>
                <a:prstClr val="black"/>
              </a:solidFill>
            </a:endParaRPr>
          </a:p>
        </p:txBody>
      </p:sp>
      <p:sp>
        <p:nvSpPr>
          <p:cNvPr id="21" name="71 Rectángulo"/>
          <p:cNvSpPr/>
          <p:nvPr/>
        </p:nvSpPr>
        <p:spPr bwMode="auto">
          <a:xfrm>
            <a:off x="258215" y="1016834"/>
            <a:ext cx="3708000" cy="3681815"/>
          </a:xfrm>
          <a:prstGeom prst="homePlate">
            <a:avLst>
              <a:gd name="adj" fmla="val 0"/>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91440" tIns="72000" rIns="91440" bIns="45720" numCol="1" rtlCol="0" anchor="t" anchorCtr="0" compatLnSpc="1">
            <a:prstTxWarp prst="textNoShape">
              <a:avLst/>
            </a:prstTxWarp>
          </a:bodyPr>
          <a:lstStyle/>
          <a:p>
            <a:pPr marL="85723" eaLnBrk="0" hangingPunct="0"/>
            <a:r>
              <a:rPr lang="es-ES" sz="1400" dirty="0">
                <a:solidFill>
                  <a:srgbClr val="009AD8"/>
                </a:solidFill>
                <a:latin typeface="Calibri" panose="020F0502020204030204" pitchFamily="34" charset="0"/>
              </a:rPr>
              <a:t>Líder en banca de particulares</a:t>
            </a:r>
          </a:p>
          <a:p>
            <a:pPr marL="85723" eaLnBrk="0" hangingPunct="0"/>
            <a:r>
              <a:rPr lang="es-ES" sz="1000" dirty="0" smtClean="0">
                <a:solidFill>
                  <a:srgbClr val="009AD8"/>
                </a:solidFill>
                <a:latin typeface="Calibri" panose="020F0502020204030204" pitchFamily="34" charset="0"/>
              </a:rPr>
              <a:t>Entidad principal de clientes particulares</a:t>
            </a:r>
            <a:r>
              <a:rPr lang="es-ES" sz="1000" baseline="30000" dirty="0" smtClean="0">
                <a:solidFill>
                  <a:srgbClr val="009AD8"/>
                </a:solidFill>
                <a:latin typeface="Calibri" panose="020F0502020204030204" pitchFamily="34" charset="0"/>
              </a:rPr>
              <a:t>1</a:t>
            </a:r>
            <a:r>
              <a:rPr lang="es-ES" sz="1000" dirty="0" smtClean="0">
                <a:solidFill>
                  <a:srgbClr val="009AD8"/>
                </a:solidFill>
                <a:latin typeface="Calibri" panose="020F0502020204030204" pitchFamily="34" charset="0"/>
              </a:rPr>
              <a:t> (%)</a:t>
            </a:r>
            <a:r>
              <a:rPr lang="es-ES" sz="1000" dirty="0">
                <a:solidFill>
                  <a:srgbClr val="009AD8"/>
                </a:solidFill>
                <a:latin typeface="Calibri" panose="020F0502020204030204" pitchFamily="34" charset="0"/>
              </a:rPr>
              <a:t/>
            </a:r>
            <a:br>
              <a:rPr lang="es-ES" sz="1000" dirty="0">
                <a:solidFill>
                  <a:srgbClr val="009AD8"/>
                </a:solidFill>
                <a:latin typeface="Calibri" panose="020F0502020204030204" pitchFamily="34" charset="0"/>
              </a:rPr>
            </a:br>
            <a:endParaRPr lang="es-ES" sz="1000" dirty="0">
              <a:solidFill>
                <a:srgbClr val="009AD8"/>
              </a:solidFill>
              <a:latin typeface="Calibri" panose="020F0502020204030204" pitchFamily="34" charset="0"/>
            </a:endParaRPr>
          </a:p>
        </p:txBody>
      </p:sp>
      <p:sp>
        <p:nvSpPr>
          <p:cNvPr id="22" name="19 Rectángulo"/>
          <p:cNvSpPr/>
          <p:nvPr/>
        </p:nvSpPr>
        <p:spPr bwMode="auto">
          <a:xfrm>
            <a:off x="2601751" y="1586746"/>
            <a:ext cx="1248381" cy="2108122"/>
          </a:xfrm>
          <a:prstGeom prst="wedgeRectCallout">
            <a:avLst>
              <a:gd name="adj1" fmla="val 78684"/>
              <a:gd name="adj2" fmla="val -18828"/>
            </a:avLst>
          </a:prstGeom>
          <a:solidFill>
            <a:srgbClr val="F0F3F4"/>
          </a:solidFill>
          <a:ln w="9525" cap="flat" cmpd="sng" algn="ctr">
            <a:solidFill>
              <a:schemeClr val="bg1">
                <a:lumMod val="75000"/>
              </a:schemeClr>
            </a:solidFill>
            <a:prstDash val="sysDot"/>
            <a:round/>
            <a:headEnd type="none" w="med" len="med"/>
            <a:tailEnd type="none" w="med" len="med"/>
          </a:ln>
          <a:effectLst>
            <a:outerShdw blurRad="63500" dist="25400" algn="l" rotWithShape="0">
              <a:prstClr val="black">
                <a:alpha val="10000"/>
              </a:prstClr>
            </a:outerShdw>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s-ES" sz="1400" u="sng" dirty="0">
              <a:solidFill>
                <a:srgbClr val="000000"/>
              </a:solidFill>
              <a:latin typeface="Calibri" pitchFamily="34" charset="0"/>
              <a:cs typeface="Calibri" pitchFamily="34" charset="0"/>
            </a:endParaRPr>
          </a:p>
        </p:txBody>
      </p:sp>
      <p:graphicFrame>
        <p:nvGraphicFramePr>
          <p:cNvPr id="23" name="Gráfico 22"/>
          <p:cNvGraphicFramePr/>
          <p:nvPr>
            <p:extLst>
              <p:ext uri="{D42A27DB-BD31-4B8C-83A1-F6EECF244321}">
                <p14:modId xmlns:p14="http://schemas.microsoft.com/office/powerpoint/2010/main" val="3081456906"/>
              </p:ext>
            </p:extLst>
          </p:nvPr>
        </p:nvGraphicFramePr>
        <p:xfrm>
          <a:off x="343073" y="1601796"/>
          <a:ext cx="2988000" cy="2081325"/>
        </p:xfrm>
        <a:graphic>
          <a:graphicData uri="http://schemas.openxmlformats.org/drawingml/2006/chart">
            <c:chart xmlns:c="http://schemas.openxmlformats.org/drawingml/2006/chart" xmlns:r="http://schemas.openxmlformats.org/officeDocument/2006/relationships" r:id="rId2"/>
          </a:graphicData>
        </a:graphic>
      </p:graphicFrame>
      <p:sp>
        <p:nvSpPr>
          <p:cNvPr id="24" name="CuadroTexto 23"/>
          <p:cNvSpPr txBox="1"/>
          <p:nvPr/>
        </p:nvSpPr>
        <p:spPr>
          <a:xfrm>
            <a:off x="3073833" y="2530633"/>
            <a:ext cx="789190" cy="276999"/>
          </a:xfrm>
          <a:prstGeom prst="rect">
            <a:avLst/>
          </a:prstGeom>
          <a:noFill/>
        </p:spPr>
        <p:txBody>
          <a:bodyPr wrap="none" rtlCol="0">
            <a:spAutoFit/>
          </a:bodyPr>
          <a:lstStyle/>
          <a:p>
            <a:pPr fontAlgn="base">
              <a:spcBef>
                <a:spcPct val="0"/>
              </a:spcBef>
              <a:spcAft>
                <a:spcPct val="0"/>
              </a:spcAft>
            </a:pPr>
            <a:r>
              <a:rPr lang="es-ES" sz="1200" dirty="0">
                <a:solidFill>
                  <a:srgbClr val="F79646">
                    <a:lumMod val="75000"/>
                  </a:srgbClr>
                </a:solidFill>
                <a:latin typeface="Calibri" pitchFamily="34" charset="0"/>
              </a:rPr>
              <a:t>Entidad 1</a:t>
            </a:r>
          </a:p>
        </p:txBody>
      </p:sp>
      <p:sp>
        <p:nvSpPr>
          <p:cNvPr id="25" name="CuadroTexto 24"/>
          <p:cNvSpPr txBox="1"/>
          <p:nvPr/>
        </p:nvSpPr>
        <p:spPr>
          <a:xfrm>
            <a:off x="3060942" y="2839029"/>
            <a:ext cx="789190" cy="276999"/>
          </a:xfrm>
          <a:prstGeom prst="rect">
            <a:avLst/>
          </a:prstGeom>
          <a:noFill/>
        </p:spPr>
        <p:txBody>
          <a:bodyPr wrap="none" rtlCol="0">
            <a:spAutoFit/>
          </a:bodyPr>
          <a:lstStyle/>
          <a:p>
            <a:pPr fontAlgn="base">
              <a:spcBef>
                <a:spcPct val="0"/>
              </a:spcBef>
              <a:spcAft>
                <a:spcPct val="0"/>
              </a:spcAft>
            </a:pPr>
            <a:r>
              <a:rPr lang="es-ES" sz="1200" dirty="0">
                <a:solidFill>
                  <a:prstClr val="black"/>
                </a:solidFill>
                <a:latin typeface="Calibri" pitchFamily="34" charset="0"/>
              </a:rPr>
              <a:t>Entidad </a:t>
            </a:r>
            <a:r>
              <a:rPr lang="es-ES" sz="1200" dirty="0" smtClean="0">
                <a:solidFill>
                  <a:prstClr val="black"/>
                </a:solidFill>
                <a:latin typeface="Calibri" pitchFamily="34" charset="0"/>
              </a:rPr>
              <a:t>2</a:t>
            </a:r>
            <a:endParaRPr lang="es-ES" sz="1200" baseline="30000" dirty="0">
              <a:solidFill>
                <a:prstClr val="black"/>
              </a:solidFill>
              <a:latin typeface="Calibri" pitchFamily="34" charset="0"/>
            </a:endParaRPr>
          </a:p>
        </p:txBody>
      </p:sp>
      <p:sp>
        <p:nvSpPr>
          <p:cNvPr id="26" name="39 Rectángulo"/>
          <p:cNvSpPr/>
          <p:nvPr/>
        </p:nvSpPr>
        <p:spPr bwMode="auto">
          <a:xfrm>
            <a:off x="422275" y="3848101"/>
            <a:ext cx="3384000" cy="690297"/>
          </a:xfrm>
          <a:prstGeom prst="rect">
            <a:avLst/>
          </a:prstGeom>
          <a:solidFill>
            <a:schemeClr val="accent5">
              <a:lumMod val="40000"/>
              <a:lumOff val="60000"/>
            </a:schemeClr>
          </a:solidFill>
          <a:ln w="9525" cap="flat" cmpd="sng" algn="ctr">
            <a:no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defRPr/>
            </a:pPr>
            <a:endParaRPr lang="es-ES" sz="1500" kern="0" dirty="0">
              <a:solidFill>
                <a:prstClr val="black">
                  <a:lumMod val="75000"/>
                  <a:lumOff val="25000"/>
                </a:prstClr>
              </a:solidFill>
              <a:latin typeface="Calibri" pitchFamily="34" charset="0"/>
              <a:cs typeface="Calibri" pitchFamily="34" charset="0"/>
            </a:endParaRPr>
          </a:p>
        </p:txBody>
      </p:sp>
      <p:sp>
        <p:nvSpPr>
          <p:cNvPr id="27" name="40 CuadroTexto"/>
          <p:cNvSpPr txBox="1"/>
          <p:nvPr/>
        </p:nvSpPr>
        <p:spPr>
          <a:xfrm>
            <a:off x="679740" y="3942088"/>
            <a:ext cx="1087157" cy="523220"/>
          </a:xfrm>
          <a:prstGeom prst="rect">
            <a:avLst/>
          </a:prstGeom>
          <a:noFill/>
        </p:spPr>
        <p:txBody>
          <a:bodyPr wrap="none" rtlCol="0">
            <a:spAutoFit/>
          </a:bodyPr>
          <a:lstStyle/>
          <a:p>
            <a:pPr fontAlgn="base">
              <a:spcBef>
                <a:spcPct val="0"/>
              </a:spcBef>
              <a:spcAft>
                <a:spcPct val="0"/>
              </a:spcAft>
            </a:pPr>
            <a:r>
              <a:rPr lang="es-ES" sz="2800" dirty="0" smtClean="0">
                <a:solidFill>
                  <a:prstClr val="black"/>
                </a:solidFill>
                <a:latin typeface="Calibri" pitchFamily="34" charset="0"/>
              </a:rPr>
              <a:t>30,0%</a:t>
            </a:r>
            <a:endParaRPr lang="es-ES" sz="2000" dirty="0">
              <a:solidFill>
                <a:prstClr val="black"/>
              </a:solidFill>
              <a:latin typeface="Calibri" pitchFamily="34" charset="0"/>
            </a:endParaRPr>
          </a:p>
        </p:txBody>
      </p:sp>
      <p:sp>
        <p:nvSpPr>
          <p:cNvPr id="28" name="41 CuadroTexto"/>
          <p:cNvSpPr txBox="1"/>
          <p:nvPr/>
        </p:nvSpPr>
        <p:spPr>
          <a:xfrm>
            <a:off x="1829507" y="3944033"/>
            <a:ext cx="1838286" cy="523220"/>
          </a:xfrm>
          <a:prstGeom prst="rect">
            <a:avLst/>
          </a:prstGeom>
          <a:noFill/>
        </p:spPr>
        <p:txBody>
          <a:bodyPr wrap="square" rtlCol="0">
            <a:spAutoFit/>
          </a:bodyPr>
          <a:lstStyle/>
          <a:p>
            <a:pPr fontAlgn="base">
              <a:spcBef>
                <a:spcPct val="0"/>
              </a:spcBef>
              <a:spcAft>
                <a:spcPct val="0"/>
              </a:spcAft>
            </a:pPr>
            <a:r>
              <a:rPr lang="es-ES" sz="1400" dirty="0">
                <a:solidFill>
                  <a:prstClr val="black"/>
                </a:solidFill>
                <a:latin typeface="Calibri" pitchFamily="34" charset="0"/>
              </a:rPr>
              <a:t>Penetración total </a:t>
            </a:r>
            <a:r>
              <a:rPr lang="es-ES" sz="1400" dirty="0" smtClean="0">
                <a:solidFill>
                  <a:prstClr val="black"/>
                </a:solidFill>
                <a:latin typeface="Calibri" pitchFamily="34" charset="0"/>
              </a:rPr>
              <a:t>en</a:t>
            </a:r>
            <a:r>
              <a:rPr lang="es-ES" sz="1400" dirty="0">
                <a:solidFill>
                  <a:prstClr val="black"/>
                </a:solidFill>
                <a:latin typeface="Calibri" pitchFamily="34" charset="0"/>
              </a:rPr>
              <a:t/>
            </a:r>
            <a:br>
              <a:rPr lang="es-ES" sz="1400" dirty="0">
                <a:solidFill>
                  <a:prstClr val="black"/>
                </a:solidFill>
                <a:latin typeface="Calibri" pitchFamily="34" charset="0"/>
              </a:rPr>
            </a:br>
            <a:r>
              <a:rPr lang="es-ES" sz="1400" dirty="0">
                <a:solidFill>
                  <a:prstClr val="black"/>
                </a:solidFill>
                <a:latin typeface="Calibri" pitchFamily="34" charset="0"/>
              </a:rPr>
              <a:t>clientes particulares</a:t>
            </a:r>
          </a:p>
        </p:txBody>
      </p:sp>
      <p:sp>
        <p:nvSpPr>
          <p:cNvPr id="29" name="CuadroTexto 28"/>
          <p:cNvSpPr txBox="1"/>
          <p:nvPr/>
        </p:nvSpPr>
        <p:spPr>
          <a:xfrm>
            <a:off x="2563261" y="3476976"/>
            <a:ext cx="460382" cy="253916"/>
          </a:xfrm>
          <a:prstGeom prst="rect">
            <a:avLst/>
          </a:prstGeom>
          <a:noFill/>
        </p:spPr>
        <p:txBody>
          <a:bodyPr wrap="none" rtlCol="0">
            <a:spAutoFit/>
          </a:bodyPr>
          <a:lstStyle/>
          <a:p>
            <a:pPr fontAlgn="base">
              <a:spcBef>
                <a:spcPct val="0"/>
              </a:spcBef>
              <a:spcAft>
                <a:spcPct val="0"/>
              </a:spcAft>
            </a:pPr>
            <a:r>
              <a:rPr lang="es-ES" sz="1050" b="0" dirty="0" smtClean="0">
                <a:solidFill>
                  <a:prstClr val="black">
                    <a:lumMod val="65000"/>
                    <a:lumOff val="35000"/>
                  </a:prstClr>
                </a:solidFill>
                <a:latin typeface="Calibri" pitchFamily="34" charset="0"/>
              </a:rPr>
              <a:t>2017</a:t>
            </a:r>
            <a:endParaRPr lang="es-ES" sz="1050" b="0" dirty="0">
              <a:solidFill>
                <a:prstClr val="black">
                  <a:lumMod val="65000"/>
                  <a:lumOff val="35000"/>
                </a:prstClr>
              </a:solidFill>
              <a:latin typeface="Calibri" pitchFamily="34" charset="0"/>
            </a:endParaRPr>
          </a:p>
        </p:txBody>
      </p:sp>
      <p:pic>
        <p:nvPicPr>
          <p:cNvPr id="30" name="15 Imagen" descr="CaixaBank_logo_RGB_horizontal300.tif"/>
          <p:cNvPicPr>
            <a:picLocks noChangeAspect="1"/>
          </p:cNvPicPr>
          <p:nvPr/>
        </p:nvPicPr>
        <p:blipFill>
          <a:blip r:embed="rId3" cstate="print">
            <a:clrChange>
              <a:clrFrom>
                <a:srgbClr val="FFFFFF"/>
              </a:clrFrom>
              <a:clrTo>
                <a:srgbClr val="FFFFFF">
                  <a:alpha val="0"/>
                </a:srgbClr>
              </a:clrTo>
            </a:clrChange>
          </a:blip>
          <a:srcRect r="68720"/>
          <a:stretch>
            <a:fillRect/>
          </a:stretch>
        </p:blipFill>
        <p:spPr bwMode="auto">
          <a:xfrm>
            <a:off x="3288239" y="1734690"/>
            <a:ext cx="351281" cy="324000"/>
          </a:xfrm>
          <a:prstGeom prst="rect">
            <a:avLst/>
          </a:prstGeom>
          <a:noFill/>
          <a:ln w="9525">
            <a:noFill/>
            <a:miter lim="800000"/>
            <a:headEnd/>
            <a:tailEnd/>
          </a:ln>
        </p:spPr>
      </p:pic>
      <p:graphicFrame>
        <p:nvGraphicFramePr>
          <p:cNvPr id="31" name="Gráfico 30"/>
          <p:cNvGraphicFramePr/>
          <p:nvPr>
            <p:extLst>
              <p:ext uri="{D42A27DB-BD31-4B8C-83A1-F6EECF244321}">
                <p14:modId xmlns:p14="http://schemas.microsoft.com/office/powerpoint/2010/main" val="170789403"/>
              </p:ext>
            </p:extLst>
          </p:nvPr>
        </p:nvGraphicFramePr>
        <p:xfrm>
          <a:off x="4267200" y="1795734"/>
          <a:ext cx="4477788" cy="2038657"/>
        </p:xfrm>
        <a:graphic>
          <a:graphicData uri="http://schemas.openxmlformats.org/drawingml/2006/chart">
            <c:chart xmlns:c="http://schemas.openxmlformats.org/drawingml/2006/chart" xmlns:r="http://schemas.openxmlformats.org/officeDocument/2006/relationships" r:id="rId4"/>
          </a:graphicData>
        </a:graphic>
      </p:graphicFrame>
      <p:sp>
        <p:nvSpPr>
          <p:cNvPr id="32" name="52 CuadroTexto"/>
          <p:cNvSpPr txBox="1"/>
          <p:nvPr/>
        </p:nvSpPr>
        <p:spPr>
          <a:xfrm>
            <a:off x="4473101" y="1127461"/>
            <a:ext cx="3995769" cy="276999"/>
          </a:xfrm>
          <a:prstGeom prst="rect">
            <a:avLst/>
          </a:prstGeom>
          <a:noFill/>
        </p:spPr>
        <p:txBody>
          <a:bodyPr wrap="square" rtlCol="0">
            <a:spAutoFit/>
          </a:bodyPr>
          <a:lstStyle/>
          <a:p>
            <a:pPr fontAlgn="base">
              <a:spcBef>
                <a:spcPct val="0"/>
              </a:spcBef>
              <a:spcAft>
                <a:spcPct val="0"/>
              </a:spcAft>
            </a:pPr>
            <a:r>
              <a:rPr lang="es-ES" sz="1200" dirty="0" smtClean="0">
                <a:solidFill>
                  <a:srgbClr val="009AD8"/>
                </a:solidFill>
                <a:latin typeface="Calibri" pitchFamily="34" charset="0"/>
              </a:rPr>
              <a:t>Crecimiento orgánico del último año</a:t>
            </a:r>
            <a:endParaRPr lang="es-ES" sz="1000" dirty="0">
              <a:solidFill>
                <a:srgbClr val="009AD8"/>
              </a:solidFill>
              <a:latin typeface="Calibri" pitchFamily="34" charset="0"/>
            </a:endParaRPr>
          </a:p>
        </p:txBody>
      </p:sp>
      <p:sp>
        <p:nvSpPr>
          <p:cNvPr id="33" name="CuadroTexto 32"/>
          <p:cNvSpPr txBox="1"/>
          <p:nvPr/>
        </p:nvSpPr>
        <p:spPr>
          <a:xfrm>
            <a:off x="5606612" y="3777559"/>
            <a:ext cx="789190" cy="276999"/>
          </a:xfrm>
          <a:prstGeom prst="rect">
            <a:avLst/>
          </a:prstGeom>
          <a:noFill/>
        </p:spPr>
        <p:txBody>
          <a:bodyPr wrap="none" rtlCol="0">
            <a:spAutoFit/>
          </a:bodyPr>
          <a:lstStyle/>
          <a:p>
            <a:pPr fontAlgn="base">
              <a:spcBef>
                <a:spcPct val="0"/>
              </a:spcBef>
              <a:spcAft>
                <a:spcPct val="0"/>
              </a:spcAft>
            </a:pPr>
            <a:r>
              <a:rPr lang="es-ES" sz="1200" dirty="0">
                <a:solidFill>
                  <a:prstClr val="black">
                    <a:lumMod val="75000"/>
                    <a:lumOff val="25000"/>
                  </a:prstClr>
                </a:solidFill>
                <a:latin typeface="Calibri" pitchFamily="34" charset="0"/>
              </a:rPr>
              <a:t>Entidad 1</a:t>
            </a:r>
          </a:p>
        </p:txBody>
      </p:sp>
      <p:sp>
        <p:nvSpPr>
          <p:cNvPr id="34" name="CuadroTexto 33"/>
          <p:cNvSpPr txBox="1"/>
          <p:nvPr/>
        </p:nvSpPr>
        <p:spPr>
          <a:xfrm>
            <a:off x="6644837" y="3777559"/>
            <a:ext cx="789190" cy="276999"/>
          </a:xfrm>
          <a:prstGeom prst="rect">
            <a:avLst/>
          </a:prstGeom>
          <a:noFill/>
        </p:spPr>
        <p:txBody>
          <a:bodyPr wrap="none" rtlCol="0">
            <a:spAutoFit/>
          </a:bodyPr>
          <a:lstStyle/>
          <a:p>
            <a:pPr fontAlgn="base">
              <a:spcBef>
                <a:spcPct val="0"/>
              </a:spcBef>
              <a:spcAft>
                <a:spcPct val="0"/>
              </a:spcAft>
            </a:pPr>
            <a:r>
              <a:rPr lang="es-ES" sz="1200" dirty="0">
                <a:solidFill>
                  <a:prstClr val="black">
                    <a:lumMod val="75000"/>
                    <a:lumOff val="25000"/>
                  </a:prstClr>
                </a:solidFill>
                <a:latin typeface="Calibri" pitchFamily="34" charset="0"/>
              </a:rPr>
              <a:t>Entidad </a:t>
            </a:r>
            <a:r>
              <a:rPr lang="es-ES" sz="1200" dirty="0" smtClean="0">
                <a:solidFill>
                  <a:prstClr val="black">
                    <a:lumMod val="75000"/>
                    <a:lumOff val="25000"/>
                  </a:prstClr>
                </a:solidFill>
                <a:latin typeface="Calibri" pitchFamily="34" charset="0"/>
              </a:rPr>
              <a:t>2</a:t>
            </a:r>
            <a:endParaRPr lang="es-ES" sz="1200" baseline="30000" dirty="0">
              <a:solidFill>
                <a:prstClr val="black">
                  <a:lumMod val="75000"/>
                  <a:lumOff val="25000"/>
                </a:prstClr>
              </a:solidFill>
              <a:latin typeface="Calibri" pitchFamily="34" charset="0"/>
            </a:endParaRPr>
          </a:p>
        </p:txBody>
      </p:sp>
      <p:sp>
        <p:nvSpPr>
          <p:cNvPr id="35" name="CuadroTexto 34"/>
          <p:cNvSpPr txBox="1"/>
          <p:nvPr/>
        </p:nvSpPr>
        <p:spPr>
          <a:xfrm>
            <a:off x="7683062" y="3777559"/>
            <a:ext cx="789190" cy="276999"/>
          </a:xfrm>
          <a:prstGeom prst="rect">
            <a:avLst/>
          </a:prstGeom>
          <a:noFill/>
        </p:spPr>
        <p:txBody>
          <a:bodyPr wrap="none" rtlCol="0">
            <a:spAutoFit/>
          </a:bodyPr>
          <a:lstStyle/>
          <a:p>
            <a:pPr fontAlgn="base">
              <a:spcBef>
                <a:spcPct val="0"/>
              </a:spcBef>
              <a:spcAft>
                <a:spcPct val="0"/>
              </a:spcAft>
            </a:pPr>
            <a:r>
              <a:rPr lang="es-ES" sz="1200" dirty="0">
                <a:solidFill>
                  <a:prstClr val="black">
                    <a:lumMod val="75000"/>
                    <a:lumOff val="25000"/>
                  </a:prstClr>
                </a:solidFill>
                <a:latin typeface="Calibri" pitchFamily="34" charset="0"/>
              </a:rPr>
              <a:t>Entidad 3</a:t>
            </a:r>
          </a:p>
        </p:txBody>
      </p:sp>
      <p:sp>
        <p:nvSpPr>
          <p:cNvPr id="36" name="CuadroTexto 35"/>
          <p:cNvSpPr txBox="1"/>
          <p:nvPr/>
        </p:nvSpPr>
        <p:spPr>
          <a:xfrm>
            <a:off x="4956674" y="3451075"/>
            <a:ext cx="415498" cy="230832"/>
          </a:xfrm>
          <a:prstGeom prst="rect">
            <a:avLst/>
          </a:prstGeom>
          <a:noFill/>
        </p:spPr>
        <p:txBody>
          <a:bodyPr wrap="none" rtlCol="0">
            <a:spAutoFit/>
          </a:bodyPr>
          <a:lstStyle/>
          <a:p>
            <a:pPr fontAlgn="base">
              <a:spcBef>
                <a:spcPct val="0"/>
              </a:spcBef>
              <a:spcAft>
                <a:spcPct val="0"/>
              </a:spcAft>
            </a:pPr>
            <a:r>
              <a:rPr lang="es-ES" sz="900" dirty="0" smtClean="0">
                <a:solidFill>
                  <a:prstClr val="black">
                    <a:lumMod val="65000"/>
                    <a:lumOff val="35000"/>
                  </a:prstClr>
                </a:solidFill>
                <a:latin typeface="Calibri" pitchFamily="34" charset="0"/>
              </a:rPr>
              <a:t>2017</a:t>
            </a:r>
            <a:endParaRPr lang="es-ES" sz="900" dirty="0">
              <a:solidFill>
                <a:prstClr val="black">
                  <a:lumMod val="65000"/>
                  <a:lumOff val="35000"/>
                </a:prstClr>
              </a:solidFill>
              <a:latin typeface="Calibri" pitchFamily="34" charset="0"/>
            </a:endParaRPr>
          </a:p>
        </p:txBody>
      </p:sp>
      <p:sp>
        <p:nvSpPr>
          <p:cNvPr id="37" name="CuadroTexto 36"/>
          <p:cNvSpPr txBox="1"/>
          <p:nvPr/>
        </p:nvSpPr>
        <p:spPr>
          <a:xfrm>
            <a:off x="4475651" y="3451075"/>
            <a:ext cx="415498" cy="230832"/>
          </a:xfrm>
          <a:prstGeom prst="rect">
            <a:avLst/>
          </a:prstGeom>
          <a:noFill/>
        </p:spPr>
        <p:txBody>
          <a:bodyPr wrap="none" rtlCol="0">
            <a:spAutoFit/>
          </a:bodyPr>
          <a:lstStyle/>
          <a:p>
            <a:pPr fontAlgn="base">
              <a:spcBef>
                <a:spcPct val="0"/>
              </a:spcBef>
              <a:spcAft>
                <a:spcPct val="0"/>
              </a:spcAft>
            </a:pPr>
            <a:r>
              <a:rPr lang="es-ES" sz="900" dirty="0" smtClean="0">
                <a:solidFill>
                  <a:prstClr val="black">
                    <a:lumMod val="65000"/>
                    <a:lumOff val="35000"/>
                  </a:prstClr>
                </a:solidFill>
                <a:latin typeface="Calibri" pitchFamily="34" charset="0"/>
              </a:rPr>
              <a:t>2016</a:t>
            </a:r>
            <a:endParaRPr lang="es-ES" sz="900" dirty="0">
              <a:solidFill>
                <a:prstClr val="black">
                  <a:lumMod val="65000"/>
                  <a:lumOff val="35000"/>
                </a:prstClr>
              </a:solidFill>
              <a:latin typeface="Calibri" pitchFamily="34" charset="0"/>
            </a:endParaRPr>
          </a:p>
        </p:txBody>
      </p:sp>
      <p:sp>
        <p:nvSpPr>
          <p:cNvPr id="38" name="CuadroTexto 37"/>
          <p:cNvSpPr txBox="1"/>
          <p:nvPr/>
        </p:nvSpPr>
        <p:spPr>
          <a:xfrm>
            <a:off x="5989081" y="3451075"/>
            <a:ext cx="415498" cy="230832"/>
          </a:xfrm>
          <a:prstGeom prst="rect">
            <a:avLst/>
          </a:prstGeom>
          <a:noFill/>
        </p:spPr>
        <p:txBody>
          <a:bodyPr wrap="none" rtlCol="0">
            <a:spAutoFit/>
          </a:bodyPr>
          <a:lstStyle/>
          <a:p>
            <a:pPr fontAlgn="base">
              <a:spcBef>
                <a:spcPct val="0"/>
              </a:spcBef>
              <a:spcAft>
                <a:spcPct val="0"/>
              </a:spcAft>
            </a:pPr>
            <a:r>
              <a:rPr lang="es-ES" sz="900" dirty="0" smtClean="0">
                <a:solidFill>
                  <a:prstClr val="black">
                    <a:lumMod val="65000"/>
                    <a:lumOff val="35000"/>
                  </a:prstClr>
                </a:solidFill>
                <a:latin typeface="Calibri" pitchFamily="34" charset="0"/>
              </a:rPr>
              <a:t>2017</a:t>
            </a:r>
            <a:endParaRPr lang="es-ES" sz="900" dirty="0">
              <a:solidFill>
                <a:prstClr val="black">
                  <a:lumMod val="65000"/>
                  <a:lumOff val="35000"/>
                </a:prstClr>
              </a:solidFill>
              <a:latin typeface="Calibri" pitchFamily="34" charset="0"/>
            </a:endParaRPr>
          </a:p>
        </p:txBody>
      </p:sp>
      <p:sp>
        <p:nvSpPr>
          <p:cNvPr id="39" name="CuadroTexto 38"/>
          <p:cNvSpPr txBox="1"/>
          <p:nvPr/>
        </p:nvSpPr>
        <p:spPr>
          <a:xfrm>
            <a:off x="5555683" y="3451075"/>
            <a:ext cx="415498" cy="230832"/>
          </a:xfrm>
          <a:prstGeom prst="rect">
            <a:avLst/>
          </a:prstGeom>
          <a:noFill/>
        </p:spPr>
        <p:txBody>
          <a:bodyPr wrap="none" rtlCol="0">
            <a:spAutoFit/>
          </a:bodyPr>
          <a:lstStyle/>
          <a:p>
            <a:pPr fontAlgn="base">
              <a:spcBef>
                <a:spcPct val="0"/>
              </a:spcBef>
              <a:spcAft>
                <a:spcPct val="0"/>
              </a:spcAft>
            </a:pPr>
            <a:r>
              <a:rPr lang="es-ES" sz="900" dirty="0" smtClean="0">
                <a:solidFill>
                  <a:prstClr val="black">
                    <a:lumMod val="65000"/>
                    <a:lumOff val="35000"/>
                  </a:prstClr>
                </a:solidFill>
                <a:latin typeface="Calibri" pitchFamily="34" charset="0"/>
              </a:rPr>
              <a:t>2016</a:t>
            </a:r>
            <a:endParaRPr lang="es-ES" sz="900" dirty="0">
              <a:solidFill>
                <a:prstClr val="black">
                  <a:lumMod val="65000"/>
                  <a:lumOff val="35000"/>
                </a:prstClr>
              </a:solidFill>
              <a:latin typeface="Calibri" pitchFamily="34" charset="0"/>
            </a:endParaRPr>
          </a:p>
        </p:txBody>
      </p:sp>
      <p:sp>
        <p:nvSpPr>
          <p:cNvPr id="40" name="CuadroTexto 39"/>
          <p:cNvSpPr txBox="1"/>
          <p:nvPr/>
        </p:nvSpPr>
        <p:spPr>
          <a:xfrm>
            <a:off x="7028669" y="3451075"/>
            <a:ext cx="415498" cy="230832"/>
          </a:xfrm>
          <a:prstGeom prst="rect">
            <a:avLst/>
          </a:prstGeom>
          <a:noFill/>
        </p:spPr>
        <p:txBody>
          <a:bodyPr wrap="none" rtlCol="0">
            <a:spAutoFit/>
          </a:bodyPr>
          <a:lstStyle/>
          <a:p>
            <a:pPr fontAlgn="base">
              <a:spcBef>
                <a:spcPct val="0"/>
              </a:spcBef>
              <a:spcAft>
                <a:spcPct val="0"/>
              </a:spcAft>
            </a:pPr>
            <a:r>
              <a:rPr lang="es-ES" sz="900" dirty="0" smtClean="0">
                <a:solidFill>
                  <a:prstClr val="black">
                    <a:lumMod val="65000"/>
                    <a:lumOff val="35000"/>
                  </a:prstClr>
                </a:solidFill>
                <a:latin typeface="Calibri" pitchFamily="34" charset="0"/>
              </a:rPr>
              <a:t>2017</a:t>
            </a:r>
            <a:endParaRPr lang="es-ES" sz="900" dirty="0">
              <a:solidFill>
                <a:prstClr val="black">
                  <a:lumMod val="65000"/>
                  <a:lumOff val="35000"/>
                </a:prstClr>
              </a:solidFill>
              <a:latin typeface="Calibri" pitchFamily="34" charset="0"/>
            </a:endParaRPr>
          </a:p>
        </p:txBody>
      </p:sp>
      <p:sp>
        <p:nvSpPr>
          <p:cNvPr id="41" name="CuadroTexto 40"/>
          <p:cNvSpPr txBox="1"/>
          <p:nvPr/>
        </p:nvSpPr>
        <p:spPr>
          <a:xfrm>
            <a:off x="6601621" y="3451075"/>
            <a:ext cx="415498" cy="230832"/>
          </a:xfrm>
          <a:prstGeom prst="rect">
            <a:avLst/>
          </a:prstGeom>
          <a:noFill/>
        </p:spPr>
        <p:txBody>
          <a:bodyPr wrap="none" rtlCol="0">
            <a:spAutoFit/>
          </a:bodyPr>
          <a:lstStyle/>
          <a:p>
            <a:pPr fontAlgn="base">
              <a:spcBef>
                <a:spcPct val="0"/>
              </a:spcBef>
              <a:spcAft>
                <a:spcPct val="0"/>
              </a:spcAft>
            </a:pPr>
            <a:r>
              <a:rPr lang="es-ES" sz="900" dirty="0" smtClean="0">
                <a:solidFill>
                  <a:prstClr val="black">
                    <a:lumMod val="65000"/>
                    <a:lumOff val="35000"/>
                  </a:prstClr>
                </a:solidFill>
                <a:latin typeface="Calibri" pitchFamily="34" charset="0"/>
              </a:rPr>
              <a:t>2016</a:t>
            </a:r>
            <a:endParaRPr lang="es-ES" sz="900" dirty="0">
              <a:solidFill>
                <a:prstClr val="black">
                  <a:lumMod val="65000"/>
                  <a:lumOff val="35000"/>
                </a:prstClr>
              </a:solidFill>
              <a:latin typeface="Calibri" pitchFamily="34" charset="0"/>
            </a:endParaRPr>
          </a:p>
        </p:txBody>
      </p:sp>
      <p:sp>
        <p:nvSpPr>
          <p:cNvPr id="42" name="CuadroTexto 41"/>
          <p:cNvSpPr txBox="1"/>
          <p:nvPr/>
        </p:nvSpPr>
        <p:spPr>
          <a:xfrm>
            <a:off x="8066279" y="3451075"/>
            <a:ext cx="415498" cy="230832"/>
          </a:xfrm>
          <a:prstGeom prst="rect">
            <a:avLst/>
          </a:prstGeom>
          <a:noFill/>
        </p:spPr>
        <p:txBody>
          <a:bodyPr wrap="none" rtlCol="0">
            <a:spAutoFit/>
          </a:bodyPr>
          <a:lstStyle/>
          <a:p>
            <a:pPr fontAlgn="base">
              <a:spcBef>
                <a:spcPct val="0"/>
              </a:spcBef>
              <a:spcAft>
                <a:spcPct val="0"/>
              </a:spcAft>
            </a:pPr>
            <a:r>
              <a:rPr lang="es-ES" sz="900" dirty="0" smtClean="0">
                <a:solidFill>
                  <a:prstClr val="black">
                    <a:lumMod val="65000"/>
                    <a:lumOff val="35000"/>
                  </a:prstClr>
                </a:solidFill>
                <a:latin typeface="Calibri" pitchFamily="34" charset="0"/>
              </a:rPr>
              <a:t>2017</a:t>
            </a:r>
            <a:endParaRPr lang="es-ES" sz="900" dirty="0">
              <a:solidFill>
                <a:prstClr val="black">
                  <a:lumMod val="65000"/>
                  <a:lumOff val="35000"/>
                </a:prstClr>
              </a:solidFill>
              <a:latin typeface="Calibri" pitchFamily="34" charset="0"/>
            </a:endParaRPr>
          </a:p>
        </p:txBody>
      </p:sp>
      <p:sp>
        <p:nvSpPr>
          <p:cNvPr id="43" name="CuadroTexto 42"/>
          <p:cNvSpPr txBox="1"/>
          <p:nvPr/>
        </p:nvSpPr>
        <p:spPr>
          <a:xfrm>
            <a:off x="7648756" y="3451075"/>
            <a:ext cx="415498" cy="230832"/>
          </a:xfrm>
          <a:prstGeom prst="rect">
            <a:avLst/>
          </a:prstGeom>
          <a:noFill/>
        </p:spPr>
        <p:txBody>
          <a:bodyPr wrap="none" rtlCol="0">
            <a:spAutoFit/>
          </a:bodyPr>
          <a:lstStyle/>
          <a:p>
            <a:pPr fontAlgn="base">
              <a:spcBef>
                <a:spcPct val="0"/>
              </a:spcBef>
              <a:spcAft>
                <a:spcPct val="0"/>
              </a:spcAft>
            </a:pPr>
            <a:r>
              <a:rPr lang="es-ES" sz="900" dirty="0" smtClean="0">
                <a:solidFill>
                  <a:prstClr val="black">
                    <a:lumMod val="65000"/>
                    <a:lumOff val="35000"/>
                  </a:prstClr>
                </a:solidFill>
                <a:latin typeface="Calibri" pitchFamily="34" charset="0"/>
              </a:rPr>
              <a:t>2016</a:t>
            </a:r>
            <a:endParaRPr lang="es-ES" sz="900" dirty="0">
              <a:solidFill>
                <a:prstClr val="black">
                  <a:lumMod val="65000"/>
                  <a:lumOff val="35000"/>
                </a:prstClr>
              </a:solidFill>
              <a:latin typeface="Calibri" pitchFamily="34" charset="0"/>
            </a:endParaRPr>
          </a:p>
        </p:txBody>
      </p:sp>
      <p:pic>
        <p:nvPicPr>
          <p:cNvPr id="44" name="15 Imagen" descr="CaixaBank_logo_RGB_horizontal300.tif"/>
          <p:cNvPicPr>
            <a:picLocks noChangeAspect="1"/>
          </p:cNvPicPr>
          <p:nvPr/>
        </p:nvPicPr>
        <p:blipFill>
          <a:blip r:embed="rId3" cstate="print">
            <a:clrChange>
              <a:clrFrom>
                <a:srgbClr val="FFFFFF"/>
              </a:clrFrom>
              <a:clrTo>
                <a:srgbClr val="FFFFFF">
                  <a:alpha val="0"/>
                </a:srgbClr>
              </a:clrTo>
            </a:clrChange>
          </a:blip>
          <a:srcRect r="68720"/>
          <a:stretch>
            <a:fillRect/>
          </a:stretch>
        </p:blipFill>
        <p:spPr bwMode="auto">
          <a:xfrm>
            <a:off x="4773554" y="3762997"/>
            <a:ext cx="351281" cy="324000"/>
          </a:xfrm>
          <a:prstGeom prst="rect">
            <a:avLst/>
          </a:prstGeom>
          <a:noFill/>
          <a:ln w="9525">
            <a:noFill/>
            <a:miter lim="800000"/>
            <a:headEnd/>
            <a:tailEnd/>
          </a:ln>
        </p:spPr>
      </p:pic>
      <p:sp>
        <p:nvSpPr>
          <p:cNvPr id="45" name="CuadroTexto 44"/>
          <p:cNvSpPr txBox="1"/>
          <p:nvPr/>
        </p:nvSpPr>
        <p:spPr>
          <a:xfrm>
            <a:off x="4849590" y="1755094"/>
            <a:ext cx="636713" cy="307777"/>
          </a:xfrm>
          <a:prstGeom prst="rect">
            <a:avLst/>
          </a:prstGeom>
          <a:noFill/>
        </p:spPr>
        <p:txBody>
          <a:bodyPr wrap="none" rtlCol="0">
            <a:spAutoFit/>
          </a:bodyPr>
          <a:lstStyle/>
          <a:p>
            <a:pPr fontAlgn="base">
              <a:spcBef>
                <a:spcPct val="0"/>
              </a:spcBef>
              <a:spcAft>
                <a:spcPct val="0"/>
              </a:spcAft>
            </a:pPr>
            <a:r>
              <a:rPr lang="es-ES" sz="1400" dirty="0" smtClean="0">
                <a:solidFill>
                  <a:srgbClr val="009AD8"/>
                </a:solidFill>
                <a:latin typeface="Calibri" pitchFamily="34" charset="0"/>
              </a:rPr>
              <a:t>26,7</a:t>
            </a:r>
            <a:r>
              <a:rPr lang="es-ES" sz="1400" dirty="0">
                <a:solidFill>
                  <a:srgbClr val="009AD8"/>
                </a:solidFill>
                <a:latin typeface="Calibri" pitchFamily="34" charset="0"/>
              </a:rPr>
              <a:t>%</a:t>
            </a:r>
          </a:p>
        </p:txBody>
      </p:sp>
      <p:sp>
        <p:nvSpPr>
          <p:cNvPr id="46" name="CuadroTexto 45"/>
          <p:cNvSpPr txBox="1"/>
          <p:nvPr/>
        </p:nvSpPr>
        <p:spPr>
          <a:xfrm>
            <a:off x="5915528" y="2624831"/>
            <a:ext cx="572593" cy="276999"/>
          </a:xfrm>
          <a:prstGeom prst="rect">
            <a:avLst/>
          </a:prstGeom>
          <a:noFill/>
        </p:spPr>
        <p:txBody>
          <a:bodyPr wrap="none" rtlCol="0">
            <a:spAutoFit/>
          </a:bodyPr>
          <a:lstStyle/>
          <a:p>
            <a:pPr fontAlgn="base">
              <a:spcBef>
                <a:spcPct val="0"/>
              </a:spcBef>
              <a:spcAft>
                <a:spcPct val="0"/>
              </a:spcAft>
            </a:pPr>
            <a:r>
              <a:rPr lang="es-ES" sz="1200" dirty="0" smtClean="0">
                <a:solidFill>
                  <a:srgbClr val="617985"/>
                </a:solidFill>
                <a:latin typeface="Calibri" pitchFamily="34" charset="0"/>
              </a:rPr>
              <a:t>14,7%</a:t>
            </a:r>
            <a:endParaRPr lang="es-ES" sz="1200" dirty="0">
              <a:solidFill>
                <a:srgbClr val="617985"/>
              </a:solidFill>
              <a:latin typeface="Calibri" pitchFamily="34" charset="0"/>
            </a:endParaRPr>
          </a:p>
        </p:txBody>
      </p:sp>
      <p:sp>
        <p:nvSpPr>
          <p:cNvPr id="47" name="CuadroTexto 46"/>
          <p:cNvSpPr txBox="1"/>
          <p:nvPr/>
        </p:nvSpPr>
        <p:spPr>
          <a:xfrm>
            <a:off x="6983722" y="2801023"/>
            <a:ext cx="572593" cy="276999"/>
          </a:xfrm>
          <a:prstGeom prst="rect">
            <a:avLst/>
          </a:prstGeom>
          <a:noFill/>
        </p:spPr>
        <p:txBody>
          <a:bodyPr wrap="none" rtlCol="0">
            <a:spAutoFit/>
          </a:bodyPr>
          <a:lstStyle/>
          <a:p>
            <a:pPr fontAlgn="base">
              <a:spcBef>
                <a:spcPct val="0"/>
              </a:spcBef>
              <a:spcAft>
                <a:spcPct val="0"/>
              </a:spcAft>
            </a:pPr>
            <a:r>
              <a:rPr lang="es-ES" sz="1200" dirty="0" smtClean="0">
                <a:solidFill>
                  <a:srgbClr val="617985"/>
                </a:solidFill>
                <a:latin typeface="Calibri" pitchFamily="34" charset="0"/>
              </a:rPr>
              <a:t>12,8%</a:t>
            </a:r>
            <a:endParaRPr lang="es-ES" sz="1200" dirty="0">
              <a:solidFill>
                <a:srgbClr val="617985"/>
              </a:solidFill>
              <a:latin typeface="Calibri" pitchFamily="34" charset="0"/>
            </a:endParaRPr>
          </a:p>
        </p:txBody>
      </p:sp>
      <p:sp>
        <p:nvSpPr>
          <p:cNvPr id="48" name="CuadroTexto 47"/>
          <p:cNvSpPr txBox="1"/>
          <p:nvPr/>
        </p:nvSpPr>
        <p:spPr>
          <a:xfrm>
            <a:off x="8060881" y="2987546"/>
            <a:ext cx="494046" cy="276999"/>
          </a:xfrm>
          <a:prstGeom prst="rect">
            <a:avLst/>
          </a:prstGeom>
          <a:noFill/>
        </p:spPr>
        <p:txBody>
          <a:bodyPr wrap="none" rtlCol="0">
            <a:spAutoFit/>
          </a:bodyPr>
          <a:lstStyle/>
          <a:p>
            <a:pPr fontAlgn="base">
              <a:spcBef>
                <a:spcPct val="0"/>
              </a:spcBef>
              <a:spcAft>
                <a:spcPct val="0"/>
              </a:spcAft>
            </a:pPr>
            <a:r>
              <a:rPr lang="es-ES" sz="1200" dirty="0" smtClean="0">
                <a:solidFill>
                  <a:srgbClr val="617985"/>
                </a:solidFill>
                <a:latin typeface="Calibri" pitchFamily="34" charset="0"/>
              </a:rPr>
              <a:t>9,6%</a:t>
            </a:r>
            <a:endParaRPr lang="es-ES" sz="1200" dirty="0">
              <a:solidFill>
                <a:srgbClr val="617985"/>
              </a:solidFill>
              <a:latin typeface="Calibri" pitchFamily="34" charset="0"/>
            </a:endParaRPr>
          </a:p>
        </p:txBody>
      </p:sp>
      <p:sp>
        <p:nvSpPr>
          <p:cNvPr id="49" name="67 Abrir corchete"/>
          <p:cNvSpPr/>
          <p:nvPr/>
        </p:nvSpPr>
        <p:spPr bwMode="auto">
          <a:xfrm flipH="1">
            <a:off x="8689171" y="1016834"/>
            <a:ext cx="241680" cy="3672000"/>
          </a:xfrm>
          <a:prstGeom prst="leftBracket">
            <a:avLst>
              <a:gd name="adj" fmla="val 0"/>
            </a:avLst>
          </a:prstGeom>
          <a:noFill/>
          <a:ln w="9525" cap="flat" cmpd="sng" algn="ctr">
            <a:solidFill>
              <a:srgbClr val="009AD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s-ES" sz="1200" u="sng">
              <a:solidFill>
                <a:prstClr val="black"/>
              </a:solidFill>
            </a:endParaRPr>
          </a:p>
        </p:txBody>
      </p:sp>
      <p:sp>
        <p:nvSpPr>
          <p:cNvPr id="50" name="CuadroTexto 49"/>
          <p:cNvSpPr txBox="1"/>
          <p:nvPr/>
        </p:nvSpPr>
        <p:spPr>
          <a:xfrm>
            <a:off x="4478963" y="1917293"/>
            <a:ext cx="471604" cy="230832"/>
          </a:xfrm>
          <a:prstGeom prst="rect">
            <a:avLst/>
          </a:prstGeom>
          <a:noFill/>
        </p:spPr>
        <p:txBody>
          <a:bodyPr wrap="none" rtlCol="0">
            <a:spAutoFit/>
          </a:bodyPr>
          <a:lstStyle/>
          <a:p>
            <a:pPr fontAlgn="base">
              <a:spcBef>
                <a:spcPct val="0"/>
              </a:spcBef>
              <a:spcAft>
                <a:spcPct val="0"/>
              </a:spcAft>
            </a:pPr>
            <a:r>
              <a:rPr lang="es-ES" sz="900" i="1" dirty="0" smtClean="0">
                <a:solidFill>
                  <a:prstClr val="black"/>
                </a:solidFill>
                <a:latin typeface="Calibri" pitchFamily="34" charset="0"/>
              </a:rPr>
              <a:t>25,7%</a:t>
            </a:r>
            <a:endParaRPr lang="es-ES" sz="900" i="1" dirty="0">
              <a:solidFill>
                <a:prstClr val="black"/>
              </a:solidFill>
              <a:latin typeface="Calibri" pitchFamily="34" charset="0"/>
            </a:endParaRPr>
          </a:p>
        </p:txBody>
      </p:sp>
      <p:sp>
        <p:nvSpPr>
          <p:cNvPr id="51" name="CuadroTexto 50"/>
          <p:cNvSpPr txBox="1"/>
          <p:nvPr/>
        </p:nvSpPr>
        <p:spPr>
          <a:xfrm>
            <a:off x="5520350" y="2661928"/>
            <a:ext cx="471604" cy="230832"/>
          </a:xfrm>
          <a:prstGeom prst="rect">
            <a:avLst/>
          </a:prstGeom>
          <a:noFill/>
        </p:spPr>
        <p:txBody>
          <a:bodyPr wrap="none" rtlCol="0">
            <a:spAutoFit/>
          </a:bodyPr>
          <a:lstStyle/>
          <a:p>
            <a:pPr fontAlgn="base">
              <a:spcBef>
                <a:spcPct val="0"/>
              </a:spcBef>
              <a:spcAft>
                <a:spcPct val="0"/>
              </a:spcAft>
            </a:pPr>
            <a:r>
              <a:rPr lang="es-ES" sz="900" i="1" dirty="0" smtClean="0">
                <a:solidFill>
                  <a:prstClr val="black"/>
                </a:solidFill>
                <a:latin typeface="Calibri" pitchFamily="34" charset="0"/>
              </a:rPr>
              <a:t>14,4%</a:t>
            </a:r>
            <a:endParaRPr lang="es-ES" sz="900" i="1" dirty="0">
              <a:solidFill>
                <a:prstClr val="black"/>
              </a:solidFill>
              <a:latin typeface="Calibri" pitchFamily="34" charset="0"/>
            </a:endParaRPr>
          </a:p>
        </p:txBody>
      </p:sp>
      <p:sp>
        <p:nvSpPr>
          <p:cNvPr id="52" name="CuadroTexto 51"/>
          <p:cNvSpPr txBox="1"/>
          <p:nvPr/>
        </p:nvSpPr>
        <p:spPr>
          <a:xfrm>
            <a:off x="6580872" y="2761383"/>
            <a:ext cx="471604" cy="230832"/>
          </a:xfrm>
          <a:prstGeom prst="rect">
            <a:avLst/>
          </a:prstGeom>
          <a:noFill/>
        </p:spPr>
        <p:txBody>
          <a:bodyPr wrap="none" rtlCol="0">
            <a:spAutoFit/>
          </a:bodyPr>
          <a:lstStyle/>
          <a:p>
            <a:pPr fontAlgn="base">
              <a:spcBef>
                <a:spcPct val="0"/>
              </a:spcBef>
              <a:spcAft>
                <a:spcPct val="0"/>
              </a:spcAft>
            </a:pPr>
            <a:r>
              <a:rPr lang="es-ES" sz="900" i="1" dirty="0" smtClean="0">
                <a:solidFill>
                  <a:prstClr val="black"/>
                </a:solidFill>
                <a:latin typeface="Calibri" pitchFamily="34" charset="0"/>
              </a:rPr>
              <a:t>13,3%</a:t>
            </a:r>
            <a:endParaRPr lang="es-ES" sz="900" i="1" dirty="0">
              <a:solidFill>
                <a:prstClr val="black"/>
              </a:solidFill>
              <a:latin typeface="Calibri" pitchFamily="34" charset="0"/>
            </a:endParaRPr>
          </a:p>
        </p:txBody>
      </p:sp>
      <p:sp>
        <p:nvSpPr>
          <p:cNvPr id="53" name="CuadroTexto 52"/>
          <p:cNvSpPr txBox="1"/>
          <p:nvPr/>
        </p:nvSpPr>
        <p:spPr>
          <a:xfrm>
            <a:off x="7672985" y="3075091"/>
            <a:ext cx="413896" cy="230832"/>
          </a:xfrm>
          <a:prstGeom prst="rect">
            <a:avLst/>
          </a:prstGeom>
          <a:noFill/>
        </p:spPr>
        <p:txBody>
          <a:bodyPr wrap="none" rtlCol="0">
            <a:spAutoFit/>
          </a:bodyPr>
          <a:lstStyle/>
          <a:p>
            <a:pPr fontAlgn="base">
              <a:spcBef>
                <a:spcPct val="0"/>
              </a:spcBef>
              <a:spcAft>
                <a:spcPct val="0"/>
              </a:spcAft>
            </a:pPr>
            <a:r>
              <a:rPr lang="es-ES" sz="900" i="1" dirty="0" smtClean="0">
                <a:solidFill>
                  <a:prstClr val="black"/>
                </a:solidFill>
                <a:latin typeface="Calibri" pitchFamily="34" charset="0"/>
              </a:rPr>
              <a:t>9,0%</a:t>
            </a:r>
            <a:endParaRPr lang="es-ES" sz="900" i="1" dirty="0">
              <a:solidFill>
                <a:prstClr val="black"/>
              </a:solidFill>
              <a:latin typeface="Calibri" pitchFamily="34" charset="0"/>
            </a:endParaRPr>
          </a:p>
        </p:txBody>
      </p:sp>
      <p:sp>
        <p:nvSpPr>
          <p:cNvPr id="54" name="Rectángulo 53"/>
          <p:cNvSpPr/>
          <p:nvPr/>
        </p:nvSpPr>
        <p:spPr bwMode="auto">
          <a:xfrm>
            <a:off x="4506648" y="4130416"/>
            <a:ext cx="756000" cy="252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50800" dist="25400" dir="5400000" algn="t" rotWithShape="0">
              <a:prstClr val="black">
                <a:alpha val="10000"/>
              </a:prstClr>
            </a:outerShdw>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s-ES" sz="1100" dirty="0">
                <a:solidFill>
                  <a:prstClr val="black"/>
                </a:solidFill>
                <a:latin typeface="Calibri" panose="020F0502020204030204" pitchFamily="34" charset="0"/>
              </a:rPr>
              <a:t>+</a:t>
            </a:r>
            <a:r>
              <a:rPr lang="es-ES" sz="1100" dirty="0" smtClean="0">
                <a:solidFill>
                  <a:prstClr val="black"/>
                </a:solidFill>
                <a:latin typeface="Calibri" panose="020F0502020204030204" pitchFamily="34" charset="0"/>
              </a:rPr>
              <a:t>1,0% </a:t>
            </a:r>
            <a:r>
              <a:rPr lang="es-ES" sz="1100" dirty="0">
                <a:solidFill>
                  <a:srgbClr val="009900"/>
                </a:solidFill>
                <a:latin typeface="Calibri" pitchFamily="34" charset="0"/>
                <a:sym typeface="Wingdings 3" panose="05040102010807070707" pitchFamily="18" charset="2"/>
              </a:rPr>
              <a:t></a:t>
            </a:r>
            <a:endParaRPr lang="es-ES" sz="1100" dirty="0">
              <a:solidFill>
                <a:srgbClr val="009900"/>
              </a:solidFill>
              <a:latin typeface="Calibri" pitchFamily="34" charset="0"/>
            </a:endParaRPr>
          </a:p>
        </p:txBody>
      </p:sp>
      <p:sp>
        <p:nvSpPr>
          <p:cNvPr id="55" name="Rectángulo 54"/>
          <p:cNvSpPr/>
          <p:nvPr/>
        </p:nvSpPr>
        <p:spPr bwMode="auto">
          <a:xfrm>
            <a:off x="5586405" y="4130416"/>
            <a:ext cx="756000" cy="252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50800" dist="25400" dir="5400000" algn="t" rotWithShape="0">
              <a:prstClr val="black">
                <a:alpha val="10000"/>
              </a:prstClr>
            </a:outerShdw>
          </a:effectLst>
        </p:spPr>
        <p:txBody>
          <a:bodyPr vert="horz" wrap="square" lIns="91440" tIns="45720" rIns="91440" bIns="45720" numCol="1" rtlCol="0" anchor="t" anchorCtr="0" compatLnSpc="1">
            <a:prstTxWarp prst="textNoShape">
              <a:avLst/>
            </a:prstTxWarp>
          </a:bodyPr>
          <a:lstStyle/>
          <a:p>
            <a:pPr algn="ctr" eaLnBrk="0" hangingPunct="0"/>
            <a:r>
              <a:rPr lang="es-ES" sz="1100" dirty="0">
                <a:solidFill>
                  <a:prstClr val="black"/>
                </a:solidFill>
                <a:latin typeface="Calibri" panose="020F0502020204030204" pitchFamily="34" charset="0"/>
              </a:rPr>
              <a:t>+</a:t>
            </a:r>
            <a:r>
              <a:rPr lang="es-ES" sz="1100" dirty="0" smtClean="0">
                <a:solidFill>
                  <a:prstClr val="black"/>
                </a:solidFill>
                <a:latin typeface="Calibri" panose="020F0502020204030204" pitchFamily="34" charset="0"/>
              </a:rPr>
              <a:t>0,3% </a:t>
            </a:r>
            <a:r>
              <a:rPr lang="es-ES" sz="1100" dirty="0">
                <a:solidFill>
                  <a:srgbClr val="009900"/>
                </a:solidFill>
                <a:latin typeface="Calibri" pitchFamily="34" charset="0"/>
                <a:sym typeface="Wingdings 3" panose="05040102010807070707" pitchFamily="18" charset="2"/>
              </a:rPr>
              <a:t></a:t>
            </a:r>
            <a:endParaRPr lang="es-ES" sz="1100" dirty="0">
              <a:solidFill>
                <a:srgbClr val="F79646">
                  <a:lumMod val="75000"/>
                </a:srgbClr>
              </a:solidFill>
              <a:latin typeface="Calibri" pitchFamily="34" charset="0"/>
            </a:endParaRPr>
          </a:p>
        </p:txBody>
      </p:sp>
      <p:sp>
        <p:nvSpPr>
          <p:cNvPr id="56" name="Rectángulo 55"/>
          <p:cNvSpPr/>
          <p:nvPr/>
        </p:nvSpPr>
        <p:spPr bwMode="auto">
          <a:xfrm>
            <a:off x="6625118" y="4130416"/>
            <a:ext cx="756000" cy="252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50800" dist="25400" dir="5400000" algn="t" rotWithShape="0">
              <a:prstClr val="black">
                <a:alpha val="10000"/>
              </a:prstClr>
            </a:outerShdw>
          </a:effectLst>
        </p:spPr>
        <p:txBody>
          <a:bodyPr vert="horz" wrap="square" lIns="91440" tIns="45720" rIns="91440" bIns="45720" numCol="1" rtlCol="0" anchor="t" anchorCtr="0" compatLnSpc="1">
            <a:prstTxWarp prst="textNoShape">
              <a:avLst/>
            </a:prstTxWarp>
          </a:bodyPr>
          <a:lstStyle/>
          <a:p>
            <a:pPr algn="ctr" eaLnBrk="0" hangingPunct="0"/>
            <a:r>
              <a:rPr lang="es-ES" sz="1100" dirty="0" smtClean="0">
                <a:solidFill>
                  <a:prstClr val="black"/>
                </a:solidFill>
                <a:latin typeface="Calibri" panose="020F0502020204030204" pitchFamily="34" charset="0"/>
              </a:rPr>
              <a:t>-0,5% </a:t>
            </a:r>
            <a:r>
              <a:rPr lang="es-ES" sz="1100" dirty="0" smtClean="0">
                <a:solidFill>
                  <a:srgbClr val="7F7F7F"/>
                </a:solidFill>
                <a:latin typeface="Calibri" pitchFamily="34" charset="0"/>
                <a:sym typeface="Wingdings 3" panose="05040102010807070707" pitchFamily="18" charset="2"/>
              </a:rPr>
              <a:t></a:t>
            </a:r>
            <a:endParaRPr lang="es-ES" sz="1100" dirty="0">
              <a:solidFill>
                <a:srgbClr val="7F7F7F"/>
              </a:solidFill>
              <a:latin typeface="Calibri" pitchFamily="34" charset="0"/>
            </a:endParaRPr>
          </a:p>
        </p:txBody>
      </p:sp>
      <p:sp>
        <p:nvSpPr>
          <p:cNvPr id="57" name="Rectángulo 56"/>
          <p:cNvSpPr/>
          <p:nvPr/>
        </p:nvSpPr>
        <p:spPr bwMode="auto">
          <a:xfrm>
            <a:off x="7682881" y="4130416"/>
            <a:ext cx="756000" cy="252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50800" dist="25400" dir="5400000" algn="t" rotWithShape="0">
              <a:prstClr val="black">
                <a:alpha val="10000"/>
              </a:prstClr>
            </a:outerShdw>
          </a:effectLst>
        </p:spPr>
        <p:txBody>
          <a:bodyPr vert="horz" wrap="square" lIns="91440" tIns="45720" rIns="91440" bIns="45720" numCol="1" rtlCol="0" anchor="t" anchorCtr="0" compatLnSpc="1">
            <a:prstTxWarp prst="textNoShape">
              <a:avLst/>
            </a:prstTxWarp>
          </a:bodyPr>
          <a:lstStyle/>
          <a:p>
            <a:pPr algn="ctr" eaLnBrk="0" hangingPunct="0"/>
            <a:r>
              <a:rPr lang="es-ES" sz="1100" dirty="0" smtClean="0">
                <a:solidFill>
                  <a:prstClr val="black"/>
                </a:solidFill>
                <a:latin typeface="Calibri" panose="020F0502020204030204" pitchFamily="34" charset="0"/>
              </a:rPr>
              <a:t>+0,6% </a:t>
            </a:r>
            <a:r>
              <a:rPr lang="es-ES" sz="1100" dirty="0">
                <a:solidFill>
                  <a:srgbClr val="009900"/>
                </a:solidFill>
                <a:latin typeface="Calibri" pitchFamily="34" charset="0"/>
                <a:sym typeface="Wingdings 3" panose="05040102010807070707" pitchFamily="18" charset="2"/>
              </a:rPr>
              <a:t></a:t>
            </a:r>
            <a:endParaRPr lang="es-ES" sz="1100" dirty="0">
              <a:solidFill>
                <a:schemeClr val="accent6">
                  <a:lumMod val="50000"/>
                </a:schemeClr>
              </a:solidFill>
              <a:latin typeface="Calibri" pitchFamily="34" charset="0"/>
            </a:endParaRPr>
          </a:p>
        </p:txBody>
      </p:sp>
      <p:sp>
        <p:nvSpPr>
          <p:cNvPr id="58" name="CuadroTexto 57"/>
          <p:cNvSpPr txBox="1"/>
          <p:nvPr/>
        </p:nvSpPr>
        <p:spPr>
          <a:xfrm>
            <a:off x="2713666" y="2538246"/>
            <a:ext cx="460382" cy="276999"/>
          </a:xfrm>
          <a:prstGeom prst="rect">
            <a:avLst/>
          </a:prstGeom>
          <a:noFill/>
        </p:spPr>
        <p:txBody>
          <a:bodyPr wrap="none" rtlCol="0">
            <a:spAutoFit/>
          </a:bodyPr>
          <a:lstStyle/>
          <a:p>
            <a:pPr fontAlgn="base">
              <a:spcBef>
                <a:spcPct val="0"/>
              </a:spcBef>
              <a:spcAft>
                <a:spcPct val="0"/>
              </a:spcAft>
            </a:pPr>
            <a:r>
              <a:rPr lang="es-ES" sz="1200" dirty="0" smtClean="0">
                <a:solidFill>
                  <a:srgbClr val="F79646">
                    <a:lumMod val="75000"/>
                  </a:srgbClr>
                </a:solidFill>
                <a:latin typeface="Calibri" pitchFamily="34" charset="0"/>
              </a:rPr>
              <a:t>14,7</a:t>
            </a:r>
            <a:endParaRPr lang="es-ES" sz="1200" dirty="0">
              <a:solidFill>
                <a:srgbClr val="F79646">
                  <a:lumMod val="75000"/>
                </a:srgbClr>
              </a:solidFill>
              <a:latin typeface="Calibri" pitchFamily="34" charset="0"/>
            </a:endParaRPr>
          </a:p>
        </p:txBody>
      </p:sp>
      <p:sp>
        <p:nvSpPr>
          <p:cNvPr id="59" name="CuadroTexto 58"/>
          <p:cNvSpPr txBox="1"/>
          <p:nvPr/>
        </p:nvSpPr>
        <p:spPr>
          <a:xfrm>
            <a:off x="2713666" y="2840275"/>
            <a:ext cx="460382" cy="276999"/>
          </a:xfrm>
          <a:prstGeom prst="rect">
            <a:avLst/>
          </a:prstGeom>
          <a:noFill/>
        </p:spPr>
        <p:txBody>
          <a:bodyPr wrap="none" rtlCol="0">
            <a:spAutoFit/>
          </a:bodyPr>
          <a:lstStyle/>
          <a:p>
            <a:pPr fontAlgn="base">
              <a:spcBef>
                <a:spcPct val="0"/>
              </a:spcBef>
              <a:spcAft>
                <a:spcPct val="0"/>
              </a:spcAft>
            </a:pPr>
            <a:r>
              <a:rPr lang="es-ES" sz="1200" dirty="0" smtClean="0">
                <a:solidFill>
                  <a:prstClr val="black"/>
                </a:solidFill>
                <a:latin typeface="Calibri" pitchFamily="34" charset="0"/>
              </a:rPr>
              <a:t>12,8</a:t>
            </a:r>
            <a:endParaRPr lang="es-ES" sz="1200" dirty="0">
              <a:solidFill>
                <a:prstClr val="black"/>
              </a:solidFill>
              <a:latin typeface="Calibri" pitchFamily="34" charset="0"/>
            </a:endParaRPr>
          </a:p>
        </p:txBody>
      </p:sp>
      <p:sp>
        <p:nvSpPr>
          <p:cNvPr id="60" name="CuadroTexto 59"/>
          <p:cNvSpPr txBox="1"/>
          <p:nvPr/>
        </p:nvSpPr>
        <p:spPr>
          <a:xfrm>
            <a:off x="2724950" y="1744416"/>
            <a:ext cx="550151" cy="338554"/>
          </a:xfrm>
          <a:prstGeom prst="rect">
            <a:avLst/>
          </a:prstGeom>
          <a:noFill/>
        </p:spPr>
        <p:txBody>
          <a:bodyPr wrap="none" rtlCol="0">
            <a:spAutoFit/>
          </a:bodyPr>
          <a:lstStyle/>
          <a:p>
            <a:pPr fontAlgn="base">
              <a:spcBef>
                <a:spcPct val="0"/>
              </a:spcBef>
              <a:spcAft>
                <a:spcPct val="0"/>
              </a:spcAft>
            </a:pPr>
            <a:r>
              <a:rPr lang="es-ES" sz="1600" dirty="0" smtClean="0">
                <a:solidFill>
                  <a:srgbClr val="009AD8"/>
                </a:solidFill>
                <a:latin typeface="Calibri" pitchFamily="34" charset="0"/>
              </a:rPr>
              <a:t>26,7</a:t>
            </a:r>
            <a:endParaRPr lang="es-ES" sz="1600" dirty="0">
              <a:solidFill>
                <a:srgbClr val="009AD8"/>
              </a:solidFill>
              <a:latin typeface="Calibri" pitchFamily="34" charset="0"/>
            </a:endParaRPr>
          </a:p>
        </p:txBody>
      </p:sp>
      <p:sp>
        <p:nvSpPr>
          <p:cNvPr id="61" name="38 CuadroTexto"/>
          <p:cNvSpPr txBox="1"/>
          <p:nvPr/>
        </p:nvSpPr>
        <p:spPr>
          <a:xfrm>
            <a:off x="179431" y="4798028"/>
            <a:ext cx="7115987" cy="307777"/>
          </a:xfrm>
          <a:prstGeom prst="rect">
            <a:avLst/>
          </a:prstGeom>
          <a:noFill/>
        </p:spPr>
        <p:txBody>
          <a:bodyPr wrap="square" rtlCol="0">
            <a:spAutoFit/>
          </a:bodyPr>
          <a:lstStyle/>
          <a:p>
            <a:pPr fontAlgn="base">
              <a:spcBef>
                <a:spcPct val="0"/>
              </a:spcBef>
              <a:spcAft>
                <a:spcPct val="0"/>
              </a:spcAft>
            </a:pPr>
            <a:r>
              <a:rPr lang="es-ES" sz="700" b="0" baseline="30000" dirty="0" smtClean="0">
                <a:solidFill>
                  <a:srgbClr val="899BAD"/>
                </a:solidFill>
                <a:latin typeface="Calibri" pitchFamily="34" charset="0"/>
              </a:rPr>
              <a:t>1</a:t>
            </a:r>
            <a:r>
              <a:rPr lang="es-ES" sz="700" b="0" dirty="0" smtClean="0">
                <a:solidFill>
                  <a:srgbClr val="899BAD"/>
                </a:solidFill>
                <a:latin typeface="Calibri" pitchFamily="34" charset="0"/>
              </a:rPr>
              <a:t>  Clientes </a:t>
            </a:r>
            <a:r>
              <a:rPr lang="es-ES" sz="700" b="0" dirty="0">
                <a:solidFill>
                  <a:srgbClr val="899BAD"/>
                </a:solidFill>
                <a:latin typeface="Calibri" pitchFamily="34" charset="0"/>
              </a:rPr>
              <a:t>particulares mayores de 18 </a:t>
            </a:r>
            <a:r>
              <a:rPr lang="es-ES" sz="700" b="0" dirty="0" smtClean="0">
                <a:solidFill>
                  <a:srgbClr val="899BAD"/>
                </a:solidFill>
                <a:latin typeface="Calibri" pitchFamily="34" charset="0"/>
              </a:rPr>
              <a:t>años	</a:t>
            </a:r>
            <a:r>
              <a:rPr lang="es-ES" sz="700" b="0" dirty="0">
                <a:solidFill>
                  <a:srgbClr val="899BAD"/>
                </a:solidFill>
                <a:latin typeface="Calibri" pitchFamily="34" charset="0"/>
              </a:rPr>
              <a:t>	</a:t>
            </a:r>
            <a:endParaRPr lang="es-ES" sz="700" b="0" dirty="0" smtClean="0">
              <a:solidFill>
                <a:srgbClr val="899BAD"/>
              </a:solidFill>
              <a:latin typeface="Calibri" pitchFamily="34" charset="0"/>
            </a:endParaRPr>
          </a:p>
          <a:p>
            <a:pPr fontAlgn="base">
              <a:spcBef>
                <a:spcPct val="0"/>
              </a:spcBef>
              <a:spcAft>
                <a:spcPct val="0"/>
              </a:spcAft>
            </a:pPr>
            <a:r>
              <a:rPr lang="es-ES" sz="700" b="0" dirty="0" smtClean="0">
                <a:solidFill>
                  <a:srgbClr val="899BAD"/>
                </a:solidFill>
                <a:latin typeface="Calibri" pitchFamily="34" charset="0"/>
              </a:rPr>
              <a:t>Fuente</a:t>
            </a:r>
            <a:r>
              <a:rPr lang="es-ES" sz="700" b="0" dirty="0">
                <a:solidFill>
                  <a:srgbClr val="899BAD"/>
                </a:solidFill>
                <a:latin typeface="Calibri" pitchFamily="34" charset="0"/>
              </a:rPr>
              <a:t>: FRS Inmark </a:t>
            </a:r>
            <a:r>
              <a:rPr lang="es-ES" sz="700" b="0" dirty="0" smtClean="0">
                <a:solidFill>
                  <a:srgbClr val="899BAD"/>
                </a:solidFill>
                <a:latin typeface="Calibri" pitchFamily="34" charset="0"/>
              </a:rPr>
              <a:t>2017 “Comportamiento Financiero de los particulares en España”  (comparables: BBVA, Santander + Popular y Bankia)</a:t>
            </a:r>
            <a:endParaRPr lang="es-ES" sz="700" b="0" dirty="0">
              <a:solidFill>
                <a:srgbClr val="899BAD"/>
              </a:solidFill>
              <a:latin typeface="Calibri" pitchFamily="34" charset="0"/>
            </a:endParaRPr>
          </a:p>
        </p:txBody>
      </p:sp>
    </p:spTree>
    <p:extLst>
      <p:ext uri="{BB962C8B-B14F-4D97-AF65-F5344CB8AC3E}">
        <p14:creationId xmlns:p14="http://schemas.microsoft.com/office/powerpoint/2010/main" val="3041931734"/>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bwMode="auto">
          <a:xfrm>
            <a:off x="5623373" y="1155699"/>
            <a:ext cx="3287257" cy="3070579"/>
          </a:xfrm>
          <a:prstGeom prst="rect">
            <a:avLst/>
          </a:prstGeom>
          <a:solidFill>
            <a:srgbClr val="FFFFFF"/>
          </a:solidFill>
          <a:ln w="9525" cap="flat" cmpd="sng" algn="ctr">
            <a:solidFill>
              <a:srgbClr val="009AD8"/>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cxnSp>
        <p:nvCxnSpPr>
          <p:cNvPr id="10" name="Conector recto 9"/>
          <p:cNvCxnSpPr/>
          <p:nvPr/>
        </p:nvCxnSpPr>
        <p:spPr bwMode="auto">
          <a:xfrm>
            <a:off x="7688470" y="2256879"/>
            <a:ext cx="1152000" cy="0"/>
          </a:xfrm>
          <a:prstGeom prst="line">
            <a:avLst/>
          </a:prstGeom>
          <a:solidFill>
            <a:schemeClr val="accent1"/>
          </a:solidFill>
          <a:ln w="9525" cap="flat" cmpd="sng" algn="ctr">
            <a:solidFill>
              <a:srgbClr val="009AD8"/>
            </a:solidFill>
            <a:prstDash val="sysDot"/>
            <a:round/>
            <a:headEnd type="none" w="med" len="med"/>
            <a:tailEnd type="none" w="med" len="med"/>
          </a:ln>
          <a:effectLst/>
        </p:spPr>
      </p:cxnSp>
      <p:sp>
        <p:nvSpPr>
          <p:cNvPr id="66" name="Rectángulo 65"/>
          <p:cNvSpPr/>
          <p:nvPr/>
        </p:nvSpPr>
        <p:spPr bwMode="auto">
          <a:xfrm rot="10800000">
            <a:off x="247650" y="1176473"/>
            <a:ext cx="5353284" cy="360000"/>
          </a:xfrm>
          <a:prstGeom prst="rect">
            <a:avLst/>
          </a:prstGeom>
          <a:gradFill flip="none" rotWithShape="1">
            <a:gsLst>
              <a:gs pos="0">
                <a:schemeClr val="accent1">
                  <a:lumMod val="5000"/>
                  <a:lumOff val="95000"/>
                  <a:alpha val="30000"/>
                </a:schemeClr>
              </a:gs>
              <a:gs pos="49000">
                <a:srgbClr val="DBEEF4"/>
              </a:gs>
              <a:gs pos="83000">
                <a:srgbClr val="DBEEF4"/>
              </a:gs>
              <a:gs pos="100000">
                <a:srgbClr val="DBEEF4"/>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67" name="Rectángulo 66"/>
          <p:cNvSpPr/>
          <p:nvPr/>
        </p:nvSpPr>
        <p:spPr bwMode="auto">
          <a:xfrm rot="10800000">
            <a:off x="247650" y="1607435"/>
            <a:ext cx="6499903" cy="360000"/>
          </a:xfrm>
          <a:prstGeom prst="rect">
            <a:avLst/>
          </a:prstGeom>
          <a:gradFill flip="none" rotWithShape="1">
            <a:gsLst>
              <a:gs pos="0">
                <a:schemeClr val="accent1">
                  <a:lumMod val="5000"/>
                  <a:lumOff val="95000"/>
                  <a:alpha val="30000"/>
                </a:schemeClr>
              </a:gs>
              <a:gs pos="49000">
                <a:srgbClr val="DBEEF4"/>
              </a:gs>
              <a:gs pos="83000">
                <a:srgbClr val="DBEEF4"/>
              </a:gs>
              <a:gs pos="100000">
                <a:srgbClr val="DBEEF4"/>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68" name="Rectángulo 67"/>
          <p:cNvSpPr/>
          <p:nvPr/>
        </p:nvSpPr>
        <p:spPr bwMode="auto">
          <a:xfrm rot="10800000">
            <a:off x="247650" y="2041931"/>
            <a:ext cx="6499903" cy="360000"/>
          </a:xfrm>
          <a:prstGeom prst="rect">
            <a:avLst/>
          </a:prstGeom>
          <a:gradFill flip="none" rotWithShape="1">
            <a:gsLst>
              <a:gs pos="0">
                <a:schemeClr val="accent1">
                  <a:lumMod val="5000"/>
                  <a:lumOff val="95000"/>
                  <a:alpha val="30000"/>
                </a:schemeClr>
              </a:gs>
              <a:gs pos="49000">
                <a:srgbClr val="DBEEF4"/>
              </a:gs>
              <a:gs pos="83000">
                <a:srgbClr val="DBEEF4"/>
              </a:gs>
              <a:gs pos="100000">
                <a:srgbClr val="DBEEF4"/>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69" name="Rectángulo 68"/>
          <p:cNvSpPr/>
          <p:nvPr/>
        </p:nvSpPr>
        <p:spPr bwMode="auto">
          <a:xfrm rot="10800000">
            <a:off x="247651" y="3426308"/>
            <a:ext cx="5353283" cy="612000"/>
          </a:xfrm>
          <a:prstGeom prst="rect">
            <a:avLst/>
          </a:prstGeom>
          <a:gradFill flip="none" rotWithShape="1">
            <a:gsLst>
              <a:gs pos="0">
                <a:schemeClr val="accent1">
                  <a:lumMod val="5000"/>
                  <a:lumOff val="95000"/>
                  <a:alpha val="30000"/>
                </a:schemeClr>
              </a:gs>
              <a:gs pos="49000">
                <a:srgbClr val="DBEEF4"/>
              </a:gs>
              <a:gs pos="83000">
                <a:srgbClr val="DBEEF4"/>
              </a:gs>
              <a:gs pos="100000">
                <a:srgbClr val="DBEEF4"/>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grpSp>
        <p:nvGrpSpPr>
          <p:cNvPr id="2" name="Grupo 1"/>
          <p:cNvGrpSpPr/>
          <p:nvPr/>
        </p:nvGrpSpPr>
        <p:grpSpPr>
          <a:xfrm>
            <a:off x="4456028" y="1155699"/>
            <a:ext cx="3288011" cy="3349395"/>
            <a:chOff x="5620634" y="1194083"/>
            <a:chExt cx="3218832" cy="3416481"/>
          </a:xfrm>
          <a:effectLst>
            <a:outerShdw blurRad="63500" dist="38100" dir="10800000" sx="101000" sy="101000" algn="r" rotWithShape="0">
              <a:prstClr val="black">
                <a:alpha val="20000"/>
              </a:prstClr>
            </a:outerShdw>
          </a:effectLst>
        </p:grpSpPr>
        <p:sp>
          <p:nvSpPr>
            <p:cNvPr id="49" name="Forma libre 48"/>
            <p:cNvSpPr/>
            <p:nvPr/>
          </p:nvSpPr>
          <p:spPr bwMode="auto">
            <a:xfrm>
              <a:off x="5980098" y="1731544"/>
              <a:ext cx="834838" cy="1686925"/>
            </a:xfrm>
            <a:custGeom>
              <a:avLst/>
              <a:gdLst>
                <a:gd name="connsiteX0" fmla="*/ 336331 w 1093076"/>
                <a:gd name="connsiteY0" fmla="*/ 84083 h 2070538"/>
                <a:gd name="connsiteX1" fmla="*/ 493986 w 1093076"/>
                <a:gd name="connsiteY1" fmla="*/ 0 h 2070538"/>
                <a:gd name="connsiteX2" fmla="*/ 567559 w 1093076"/>
                <a:gd name="connsiteY2" fmla="*/ 126124 h 2070538"/>
                <a:gd name="connsiteX3" fmla="*/ 725214 w 1093076"/>
                <a:gd name="connsiteY3" fmla="*/ 147145 h 2070538"/>
                <a:gd name="connsiteX4" fmla="*/ 851338 w 1093076"/>
                <a:gd name="connsiteY4" fmla="*/ 84083 h 2070538"/>
                <a:gd name="connsiteX5" fmla="*/ 966952 w 1093076"/>
                <a:gd name="connsiteY5" fmla="*/ 115614 h 2070538"/>
                <a:gd name="connsiteX6" fmla="*/ 998483 w 1093076"/>
                <a:gd name="connsiteY6" fmla="*/ 220717 h 2070538"/>
                <a:gd name="connsiteX7" fmla="*/ 1072055 w 1093076"/>
                <a:gd name="connsiteY7" fmla="*/ 231227 h 2070538"/>
                <a:gd name="connsiteX8" fmla="*/ 1093076 w 1093076"/>
                <a:gd name="connsiteY8" fmla="*/ 294289 h 2070538"/>
                <a:gd name="connsiteX9" fmla="*/ 914400 w 1093076"/>
                <a:gd name="connsiteY9" fmla="*/ 399393 h 2070538"/>
                <a:gd name="connsiteX10" fmla="*/ 893380 w 1093076"/>
                <a:gd name="connsiteY10" fmla="*/ 504496 h 2070538"/>
                <a:gd name="connsiteX11" fmla="*/ 893380 w 1093076"/>
                <a:gd name="connsiteY11" fmla="*/ 504496 h 2070538"/>
                <a:gd name="connsiteX12" fmla="*/ 893380 w 1093076"/>
                <a:gd name="connsiteY12" fmla="*/ 777765 h 2070538"/>
                <a:gd name="connsiteX13" fmla="*/ 840828 w 1093076"/>
                <a:gd name="connsiteY13" fmla="*/ 788276 h 2070538"/>
                <a:gd name="connsiteX14" fmla="*/ 861848 w 1093076"/>
                <a:gd name="connsiteY14" fmla="*/ 966952 h 2070538"/>
                <a:gd name="connsiteX15" fmla="*/ 725214 w 1093076"/>
                <a:gd name="connsiteY15" fmla="*/ 1040524 h 2070538"/>
                <a:gd name="connsiteX16" fmla="*/ 819807 w 1093076"/>
                <a:gd name="connsiteY16" fmla="*/ 1313793 h 2070538"/>
                <a:gd name="connsiteX17" fmla="*/ 735724 w 1093076"/>
                <a:gd name="connsiteY17" fmla="*/ 1524000 h 2070538"/>
                <a:gd name="connsiteX18" fmla="*/ 767255 w 1093076"/>
                <a:gd name="connsiteY18" fmla="*/ 1597572 h 2070538"/>
                <a:gd name="connsiteX19" fmla="*/ 809297 w 1093076"/>
                <a:gd name="connsiteY19" fmla="*/ 1597572 h 2070538"/>
                <a:gd name="connsiteX20" fmla="*/ 840828 w 1093076"/>
                <a:gd name="connsiteY20" fmla="*/ 1681655 h 2070538"/>
                <a:gd name="connsiteX21" fmla="*/ 788276 w 1093076"/>
                <a:gd name="connsiteY21" fmla="*/ 1681655 h 2070538"/>
                <a:gd name="connsiteX22" fmla="*/ 641131 w 1093076"/>
                <a:gd name="connsiteY22" fmla="*/ 1839310 h 2070538"/>
                <a:gd name="connsiteX23" fmla="*/ 693683 w 1093076"/>
                <a:gd name="connsiteY23" fmla="*/ 2017986 h 2070538"/>
                <a:gd name="connsiteX24" fmla="*/ 493986 w 1093076"/>
                <a:gd name="connsiteY24" fmla="*/ 2070538 h 2070538"/>
                <a:gd name="connsiteX25" fmla="*/ 241738 w 1093076"/>
                <a:gd name="connsiteY25" fmla="*/ 2017986 h 2070538"/>
                <a:gd name="connsiteX26" fmla="*/ 115614 w 1093076"/>
                <a:gd name="connsiteY26" fmla="*/ 2060027 h 2070538"/>
                <a:gd name="connsiteX27" fmla="*/ 105104 w 1093076"/>
                <a:gd name="connsiteY27" fmla="*/ 2017986 h 2070538"/>
                <a:gd name="connsiteX28" fmla="*/ 199697 w 1093076"/>
                <a:gd name="connsiteY28" fmla="*/ 1828800 h 2070538"/>
                <a:gd name="connsiteX29" fmla="*/ 210207 w 1093076"/>
                <a:gd name="connsiteY29" fmla="*/ 1439917 h 2070538"/>
                <a:gd name="connsiteX30" fmla="*/ 94593 w 1093076"/>
                <a:gd name="connsiteY30" fmla="*/ 1460938 h 2070538"/>
                <a:gd name="connsiteX31" fmla="*/ 84083 w 1093076"/>
                <a:gd name="connsiteY31" fmla="*/ 1334814 h 2070538"/>
                <a:gd name="connsiteX32" fmla="*/ 0 w 1093076"/>
                <a:gd name="connsiteY32" fmla="*/ 1303283 h 2070538"/>
                <a:gd name="connsiteX33" fmla="*/ 84083 w 1093076"/>
                <a:gd name="connsiteY33" fmla="*/ 1072055 h 2070538"/>
                <a:gd name="connsiteX34" fmla="*/ 168166 w 1093076"/>
                <a:gd name="connsiteY34" fmla="*/ 966952 h 2070538"/>
                <a:gd name="connsiteX35" fmla="*/ 262759 w 1093076"/>
                <a:gd name="connsiteY35" fmla="*/ 777765 h 2070538"/>
                <a:gd name="connsiteX36" fmla="*/ 325821 w 1093076"/>
                <a:gd name="connsiteY36" fmla="*/ 578069 h 2070538"/>
                <a:gd name="connsiteX37" fmla="*/ 294290 w 1093076"/>
                <a:gd name="connsiteY37" fmla="*/ 546538 h 2070538"/>
                <a:gd name="connsiteX38" fmla="*/ 346842 w 1093076"/>
                <a:gd name="connsiteY38" fmla="*/ 430924 h 2070538"/>
                <a:gd name="connsiteX39" fmla="*/ 336331 w 1093076"/>
                <a:gd name="connsiteY39" fmla="*/ 84083 h 207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93076" h="2070538">
                  <a:moveTo>
                    <a:pt x="336331" y="84083"/>
                  </a:moveTo>
                  <a:lnTo>
                    <a:pt x="493986" y="0"/>
                  </a:lnTo>
                  <a:lnTo>
                    <a:pt x="567559" y="126124"/>
                  </a:lnTo>
                  <a:lnTo>
                    <a:pt x="725214" y="147145"/>
                  </a:lnTo>
                  <a:lnTo>
                    <a:pt x="851338" y="84083"/>
                  </a:lnTo>
                  <a:lnTo>
                    <a:pt x="966952" y="115614"/>
                  </a:lnTo>
                  <a:lnTo>
                    <a:pt x="998483" y="220717"/>
                  </a:lnTo>
                  <a:lnTo>
                    <a:pt x="1072055" y="231227"/>
                  </a:lnTo>
                  <a:lnTo>
                    <a:pt x="1093076" y="294289"/>
                  </a:lnTo>
                  <a:lnTo>
                    <a:pt x="914400" y="399393"/>
                  </a:lnTo>
                  <a:lnTo>
                    <a:pt x="893380" y="504496"/>
                  </a:lnTo>
                  <a:lnTo>
                    <a:pt x="893380" y="504496"/>
                  </a:lnTo>
                  <a:lnTo>
                    <a:pt x="893380" y="777765"/>
                  </a:lnTo>
                  <a:lnTo>
                    <a:pt x="840828" y="788276"/>
                  </a:lnTo>
                  <a:lnTo>
                    <a:pt x="861848" y="966952"/>
                  </a:lnTo>
                  <a:lnTo>
                    <a:pt x="725214" y="1040524"/>
                  </a:lnTo>
                  <a:lnTo>
                    <a:pt x="819807" y="1313793"/>
                  </a:lnTo>
                  <a:lnTo>
                    <a:pt x="735724" y="1524000"/>
                  </a:lnTo>
                  <a:lnTo>
                    <a:pt x="767255" y="1597572"/>
                  </a:lnTo>
                  <a:lnTo>
                    <a:pt x="809297" y="1597572"/>
                  </a:lnTo>
                  <a:lnTo>
                    <a:pt x="840828" y="1681655"/>
                  </a:lnTo>
                  <a:lnTo>
                    <a:pt x="788276" y="1681655"/>
                  </a:lnTo>
                  <a:lnTo>
                    <a:pt x="641131" y="1839310"/>
                  </a:lnTo>
                  <a:lnTo>
                    <a:pt x="693683" y="2017986"/>
                  </a:lnTo>
                  <a:lnTo>
                    <a:pt x="493986" y="2070538"/>
                  </a:lnTo>
                  <a:lnTo>
                    <a:pt x="241738" y="2017986"/>
                  </a:lnTo>
                  <a:lnTo>
                    <a:pt x="115614" y="2060027"/>
                  </a:lnTo>
                  <a:lnTo>
                    <a:pt x="105104" y="2017986"/>
                  </a:lnTo>
                  <a:lnTo>
                    <a:pt x="199697" y="1828800"/>
                  </a:lnTo>
                  <a:lnTo>
                    <a:pt x="210207" y="1439917"/>
                  </a:lnTo>
                  <a:lnTo>
                    <a:pt x="94593" y="1460938"/>
                  </a:lnTo>
                  <a:lnTo>
                    <a:pt x="84083" y="1334814"/>
                  </a:lnTo>
                  <a:lnTo>
                    <a:pt x="0" y="1303283"/>
                  </a:lnTo>
                  <a:lnTo>
                    <a:pt x="84083" y="1072055"/>
                  </a:lnTo>
                  <a:lnTo>
                    <a:pt x="168166" y="966952"/>
                  </a:lnTo>
                  <a:lnTo>
                    <a:pt x="262759" y="777765"/>
                  </a:lnTo>
                  <a:lnTo>
                    <a:pt x="325821" y="578069"/>
                  </a:lnTo>
                  <a:lnTo>
                    <a:pt x="294290" y="546538"/>
                  </a:lnTo>
                  <a:lnTo>
                    <a:pt x="346842" y="430924"/>
                  </a:lnTo>
                  <a:lnTo>
                    <a:pt x="336331" y="84083"/>
                  </a:lnTo>
                  <a:close/>
                </a:path>
              </a:pathLst>
            </a:custGeom>
            <a:solidFill>
              <a:schemeClr val="bg1">
                <a:lumMod val="95000"/>
              </a:schemeClr>
            </a:solidFill>
            <a:ln w="9525" cap="flat" cmpd="sng" algn="ctr">
              <a:solidFill>
                <a:srgbClr val="CBD2D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50" name="Freeform 3"/>
            <p:cNvSpPr>
              <a:spLocks/>
            </p:cNvSpPr>
            <p:nvPr/>
          </p:nvSpPr>
          <p:spPr bwMode="auto">
            <a:xfrm>
              <a:off x="6452525" y="2926882"/>
              <a:ext cx="1307066" cy="858206"/>
            </a:xfrm>
            <a:custGeom>
              <a:avLst/>
              <a:gdLst/>
              <a:ahLst/>
              <a:cxnLst>
                <a:cxn ang="0">
                  <a:pos x="223" y="199"/>
                </a:cxn>
                <a:cxn ang="0">
                  <a:pos x="268" y="196"/>
                </a:cxn>
                <a:cxn ang="0">
                  <a:pos x="578" y="343"/>
                </a:cxn>
                <a:cxn ang="0">
                  <a:pos x="664" y="244"/>
                </a:cxn>
                <a:cxn ang="0">
                  <a:pos x="782" y="213"/>
                </a:cxn>
                <a:cxn ang="0">
                  <a:pos x="856" y="28"/>
                </a:cxn>
                <a:cxn ang="0">
                  <a:pos x="975" y="0"/>
                </a:cxn>
                <a:cxn ang="0">
                  <a:pos x="1092" y="24"/>
                </a:cxn>
                <a:cxn ang="0">
                  <a:pos x="1248" y="141"/>
                </a:cxn>
                <a:cxn ang="0">
                  <a:pos x="1716" y="115"/>
                </a:cxn>
                <a:cxn ang="0">
                  <a:pos x="1855" y="62"/>
                </a:cxn>
                <a:cxn ang="0">
                  <a:pos x="1941" y="102"/>
                </a:cxn>
                <a:cxn ang="0">
                  <a:pos x="1968" y="278"/>
                </a:cxn>
                <a:cxn ang="0">
                  <a:pos x="2059" y="345"/>
                </a:cxn>
                <a:cxn ang="0">
                  <a:pos x="2145" y="352"/>
                </a:cxn>
                <a:cxn ang="0">
                  <a:pos x="2160" y="477"/>
                </a:cxn>
                <a:cxn ang="0">
                  <a:pos x="2296" y="597"/>
                </a:cxn>
                <a:cxn ang="0">
                  <a:pos x="2104" y="864"/>
                </a:cxn>
                <a:cxn ang="0">
                  <a:pos x="2052" y="864"/>
                </a:cxn>
                <a:cxn ang="0">
                  <a:pos x="2032" y="816"/>
                </a:cxn>
                <a:cxn ang="0">
                  <a:pos x="1929" y="820"/>
                </a:cxn>
                <a:cxn ang="0">
                  <a:pos x="1879" y="866"/>
                </a:cxn>
                <a:cxn ang="0">
                  <a:pos x="1276" y="866"/>
                </a:cxn>
                <a:cxn ang="0">
                  <a:pos x="1111" y="974"/>
                </a:cxn>
                <a:cxn ang="0">
                  <a:pos x="948" y="991"/>
                </a:cxn>
                <a:cxn ang="0">
                  <a:pos x="873" y="1044"/>
                </a:cxn>
                <a:cxn ang="0">
                  <a:pos x="868" y="1123"/>
                </a:cxn>
                <a:cxn ang="0">
                  <a:pos x="753" y="1152"/>
                </a:cxn>
                <a:cxn ang="0">
                  <a:pos x="590" y="1108"/>
                </a:cxn>
                <a:cxn ang="0">
                  <a:pos x="350" y="696"/>
                </a:cxn>
                <a:cxn ang="0">
                  <a:pos x="55" y="609"/>
                </a:cxn>
                <a:cxn ang="0">
                  <a:pos x="0" y="441"/>
                </a:cxn>
                <a:cxn ang="0">
                  <a:pos x="153" y="271"/>
                </a:cxn>
                <a:cxn ang="0">
                  <a:pos x="237" y="247"/>
                </a:cxn>
                <a:cxn ang="0">
                  <a:pos x="223" y="199"/>
                </a:cxn>
              </a:cxnLst>
              <a:rect l="0" t="0" r="r" b="b"/>
              <a:pathLst>
                <a:path w="2296" h="1152">
                  <a:moveTo>
                    <a:pt x="223" y="199"/>
                  </a:moveTo>
                  <a:lnTo>
                    <a:pt x="268" y="196"/>
                  </a:lnTo>
                  <a:lnTo>
                    <a:pt x="578" y="343"/>
                  </a:lnTo>
                  <a:lnTo>
                    <a:pt x="664" y="244"/>
                  </a:lnTo>
                  <a:lnTo>
                    <a:pt x="782" y="213"/>
                  </a:lnTo>
                  <a:lnTo>
                    <a:pt x="856" y="28"/>
                  </a:lnTo>
                  <a:lnTo>
                    <a:pt x="975" y="0"/>
                  </a:lnTo>
                  <a:lnTo>
                    <a:pt x="1092" y="24"/>
                  </a:lnTo>
                  <a:lnTo>
                    <a:pt x="1248" y="141"/>
                  </a:lnTo>
                  <a:lnTo>
                    <a:pt x="1716" y="115"/>
                  </a:lnTo>
                  <a:lnTo>
                    <a:pt x="1855" y="62"/>
                  </a:lnTo>
                  <a:lnTo>
                    <a:pt x="1941" y="102"/>
                  </a:lnTo>
                  <a:lnTo>
                    <a:pt x="1968" y="278"/>
                  </a:lnTo>
                  <a:lnTo>
                    <a:pt x="2059" y="345"/>
                  </a:lnTo>
                  <a:lnTo>
                    <a:pt x="2145" y="352"/>
                  </a:lnTo>
                  <a:lnTo>
                    <a:pt x="2160" y="477"/>
                  </a:lnTo>
                  <a:lnTo>
                    <a:pt x="2296" y="597"/>
                  </a:lnTo>
                  <a:lnTo>
                    <a:pt x="2104" y="864"/>
                  </a:lnTo>
                  <a:lnTo>
                    <a:pt x="2052" y="864"/>
                  </a:lnTo>
                  <a:lnTo>
                    <a:pt x="2032" y="816"/>
                  </a:lnTo>
                  <a:lnTo>
                    <a:pt x="1929" y="820"/>
                  </a:lnTo>
                  <a:lnTo>
                    <a:pt x="1879" y="866"/>
                  </a:lnTo>
                  <a:lnTo>
                    <a:pt x="1276" y="866"/>
                  </a:lnTo>
                  <a:lnTo>
                    <a:pt x="1111" y="974"/>
                  </a:lnTo>
                  <a:lnTo>
                    <a:pt x="948" y="991"/>
                  </a:lnTo>
                  <a:lnTo>
                    <a:pt x="873" y="1044"/>
                  </a:lnTo>
                  <a:lnTo>
                    <a:pt x="868" y="1123"/>
                  </a:lnTo>
                  <a:lnTo>
                    <a:pt x="753" y="1152"/>
                  </a:lnTo>
                  <a:lnTo>
                    <a:pt x="590" y="1108"/>
                  </a:lnTo>
                  <a:lnTo>
                    <a:pt x="350" y="696"/>
                  </a:lnTo>
                  <a:lnTo>
                    <a:pt x="55" y="609"/>
                  </a:lnTo>
                  <a:lnTo>
                    <a:pt x="0" y="441"/>
                  </a:lnTo>
                  <a:lnTo>
                    <a:pt x="153" y="271"/>
                  </a:lnTo>
                  <a:lnTo>
                    <a:pt x="237" y="247"/>
                  </a:lnTo>
                  <a:lnTo>
                    <a:pt x="223" y="199"/>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51" name="Freeform 4"/>
            <p:cNvSpPr>
              <a:spLocks/>
            </p:cNvSpPr>
            <p:nvPr/>
          </p:nvSpPr>
          <p:spPr bwMode="auto">
            <a:xfrm>
              <a:off x="7768702" y="2213199"/>
              <a:ext cx="439485" cy="955050"/>
            </a:xfrm>
            <a:custGeom>
              <a:avLst/>
              <a:gdLst/>
              <a:ahLst/>
              <a:cxnLst>
                <a:cxn ang="0">
                  <a:pos x="0" y="624"/>
                </a:cxn>
                <a:cxn ang="0">
                  <a:pos x="151" y="348"/>
                </a:cxn>
                <a:cxn ang="0">
                  <a:pos x="223" y="367"/>
                </a:cxn>
                <a:cxn ang="0">
                  <a:pos x="408" y="266"/>
                </a:cxn>
                <a:cxn ang="0">
                  <a:pos x="430" y="187"/>
                </a:cxn>
                <a:cxn ang="0">
                  <a:pos x="454" y="190"/>
                </a:cxn>
                <a:cxn ang="0">
                  <a:pos x="487" y="105"/>
                </a:cxn>
                <a:cxn ang="0">
                  <a:pos x="466" y="86"/>
                </a:cxn>
                <a:cxn ang="0">
                  <a:pos x="495" y="0"/>
                </a:cxn>
                <a:cxn ang="0">
                  <a:pos x="648" y="2"/>
                </a:cxn>
                <a:cxn ang="0">
                  <a:pos x="701" y="60"/>
                </a:cxn>
                <a:cxn ang="0">
                  <a:pos x="720" y="41"/>
                </a:cxn>
                <a:cxn ang="0">
                  <a:pos x="771" y="79"/>
                </a:cxn>
                <a:cxn ang="0">
                  <a:pos x="523" y="497"/>
                </a:cxn>
                <a:cxn ang="0">
                  <a:pos x="528" y="792"/>
                </a:cxn>
                <a:cxn ang="0">
                  <a:pos x="701" y="842"/>
                </a:cxn>
                <a:cxn ang="0">
                  <a:pos x="703" y="886"/>
                </a:cxn>
                <a:cxn ang="0">
                  <a:pos x="437" y="1073"/>
                </a:cxn>
                <a:cxn ang="0">
                  <a:pos x="439" y="1135"/>
                </a:cxn>
                <a:cxn ang="0">
                  <a:pos x="319" y="1282"/>
                </a:cxn>
                <a:cxn ang="0">
                  <a:pos x="231" y="1195"/>
                </a:cxn>
                <a:cxn ang="0">
                  <a:pos x="226" y="1190"/>
                </a:cxn>
                <a:cxn ang="0">
                  <a:pos x="197" y="838"/>
                </a:cxn>
                <a:cxn ang="0">
                  <a:pos x="125" y="794"/>
                </a:cxn>
                <a:cxn ang="0">
                  <a:pos x="123" y="722"/>
                </a:cxn>
                <a:cxn ang="0">
                  <a:pos x="0" y="624"/>
                </a:cxn>
              </a:cxnLst>
              <a:rect l="0" t="0" r="r" b="b"/>
              <a:pathLst>
                <a:path w="771" h="1282">
                  <a:moveTo>
                    <a:pt x="0" y="624"/>
                  </a:moveTo>
                  <a:lnTo>
                    <a:pt x="151" y="348"/>
                  </a:lnTo>
                  <a:lnTo>
                    <a:pt x="223" y="367"/>
                  </a:lnTo>
                  <a:lnTo>
                    <a:pt x="408" y="266"/>
                  </a:lnTo>
                  <a:lnTo>
                    <a:pt x="430" y="187"/>
                  </a:lnTo>
                  <a:lnTo>
                    <a:pt x="454" y="190"/>
                  </a:lnTo>
                  <a:lnTo>
                    <a:pt x="487" y="105"/>
                  </a:lnTo>
                  <a:lnTo>
                    <a:pt x="466" y="86"/>
                  </a:lnTo>
                  <a:lnTo>
                    <a:pt x="495" y="0"/>
                  </a:lnTo>
                  <a:lnTo>
                    <a:pt x="648" y="2"/>
                  </a:lnTo>
                  <a:lnTo>
                    <a:pt x="701" y="60"/>
                  </a:lnTo>
                  <a:lnTo>
                    <a:pt x="720" y="41"/>
                  </a:lnTo>
                  <a:lnTo>
                    <a:pt x="771" y="79"/>
                  </a:lnTo>
                  <a:lnTo>
                    <a:pt x="523" y="497"/>
                  </a:lnTo>
                  <a:lnTo>
                    <a:pt x="528" y="792"/>
                  </a:lnTo>
                  <a:lnTo>
                    <a:pt x="701" y="842"/>
                  </a:lnTo>
                  <a:lnTo>
                    <a:pt x="703" y="886"/>
                  </a:lnTo>
                  <a:lnTo>
                    <a:pt x="437" y="1073"/>
                  </a:lnTo>
                  <a:lnTo>
                    <a:pt x="439" y="1135"/>
                  </a:lnTo>
                  <a:lnTo>
                    <a:pt x="319" y="1282"/>
                  </a:lnTo>
                  <a:lnTo>
                    <a:pt x="231" y="1195"/>
                  </a:lnTo>
                  <a:lnTo>
                    <a:pt x="226" y="1190"/>
                  </a:lnTo>
                  <a:lnTo>
                    <a:pt x="197" y="838"/>
                  </a:lnTo>
                  <a:lnTo>
                    <a:pt x="125" y="794"/>
                  </a:lnTo>
                  <a:lnTo>
                    <a:pt x="123" y="722"/>
                  </a:lnTo>
                  <a:lnTo>
                    <a:pt x="0" y="624"/>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52" name="Freeform 5"/>
            <p:cNvSpPr>
              <a:spLocks/>
            </p:cNvSpPr>
            <p:nvPr/>
          </p:nvSpPr>
          <p:spPr bwMode="auto">
            <a:xfrm>
              <a:off x="7595071" y="2911979"/>
              <a:ext cx="378002" cy="459646"/>
            </a:xfrm>
            <a:custGeom>
              <a:avLst/>
              <a:gdLst/>
              <a:ahLst/>
              <a:cxnLst>
                <a:cxn ang="0">
                  <a:pos x="520" y="10"/>
                </a:cxn>
                <a:cxn ang="0">
                  <a:pos x="550" y="264"/>
                </a:cxn>
                <a:cxn ang="0">
                  <a:pos x="628" y="346"/>
                </a:cxn>
                <a:cxn ang="0">
                  <a:pos x="669" y="444"/>
                </a:cxn>
                <a:cxn ang="0">
                  <a:pos x="628" y="480"/>
                </a:cxn>
                <a:cxn ang="0">
                  <a:pos x="369" y="519"/>
                </a:cxn>
                <a:cxn ang="0">
                  <a:pos x="285" y="617"/>
                </a:cxn>
                <a:cxn ang="0">
                  <a:pos x="153" y="497"/>
                </a:cxn>
                <a:cxn ang="0">
                  <a:pos x="138" y="372"/>
                </a:cxn>
                <a:cxn ang="0">
                  <a:pos x="49" y="365"/>
                </a:cxn>
                <a:cxn ang="0">
                  <a:pos x="0" y="325"/>
                </a:cxn>
                <a:cxn ang="0">
                  <a:pos x="104" y="218"/>
                </a:cxn>
                <a:cxn ang="0">
                  <a:pos x="176" y="234"/>
                </a:cxn>
                <a:cxn ang="0">
                  <a:pos x="225" y="176"/>
                </a:cxn>
                <a:cxn ang="0">
                  <a:pos x="311" y="161"/>
                </a:cxn>
                <a:cxn ang="0">
                  <a:pos x="325" y="53"/>
                </a:cxn>
                <a:cxn ang="0">
                  <a:pos x="427" y="0"/>
                </a:cxn>
                <a:cxn ang="0">
                  <a:pos x="520" y="10"/>
                </a:cxn>
              </a:cxnLst>
              <a:rect l="0" t="0" r="r" b="b"/>
              <a:pathLst>
                <a:path w="669" h="617">
                  <a:moveTo>
                    <a:pt x="520" y="10"/>
                  </a:moveTo>
                  <a:lnTo>
                    <a:pt x="550" y="264"/>
                  </a:lnTo>
                  <a:lnTo>
                    <a:pt x="628" y="346"/>
                  </a:lnTo>
                  <a:lnTo>
                    <a:pt x="669" y="444"/>
                  </a:lnTo>
                  <a:lnTo>
                    <a:pt x="628" y="480"/>
                  </a:lnTo>
                  <a:lnTo>
                    <a:pt x="369" y="519"/>
                  </a:lnTo>
                  <a:lnTo>
                    <a:pt x="285" y="617"/>
                  </a:lnTo>
                  <a:lnTo>
                    <a:pt x="153" y="497"/>
                  </a:lnTo>
                  <a:lnTo>
                    <a:pt x="138" y="372"/>
                  </a:lnTo>
                  <a:lnTo>
                    <a:pt x="49" y="365"/>
                  </a:lnTo>
                  <a:lnTo>
                    <a:pt x="0" y="325"/>
                  </a:lnTo>
                  <a:lnTo>
                    <a:pt x="104" y="218"/>
                  </a:lnTo>
                  <a:lnTo>
                    <a:pt x="176" y="234"/>
                  </a:lnTo>
                  <a:lnTo>
                    <a:pt x="225" y="176"/>
                  </a:lnTo>
                  <a:lnTo>
                    <a:pt x="311" y="161"/>
                  </a:lnTo>
                  <a:lnTo>
                    <a:pt x="325" y="53"/>
                  </a:lnTo>
                  <a:lnTo>
                    <a:pt x="427" y="0"/>
                  </a:lnTo>
                  <a:lnTo>
                    <a:pt x="520" y="10"/>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53" name="Freeform 6"/>
            <p:cNvSpPr>
              <a:spLocks/>
            </p:cNvSpPr>
            <p:nvPr/>
          </p:nvSpPr>
          <p:spPr bwMode="auto">
            <a:xfrm>
              <a:off x="6929015" y="2083577"/>
              <a:ext cx="962082" cy="1074244"/>
            </a:xfrm>
            <a:custGeom>
              <a:avLst/>
              <a:gdLst/>
              <a:ahLst/>
              <a:cxnLst>
                <a:cxn ang="0">
                  <a:pos x="807" y="0"/>
                </a:cxn>
                <a:cxn ang="0">
                  <a:pos x="1029" y="10"/>
                </a:cxn>
                <a:cxn ang="0">
                  <a:pos x="1090" y="61"/>
                </a:cxn>
                <a:cxn ang="0">
                  <a:pos x="1261" y="53"/>
                </a:cxn>
                <a:cxn ang="0">
                  <a:pos x="1261" y="15"/>
                </a:cxn>
                <a:cxn ang="0">
                  <a:pos x="1335" y="4"/>
                </a:cxn>
                <a:cxn ang="0">
                  <a:pos x="1351" y="76"/>
                </a:cxn>
                <a:cxn ang="0">
                  <a:pos x="1434" y="117"/>
                </a:cxn>
                <a:cxn ang="0">
                  <a:pos x="1440" y="215"/>
                </a:cxn>
                <a:cxn ang="0">
                  <a:pos x="1383" y="343"/>
                </a:cxn>
                <a:cxn ang="0">
                  <a:pos x="1536" y="500"/>
                </a:cxn>
                <a:cxn ang="0">
                  <a:pos x="1629" y="525"/>
                </a:cxn>
                <a:cxn ang="0">
                  <a:pos x="1477" y="799"/>
                </a:cxn>
                <a:cxn ang="0">
                  <a:pos x="1602" y="895"/>
                </a:cxn>
                <a:cxn ang="0">
                  <a:pos x="1603" y="970"/>
                </a:cxn>
                <a:cxn ang="0">
                  <a:pos x="1685" y="1015"/>
                </a:cxn>
                <a:cxn ang="0">
                  <a:pos x="1690" y="1122"/>
                </a:cxn>
                <a:cxn ang="0">
                  <a:pos x="1600" y="1114"/>
                </a:cxn>
                <a:cxn ang="0">
                  <a:pos x="1496" y="1165"/>
                </a:cxn>
                <a:cxn ang="0">
                  <a:pos x="1482" y="1274"/>
                </a:cxn>
                <a:cxn ang="0">
                  <a:pos x="1392" y="1290"/>
                </a:cxn>
                <a:cxn ang="0">
                  <a:pos x="1346" y="1349"/>
                </a:cxn>
                <a:cxn ang="0">
                  <a:pos x="1272" y="1333"/>
                </a:cxn>
                <a:cxn ang="0">
                  <a:pos x="1168" y="1442"/>
                </a:cxn>
                <a:cxn ang="0">
                  <a:pos x="1128" y="1410"/>
                </a:cxn>
                <a:cxn ang="0">
                  <a:pos x="1104" y="1234"/>
                </a:cxn>
                <a:cxn ang="0">
                  <a:pos x="1016" y="1194"/>
                </a:cxn>
                <a:cxn ang="0">
                  <a:pos x="882" y="1247"/>
                </a:cxn>
                <a:cxn ang="0">
                  <a:pos x="413" y="1274"/>
                </a:cxn>
                <a:cxn ang="0">
                  <a:pos x="253" y="1157"/>
                </a:cxn>
                <a:cxn ang="0">
                  <a:pos x="136" y="1133"/>
                </a:cxn>
                <a:cxn ang="0">
                  <a:pos x="162" y="951"/>
                </a:cxn>
                <a:cxn ang="0">
                  <a:pos x="256" y="909"/>
                </a:cxn>
                <a:cxn ang="0">
                  <a:pos x="256" y="786"/>
                </a:cxn>
                <a:cxn ang="0">
                  <a:pos x="82" y="743"/>
                </a:cxn>
                <a:cxn ang="0">
                  <a:pos x="0" y="570"/>
                </a:cxn>
                <a:cxn ang="0">
                  <a:pos x="42" y="490"/>
                </a:cxn>
                <a:cxn ang="0">
                  <a:pos x="168" y="429"/>
                </a:cxn>
                <a:cxn ang="0">
                  <a:pos x="450" y="402"/>
                </a:cxn>
                <a:cxn ang="0">
                  <a:pos x="639" y="493"/>
                </a:cxn>
                <a:cxn ang="0">
                  <a:pos x="627" y="551"/>
                </a:cxn>
                <a:cxn ang="0">
                  <a:pos x="658" y="567"/>
                </a:cxn>
                <a:cxn ang="0">
                  <a:pos x="762" y="501"/>
                </a:cxn>
                <a:cxn ang="0">
                  <a:pos x="848" y="527"/>
                </a:cxn>
                <a:cxn ang="0">
                  <a:pos x="904" y="477"/>
                </a:cxn>
                <a:cxn ang="0">
                  <a:pos x="778" y="133"/>
                </a:cxn>
                <a:cxn ang="0">
                  <a:pos x="778" y="39"/>
                </a:cxn>
                <a:cxn ang="0">
                  <a:pos x="807" y="0"/>
                </a:cxn>
              </a:cxnLst>
              <a:rect l="0" t="0" r="r" b="b"/>
              <a:pathLst>
                <a:path w="1690" h="1442">
                  <a:moveTo>
                    <a:pt x="807" y="0"/>
                  </a:moveTo>
                  <a:lnTo>
                    <a:pt x="1029" y="10"/>
                  </a:lnTo>
                  <a:lnTo>
                    <a:pt x="1090" y="61"/>
                  </a:lnTo>
                  <a:lnTo>
                    <a:pt x="1261" y="53"/>
                  </a:lnTo>
                  <a:lnTo>
                    <a:pt x="1261" y="15"/>
                  </a:lnTo>
                  <a:lnTo>
                    <a:pt x="1335" y="4"/>
                  </a:lnTo>
                  <a:lnTo>
                    <a:pt x="1351" y="76"/>
                  </a:lnTo>
                  <a:lnTo>
                    <a:pt x="1434" y="117"/>
                  </a:lnTo>
                  <a:lnTo>
                    <a:pt x="1440" y="215"/>
                  </a:lnTo>
                  <a:lnTo>
                    <a:pt x="1383" y="343"/>
                  </a:lnTo>
                  <a:lnTo>
                    <a:pt x="1536" y="500"/>
                  </a:lnTo>
                  <a:lnTo>
                    <a:pt x="1629" y="525"/>
                  </a:lnTo>
                  <a:lnTo>
                    <a:pt x="1477" y="799"/>
                  </a:lnTo>
                  <a:lnTo>
                    <a:pt x="1602" y="895"/>
                  </a:lnTo>
                  <a:lnTo>
                    <a:pt x="1603" y="970"/>
                  </a:lnTo>
                  <a:lnTo>
                    <a:pt x="1685" y="1015"/>
                  </a:lnTo>
                  <a:lnTo>
                    <a:pt x="1690" y="1122"/>
                  </a:lnTo>
                  <a:lnTo>
                    <a:pt x="1600" y="1114"/>
                  </a:lnTo>
                  <a:lnTo>
                    <a:pt x="1496" y="1165"/>
                  </a:lnTo>
                  <a:lnTo>
                    <a:pt x="1482" y="1274"/>
                  </a:lnTo>
                  <a:lnTo>
                    <a:pt x="1392" y="1290"/>
                  </a:lnTo>
                  <a:lnTo>
                    <a:pt x="1346" y="1349"/>
                  </a:lnTo>
                  <a:lnTo>
                    <a:pt x="1272" y="1333"/>
                  </a:lnTo>
                  <a:lnTo>
                    <a:pt x="1168" y="1442"/>
                  </a:lnTo>
                  <a:lnTo>
                    <a:pt x="1128" y="1410"/>
                  </a:lnTo>
                  <a:lnTo>
                    <a:pt x="1104" y="1234"/>
                  </a:lnTo>
                  <a:lnTo>
                    <a:pt x="1016" y="1194"/>
                  </a:lnTo>
                  <a:lnTo>
                    <a:pt x="882" y="1247"/>
                  </a:lnTo>
                  <a:lnTo>
                    <a:pt x="413" y="1274"/>
                  </a:lnTo>
                  <a:lnTo>
                    <a:pt x="253" y="1157"/>
                  </a:lnTo>
                  <a:lnTo>
                    <a:pt x="136" y="1133"/>
                  </a:lnTo>
                  <a:lnTo>
                    <a:pt x="162" y="951"/>
                  </a:lnTo>
                  <a:lnTo>
                    <a:pt x="256" y="909"/>
                  </a:lnTo>
                  <a:lnTo>
                    <a:pt x="256" y="786"/>
                  </a:lnTo>
                  <a:lnTo>
                    <a:pt x="82" y="743"/>
                  </a:lnTo>
                  <a:lnTo>
                    <a:pt x="0" y="570"/>
                  </a:lnTo>
                  <a:lnTo>
                    <a:pt x="42" y="490"/>
                  </a:lnTo>
                  <a:lnTo>
                    <a:pt x="168" y="429"/>
                  </a:lnTo>
                  <a:lnTo>
                    <a:pt x="450" y="402"/>
                  </a:lnTo>
                  <a:lnTo>
                    <a:pt x="639" y="493"/>
                  </a:lnTo>
                  <a:lnTo>
                    <a:pt x="627" y="551"/>
                  </a:lnTo>
                  <a:lnTo>
                    <a:pt x="658" y="567"/>
                  </a:lnTo>
                  <a:lnTo>
                    <a:pt x="762" y="501"/>
                  </a:lnTo>
                  <a:lnTo>
                    <a:pt x="848" y="527"/>
                  </a:lnTo>
                  <a:lnTo>
                    <a:pt x="904" y="477"/>
                  </a:lnTo>
                  <a:lnTo>
                    <a:pt x="778" y="133"/>
                  </a:lnTo>
                  <a:lnTo>
                    <a:pt x="778" y="39"/>
                  </a:lnTo>
                  <a:lnTo>
                    <a:pt x="807" y="0"/>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54" name="Freeform 7"/>
            <p:cNvSpPr>
              <a:spLocks/>
            </p:cNvSpPr>
            <p:nvPr/>
          </p:nvSpPr>
          <p:spPr bwMode="auto">
            <a:xfrm>
              <a:off x="8126211" y="1481642"/>
              <a:ext cx="636456" cy="786688"/>
            </a:xfrm>
            <a:custGeom>
              <a:avLst/>
              <a:gdLst/>
              <a:ahLst/>
              <a:cxnLst>
                <a:cxn ang="0">
                  <a:pos x="1046" y="101"/>
                </a:cxn>
                <a:cxn ang="0">
                  <a:pos x="1118" y="202"/>
                </a:cxn>
                <a:cxn ang="0">
                  <a:pos x="1051" y="255"/>
                </a:cxn>
                <a:cxn ang="0">
                  <a:pos x="1118" y="288"/>
                </a:cxn>
                <a:cxn ang="0">
                  <a:pos x="1113" y="418"/>
                </a:cxn>
                <a:cxn ang="0">
                  <a:pos x="820" y="581"/>
                </a:cxn>
                <a:cxn ang="0">
                  <a:pos x="748" y="696"/>
                </a:cxn>
                <a:cxn ang="0">
                  <a:pos x="369" y="807"/>
                </a:cxn>
                <a:cxn ang="0">
                  <a:pos x="211" y="946"/>
                </a:cxn>
                <a:cxn ang="0">
                  <a:pos x="249" y="989"/>
                </a:cxn>
                <a:cxn ang="0">
                  <a:pos x="144" y="1061"/>
                </a:cxn>
                <a:cxn ang="0">
                  <a:pos x="96" y="1026"/>
                </a:cxn>
                <a:cxn ang="0">
                  <a:pos x="70" y="1044"/>
                </a:cxn>
                <a:cxn ang="0">
                  <a:pos x="19" y="983"/>
                </a:cxn>
                <a:cxn ang="0">
                  <a:pos x="0" y="836"/>
                </a:cxn>
                <a:cxn ang="0">
                  <a:pos x="177" y="252"/>
                </a:cxn>
                <a:cxn ang="0">
                  <a:pos x="76" y="77"/>
                </a:cxn>
                <a:cxn ang="0">
                  <a:pos x="124" y="53"/>
                </a:cxn>
                <a:cxn ang="0">
                  <a:pos x="158" y="0"/>
                </a:cxn>
                <a:cxn ang="0">
                  <a:pos x="422" y="120"/>
                </a:cxn>
                <a:cxn ang="0">
                  <a:pos x="417" y="183"/>
                </a:cxn>
                <a:cxn ang="0">
                  <a:pos x="547" y="101"/>
                </a:cxn>
                <a:cxn ang="0">
                  <a:pos x="849" y="178"/>
                </a:cxn>
                <a:cxn ang="0">
                  <a:pos x="1046" y="101"/>
                </a:cxn>
              </a:cxnLst>
              <a:rect l="0" t="0" r="r" b="b"/>
              <a:pathLst>
                <a:path w="1118" h="1061">
                  <a:moveTo>
                    <a:pt x="1046" y="101"/>
                  </a:moveTo>
                  <a:lnTo>
                    <a:pt x="1118" y="202"/>
                  </a:lnTo>
                  <a:lnTo>
                    <a:pt x="1051" y="255"/>
                  </a:lnTo>
                  <a:lnTo>
                    <a:pt x="1118" y="288"/>
                  </a:lnTo>
                  <a:lnTo>
                    <a:pt x="1113" y="418"/>
                  </a:lnTo>
                  <a:lnTo>
                    <a:pt x="820" y="581"/>
                  </a:lnTo>
                  <a:lnTo>
                    <a:pt x="748" y="696"/>
                  </a:lnTo>
                  <a:lnTo>
                    <a:pt x="369" y="807"/>
                  </a:lnTo>
                  <a:lnTo>
                    <a:pt x="211" y="946"/>
                  </a:lnTo>
                  <a:lnTo>
                    <a:pt x="249" y="989"/>
                  </a:lnTo>
                  <a:lnTo>
                    <a:pt x="144" y="1061"/>
                  </a:lnTo>
                  <a:lnTo>
                    <a:pt x="96" y="1026"/>
                  </a:lnTo>
                  <a:lnTo>
                    <a:pt x="70" y="1044"/>
                  </a:lnTo>
                  <a:lnTo>
                    <a:pt x="19" y="983"/>
                  </a:lnTo>
                  <a:lnTo>
                    <a:pt x="0" y="836"/>
                  </a:lnTo>
                  <a:lnTo>
                    <a:pt x="177" y="252"/>
                  </a:lnTo>
                  <a:lnTo>
                    <a:pt x="76" y="77"/>
                  </a:lnTo>
                  <a:lnTo>
                    <a:pt x="124" y="53"/>
                  </a:lnTo>
                  <a:lnTo>
                    <a:pt x="158" y="0"/>
                  </a:lnTo>
                  <a:lnTo>
                    <a:pt x="422" y="120"/>
                  </a:lnTo>
                  <a:lnTo>
                    <a:pt x="417" y="183"/>
                  </a:lnTo>
                  <a:lnTo>
                    <a:pt x="547" y="101"/>
                  </a:lnTo>
                  <a:lnTo>
                    <a:pt x="849" y="178"/>
                  </a:lnTo>
                  <a:lnTo>
                    <a:pt x="1046" y="101"/>
                  </a:lnTo>
                  <a:close/>
                </a:path>
              </a:pathLst>
            </a:custGeom>
            <a:solidFill>
              <a:schemeClr val="bg1">
                <a:lumMod val="95000"/>
              </a:schemeClr>
            </a:solidFill>
            <a:ln w="0">
              <a:solidFill>
                <a:srgbClr val="CBD2D7"/>
              </a:solidFill>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55" name="Freeform 8"/>
            <p:cNvSpPr>
              <a:spLocks/>
            </p:cNvSpPr>
            <p:nvPr/>
          </p:nvSpPr>
          <p:spPr bwMode="auto">
            <a:xfrm>
              <a:off x="7636061" y="1479406"/>
              <a:ext cx="592622" cy="1009431"/>
            </a:xfrm>
            <a:custGeom>
              <a:avLst/>
              <a:gdLst/>
              <a:ahLst/>
              <a:cxnLst>
                <a:cxn ang="0">
                  <a:pos x="937" y="79"/>
                </a:cxn>
                <a:cxn ang="0">
                  <a:pos x="1041" y="257"/>
                </a:cxn>
                <a:cxn ang="0">
                  <a:pos x="863" y="844"/>
                </a:cxn>
                <a:cxn ang="0">
                  <a:pos x="882" y="990"/>
                </a:cxn>
                <a:cxn ang="0">
                  <a:pos x="728" y="991"/>
                </a:cxn>
                <a:cxn ang="0">
                  <a:pos x="702" y="1072"/>
                </a:cxn>
                <a:cxn ang="0">
                  <a:pos x="721" y="1090"/>
                </a:cxn>
                <a:cxn ang="0">
                  <a:pos x="690" y="1173"/>
                </a:cxn>
                <a:cxn ang="0">
                  <a:pos x="662" y="1178"/>
                </a:cxn>
                <a:cxn ang="0">
                  <a:pos x="640" y="1257"/>
                </a:cxn>
                <a:cxn ang="0">
                  <a:pos x="456" y="1355"/>
                </a:cxn>
                <a:cxn ang="0">
                  <a:pos x="291" y="1312"/>
                </a:cxn>
                <a:cxn ang="0">
                  <a:pos x="137" y="1153"/>
                </a:cxn>
                <a:cxn ang="0">
                  <a:pos x="197" y="1026"/>
                </a:cxn>
                <a:cxn ang="0">
                  <a:pos x="192" y="930"/>
                </a:cxn>
                <a:cxn ang="0">
                  <a:pos x="108" y="887"/>
                </a:cxn>
                <a:cxn ang="0">
                  <a:pos x="92" y="817"/>
                </a:cxn>
                <a:cxn ang="0">
                  <a:pos x="19" y="829"/>
                </a:cxn>
                <a:cxn ang="0">
                  <a:pos x="0" y="760"/>
                </a:cxn>
                <a:cxn ang="0">
                  <a:pos x="120" y="612"/>
                </a:cxn>
                <a:cxn ang="0">
                  <a:pos x="86" y="451"/>
                </a:cxn>
                <a:cxn ang="0">
                  <a:pos x="226" y="475"/>
                </a:cxn>
                <a:cxn ang="0">
                  <a:pos x="262" y="264"/>
                </a:cxn>
                <a:cxn ang="0">
                  <a:pos x="418" y="103"/>
                </a:cxn>
                <a:cxn ang="0">
                  <a:pos x="437" y="0"/>
                </a:cxn>
                <a:cxn ang="0">
                  <a:pos x="507" y="43"/>
                </a:cxn>
                <a:cxn ang="0">
                  <a:pos x="937" y="79"/>
                </a:cxn>
              </a:cxnLst>
              <a:rect l="0" t="0" r="r" b="b"/>
              <a:pathLst>
                <a:path w="1041" h="1355">
                  <a:moveTo>
                    <a:pt x="937" y="79"/>
                  </a:moveTo>
                  <a:lnTo>
                    <a:pt x="1041" y="257"/>
                  </a:lnTo>
                  <a:lnTo>
                    <a:pt x="863" y="844"/>
                  </a:lnTo>
                  <a:lnTo>
                    <a:pt x="882" y="990"/>
                  </a:lnTo>
                  <a:lnTo>
                    <a:pt x="728" y="991"/>
                  </a:lnTo>
                  <a:lnTo>
                    <a:pt x="702" y="1072"/>
                  </a:lnTo>
                  <a:lnTo>
                    <a:pt x="721" y="1090"/>
                  </a:lnTo>
                  <a:lnTo>
                    <a:pt x="690" y="1173"/>
                  </a:lnTo>
                  <a:lnTo>
                    <a:pt x="662" y="1178"/>
                  </a:lnTo>
                  <a:lnTo>
                    <a:pt x="640" y="1257"/>
                  </a:lnTo>
                  <a:lnTo>
                    <a:pt x="456" y="1355"/>
                  </a:lnTo>
                  <a:lnTo>
                    <a:pt x="291" y="1312"/>
                  </a:lnTo>
                  <a:lnTo>
                    <a:pt x="137" y="1153"/>
                  </a:lnTo>
                  <a:lnTo>
                    <a:pt x="197" y="1026"/>
                  </a:lnTo>
                  <a:lnTo>
                    <a:pt x="192" y="930"/>
                  </a:lnTo>
                  <a:lnTo>
                    <a:pt x="108" y="887"/>
                  </a:lnTo>
                  <a:lnTo>
                    <a:pt x="92" y="817"/>
                  </a:lnTo>
                  <a:lnTo>
                    <a:pt x="19" y="829"/>
                  </a:lnTo>
                  <a:lnTo>
                    <a:pt x="0" y="760"/>
                  </a:lnTo>
                  <a:lnTo>
                    <a:pt x="120" y="612"/>
                  </a:lnTo>
                  <a:lnTo>
                    <a:pt x="86" y="451"/>
                  </a:lnTo>
                  <a:lnTo>
                    <a:pt x="226" y="475"/>
                  </a:lnTo>
                  <a:lnTo>
                    <a:pt x="262" y="264"/>
                  </a:lnTo>
                  <a:lnTo>
                    <a:pt x="418" y="103"/>
                  </a:lnTo>
                  <a:lnTo>
                    <a:pt x="437" y="0"/>
                  </a:lnTo>
                  <a:lnTo>
                    <a:pt x="507" y="43"/>
                  </a:lnTo>
                  <a:lnTo>
                    <a:pt x="937" y="79"/>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56" name="Freeform 9"/>
            <p:cNvSpPr>
              <a:spLocks/>
            </p:cNvSpPr>
            <p:nvPr/>
          </p:nvSpPr>
          <p:spPr bwMode="auto">
            <a:xfrm>
              <a:off x="6501485" y="2329416"/>
              <a:ext cx="574403" cy="853734"/>
            </a:xfrm>
            <a:custGeom>
              <a:avLst/>
              <a:gdLst/>
              <a:ahLst/>
              <a:cxnLst>
                <a:cxn ang="0">
                  <a:pos x="204" y="50"/>
                </a:cxn>
                <a:cxn ang="0">
                  <a:pos x="254" y="98"/>
                </a:cxn>
                <a:cxn ang="0">
                  <a:pos x="437" y="0"/>
                </a:cxn>
                <a:cxn ang="0">
                  <a:pos x="773" y="106"/>
                </a:cxn>
                <a:cxn ang="0">
                  <a:pos x="791" y="165"/>
                </a:cxn>
                <a:cxn ang="0">
                  <a:pos x="751" y="242"/>
                </a:cxn>
                <a:cxn ang="0">
                  <a:pos x="836" y="413"/>
                </a:cxn>
                <a:cxn ang="0">
                  <a:pos x="1006" y="456"/>
                </a:cxn>
                <a:cxn ang="0">
                  <a:pos x="1009" y="518"/>
                </a:cxn>
                <a:cxn ang="0">
                  <a:pos x="1009" y="578"/>
                </a:cxn>
                <a:cxn ang="0">
                  <a:pos x="913" y="624"/>
                </a:cxn>
                <a:cxn ang="0">
                  <a:pos x="888" y="804"/>
                </a:cxn>
                <a:cxn ang="0">
                  <a:pos x="770" y="834"/>
                </a:cxn>
                <a:cxn ang="0">
                  <a:pos x="696" y="1018"/>
                </a:cxn>
                <a:cxn ang="0">
                  <a:pos x="578" y="1053"/>
                </a:cxn>
                <a:cxn ang="0">
                  <a:pos x="490" y="1146"/>
                </a:cxn>
                <a:cxn ang="0">
                  <a:pos x="183" y="1003"/>
                </a:cxn>
                <a:cxn ang="0">
                  <a:pos x="142" y="1003"/>
                </a:cxn>
                <a:cxn ang="0">
                  <a:pos x="127" y="953"/>
                </a:cxn>
                <a:cxn ang="0">
                  <a:pos x="55" y="953"/>
                </a:cxn>
                <a:cxn ang="0">
                  <a:pos x="29" y="874"/>
                </a:cxn>
                <a:cxn ang="0">
                  <a:pos x="134" y="622"/>
                </a:cxn>
                <a:cxn ang="0">
                  <a:pos x="0" y="367"/>
                </a:cxn>
                <a:cxn ang="0">
                  <a:pos x="178" y="266"/>
                </a:cxn>
                <a:cxn ang="0">
                  <a:pos x="170" y="72"/>
                </a:cxn>
                <a:cxn ang="0">
                  <a:pos x="204" y="50"/>
                </a:cxn>
              </a:cxnLst>
              <a:rect l="0" t="0" r="r" b="b"/>
              <a:pathLst>
                <a:path w="1009" h="1146">
                  <a:moveTo>
                    <a:pt x="204" y="50"/>
                  </a:moveTo>
                  <a:lnTo>
                    <a:pt x="254" y="98"/>
                  </a:lnTo>
                  <a:lnTo>
                    <a:pt x="437" y="0"/>
                  </a:lnTo>
                  <a:lnTo>
                    <a:pt x="773" y="106"/>
                  </a:lnTo>
                  <a:lnTo>
                    <a:pt x="791" y="165"/>
                  </a:lnTo>
                  <a:lnTo>
                    <a:pt x="751" y="242"/>
                  </a:lnTo>
                  <a:lnTo>
                    <a:pt x="836" y="413"/>
                  </a:lnTo>
                  <a:lnTo>
                    <a:pt x="1006" y="456"/>
                  </a:lnTo>
                  <a:lnTo>
                    <a:pt x="1009" y="518"/>
                  </a:lnTo>
                  <a:lnTo>
                    <a:pt x="1009" y="578"/>
                  </a:lnTo>
                  <a:lnTo>
                    <a:pt x="913" y="624"/>
                  </a:lnTo>
                  <a:lnTo>
                    <a:pt x="888" y="804"/>
                  </a:lnTo>
                  <a:lnTo>
                    <a:pt x="770" y="834"/>
                  </a:lnTo>
                  <a:lnTo>
                    <a:pt x="696" y="1018"/>
                  </a:lnTo>
                  <a:lnTo>
                    <a:pt x="578" y="1053"/>
                  </a:lnTo>
                  <a:lnTo>
                    <a:pt x="490" y="1146"/>
                  </a:lnTo>
                  <a:lnTo>
                    <a:pt x="183" y="1003"/>
                  </a:lnTo>
                  <a:lnTo>
                    <a:pt x="142" y="1003"/>
                  </a:lnTo>
                  <a:lnTo>
                    <a:pt x="127" y="953"/>
                  </a:lnTo>
                  <a:lnTo>
                    <a:pt x="55" y="953"/>
                  </a:lnTo>
                  <a:lnTo>
                    <a:pt x="29" y="874"/>
                  </a:lnTo>
                  <a:lnTo>
                    <a:pt x="134" y="622"/>
                  </a:lnTo>
                  <a:lnTo>
                    <a:pt x="0" y="367"/>
                  </a:lnTo>
                  <a:lnTo>
                    <a:pt x="178" y="266"/>
                  </a:lnTo>
                  <a:lnTo>
                    <a:pt x="170" y="72"/>
                  </a:lnTo>
                  <a:lnTo>
                    <a:pt x="204" y="50"/>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57" name="Freeform 10"/>
            <p:cNvSpPr>
              <a:spLocks/>
            </p:cNvSpPr>
            <p:nvPr/>
          </p:nvSpPr>
          <p:spPr bwMode="auto">
            <a:xfrm>
              <a:off x="7133955" y="2108905"/>
              <a:ext cx="310828" cy="397814"/>
            </a:xfrm>
            <a:custGeom>
              <a:avLst/>
              <a:gdLst/>
              <a:ahLst/>
              <a:cxnLst>
                <a:cxn ang="0">
                  <a:pos x="418" y="8"/>
                </a:cxn>
                <a:cxn ang="0">
                  <a:pos x="418" y="99"/>
                </a:cxn>
                <a:cxn ang="0">
                  <a:pos x="546" y="443"/>
                </a:cxn>
                <a:cxn ang="0">
                  <a:pos x="487" y="494"/>
                </a:cxn>
                <a:cxn ang="0">
                  <a:pos x="405" y="467"/>
                </a:cxn>
                <a:cxn ang="0">
                  <a:pos x="296" y="533"/>
                </a:cxn>
                <a:cxn ang="0">
                  <a:pos x="264" y="517"/>
                </a:cxn>
                <a:cxn ang="0">
                  <a:pos x="277" y="461"/>
                </a:cxn>
                <a:cxn ang="0">
                  <a:pos x="93" y="368"/>
                </a:cxn>
                <a:cxn ang="0">
                  <a:pos x="0" y="376"/>
                </a:cxn>
                <a:cxn ang="0">
                  <a:pos x="128" y="123"/>
                </a:cxn>
                <a:cxn ang="0">
                  <a:pos x="341" y="0"/>
                </a:cxn>
                <a:cxn ang="0">
                  <a:pos x="418" y="8"/>
                </a:cxn>
              </a:cxnLst>
              <a:rect l="0" t="0" r="r" b="b"/>
              <a:pathLst>
                <a:path w="546" h="533">
                  <a:moveTo>
                    <a:pt x="418" y="8"/>
                  </a:moveTo>
                  <a:lnTo>
                    <a:pt x="418" y="99"/>
                  </a:lnTo>
                  <a:lnTo>
                    <a:pt x="546" y="443"/>
                  </a:lnTo>
                  <a:lnTo>
                    <a:pt x="487" y="494"/>
                  </a:lnTo>
                  <a:lnTo>
                    <a:pt x="405" y="467"/>
                  </a:lnTo>
                  <a:lnTo>
                    <a:pt x="296" y="533"/>
                  </a:lnTo>
                  <a:lnTo>
                    <a:pt x="264" y="517"/>
                  </a:lnTo>
                  <a:lnTo>
                    <a:pt x="277" y="461"/>
                  </a:lnTo>
                  <a:lnTo>
                    <a:pt x="93" y="368"/>
                  </a:lnTo>
                  <a:lnTo>
                    <a:pt x="0" y="376"/>
                  </a:lnTo>
                  <a:lnTo>
                    <a:pt x="128" y="123"/>
                  </a:lnTo>
                  <a:lnTo>
                    <a:pt x="341" y="0"/>
                  </a:lnTo>
                  <a:lnTo>
                    <a:pt x="418" y="8"/>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58" name="Freeform 11"/>
            <p:cNvSpPr>
              <a:spLocks/>
            </p:cNvSpPr>
            <p:nvPr/>
          </p:nvSpPr>
          <p:spPr bwMode="auto">
            <a:xfrm>
              <a:off x="7586533" y="1374367"/>
              <a:ext cx="298871" cy="461881"/>
            </a:xfrm>
            <a:custGeom>
              <a:avLst/>
              <a:gdLst/>
              <a:ahLst/>
              <a:cxnLst>
                <a:cxn ang="0">
                  <a:pos x="313" y="620"/>
                </a:cxn>
                <a:cxn ang="0">
                  <a:pos x="165" y="594"/>
                </a:cxn>
                <a:cxn ang="0">
                  <a:pos x="211" y="490"/>
                </a:cxn>
                <a:cxn ang="0">
                  <a:pos x="168" y="430"/>
                </a:cxn>
                <a:cxn ang="0">
                  <a:pos x="96" y="437"/>
                </a:cxn>
                <a:cxn ang="0">
                  <a:pos x="0" y="339"/>
                </a:cxn>
                <a:cxn ang="0">
                  <a:pos x="4" y="168"/>
                </a:cxn>
                <a:cxn ang="0">
                  <a:pos x="125" y="120"/>
                </a:cxn>
                <a:cxn ang="0">
                  <a:pos x="133" y="44"/>
                </a:cxn>
                <a:cxn ang="0">
                  <a:pos x="196" y="0"/>
                </a:cxn>
                <a:cxn ang="0">
                  <a:pos x="316" y="12"/>
                </a:cxn>
                <a:cxn ang="0">
                  <a:pos x="525" y="142"/>
                </a:cxn>
                <a:cxn ang="0">
                  <a:pos x="504" y="248"/>
                </a:cxn>
                <a:cxn ang="0">
                  <a:pos x="350" y="413"/>
                </a:cxn>
                <a:cxn ang="0">
                  <a:pos x="313" y="620"/>
                </a:cxn>
              </a:cxnLst>
              <a:rect l="0" t="0" r="r" b="b"/>
              <a:pathLst>
                <a:path w="525" h="620">
                  <a:moveTo>
                    <a:pt x="313" y="620"/>
                  </a:moveTo>
                  <a:lnTo>
                    <a:pt x="165" y="594"/>
                  </a:lnTo>
                  <a:lnTo>
                    <a:pt x="211" y="490"/>
                  </a:lnTo>
                  <a:lnTo>
                    <a:pt x="168" y="430"/>
                  </a:lnTo>
                  <a:lnTo>
                    <a:pt x="96" y="437"/>
                  </a:lnTo>
                  <a:lnTo>
                    <a:pt x="0" y="339"/>
                  </a:lnTo>
                  <a:lnTo>
                    <a:pt x="4" y="168"/>
                  </a:lnTo>
                  <a:lnTo>
                    <a:pt x="125" y="120"/>
                  </a:lnTo>
                  <a:lnTo>
                    <a:pt x="133" y="44"/>
                  </a:lnTo>
                  <a:lnTo>
                    <a:pt x="196" y="0"/>
                  </a:lnTo>
                  <a:lnTo>
                    <a:pt x="316" y="12"/>
                  </a:lnTo>
                  <a:lnTo>
                    <a:pt x="525" y="142"/>
                  </a:lnTo>
                  <a:lnTo>
                    <a:pt x="504" y="248"/>
                  </a:lnTo>
                  <a:lnTo>
                    <a:pt x="350" y="413"/>
                  </a:lnTo>
                  <a:lnTo>
                    <a:pt x="313" y="620"/>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59" name="Freeform 12"/>
            <p:cNvSpPr>
              <a:spLocks/>
            </p:cNvSpPr>
            <p:nvPr/>
          </p:nvSpPr>
          <p:spPr bwMode="auto">
            <a:xfrm>
              <a:off x="6603955" y="1383305"/>
              <a:ext cx="1100987" cy="1069774"/>
            </a:xfrm>
            <a:custGeom>
              <a:avLst/>
              <a:gdLst/>
              <a:ahLst/>
              <a:cxnLst>
                <a:cxn ang="0">
                  <a:pos x="800" y="0"/>
                </a:cxn>
                <a:cxn ang="0">
                  <a:pos x="827" y="105"/>
                </a:cxn>
                <a:cxn ang="0">
                  <a:pos x="947" y="105"/>
                </a:cxn>
                <a:cxn ang="0">
                  <a:pos x="1171" y="225"/>
                </a:cxn>
                <a:cxn ang="0">
                  <a:pos x="1200" y="190"/>
                </a:cxn>
                <a:cxn ang="0">
                  <a:pos x="1197" y="105"/>
                </a:cxn>
                <a:cxn ang="0">
                  <a:pos x="1378" y="51"/>
                </a:cxn>
                <a:cxn ang="0">
                  <a:pos x="1434" y="54"/>
                </a:cxn>
                <a:cxn ang="0">
                  <a:pos x="1475" y="102"/>
                </a:cxn>
                <a:cxn ang="0">
                  <a:pos x="1366" y="164"/>
                </a:cxn>
                <a:cxn ang="0">
                  <a:pos x="1501" y="264"/>
                </a:cxn>
                <a:cxn ang="0">
                  <a:pos x="1454" y="332"/>
                </a:cxn>
                <a:cxn ang="0">
                  <a:pos x="1440" y="462"/>
                </a:cxn>
                <a:cxn ang="0">
                  <a:pos x="1579" y="545"/>
                </a:cxn>
                <a:cxn ang="0">
                  <a:pos x="1738" y="486"/>
                </a:cxn>
                <a:cxn ang="0">
                  <a:pos x="1786" y="576"/>
                </a:cxn>
                <a:cxn ang="0">
                  <a:pos x="1901" y="584"/>
                </a:cxn>
                <a:cxn ang="0">
                  <a:pos x="1934" y="740"/>
                </a:cxn>
                <a:cxn ang="0">
                  <a:pos x="1813" y="891"/>
                </a:cxn>
                <a:cxn ang="0">
                  <a:pos x="1832" y="958"/>
                </a:cxn>
                <a:cxn ang="0">
                  <a:pos x="1832" y="993"/>
                </a:cxn>
                <a:cxn ang="0">
                  <a:pos x="1659" y="1001"/>
                </a:cxn>
                <a:cxn ang="0">
                  <a:pos x="1600" y="950"/>
                </a:cxn>
                <a:cxn ang="0">
                  <a:pos x="1379" y="942"/>
                </a:cxn>
                <a:cxn ang="0">
                  <a:pos x="1349" y="985"/>
                </a:cxn>
                <a:cxn ang="0">
                  <a:pos x="1269" y="974"/>
                </a:cxn>
                <a:cxn ang="0">
                  <a:pos x="1056" y="1102"/>
                </a:cxn>
                <a:cxn ang="0">
                  <a:pos x="931" y="1353"/>
                </a:cxn>
                <a:cxn ang="0">
                  <a:pos x="731" y="1371"/>
                </a:cxn>
                <a:cxn ang="0">
                  <a:pos x="611" y="1436"/>
                </a:cxn>
                <a:cxn ang="0">
                  <a:pos x="592" y="1377"/>
                </a:cxn>
                <a:cxn ang="0">
                  <a:pos x="254" y="1273"/>
                </a:cxn>
                <a:cxn ang="0">
                  <a:pos x="72" y="1369"/>
                </a:cxn>
                <a:cxn ang="0">
                  <a:pos x="24" y="1321"/>
                </a:cxn>
                <a:cxn ang="0">
                  <a:pos x="61" y="1294"/>
                </a:cxn>
                <a:cxn ang="0">
                  <a:pos x="88" y="1059"/>
                </a:cxn>
                <a:cxn ang="0">
                  <a:pos x="35" y="1030"/>
                </a:cxn>
                <a:cxn ang="0">
                  <a:pos x="48" y="950"/>
                </a:cxn>
                <a:cxn ang="0">
                  <a:pos x="128" y="934"/>
                </a:cxn>
                <a:cxn ang="0">
                  <a:pos x="291" y="785"/>
                </a:cxn>
                <a:cxn ang="0">
                  <a:pos x="267" y="729"/>
                </a:cxn>
                <a:cxn ang="0">
                  <a:pos x="192" y="707"/>
                </a:cxn>
                <a:cxn ang="0">
                  <a:pos x="173" y="603"/>
                </a:cxn>
                <a:cxn ang="0">
                  <a:pos x="0" y="574"/>
                </a:cxn>
                <a:cxn ang="0">
                  <a:pos x="72" y="393"/>
                </a:cxn>
                <a:cxn ang="0">
                  <a:pos x="5" y="230"/>
                </a:cxn>
                <a:cxn ang="0">
                  <a:pos x="67" y="137"/>
                </a:cxn>
                <a:cxn ang="0">
                  <a:pos x="181" y="134"/>
                </a:cxn>
                <a:cxn ang="0">
                  <a:pos x="235" y="110"/>
                </a:cxn>
                <a:cxn ang="0">
                  <a:pos x="445" y="110"/>
                </a:cxn>
                <a:cxn ang="0">
                  <a:pos x="488" y="73"/>
                </a:cxn>
                <a:cxn ang="0">
                  <a:pos x="680" y="65"/>
                </a:cxn>
                <a:cxn ang="0">
                  <a:pos x="800" y="0"/>
                </a:cxn>
              </a:cxnLst>
              <a:rect l="0" t="0" r="r" b="b"/>
              <a:pathLst>
                <a:path w="1934" h="1436">
                  <a:moveTo>
                    <a:pt x="800" y="0"/>
                  </a:moveTo>
                  <a:lnTo>
                    <a:pt x="827" y="105"/>
                  </a:lnTo>
                  <a:lnTo>
                    <a:pt x="947" y="105"/>
                  </a:lnTo>
                  <a:lnTo>
                    <a:pt x="1171" y="225"/>
                  </a:lnTo>
                  <a:lnTo>
                    <a:pt x="1200" y="190"/>
                  </a:lnTo>
                  <a:lnTo>
                    <a:pt x="1197" y="105"/>
                  </a:lnTo>
                  <a:lnTo>
                    <a:pt x="1378" y="51"/>
                  </a:lnTo>
                  <a:lnTo>
                    <a:pt x="1434" y="54"/>
                  </a:lnTo>
                  <a:lnTo>
                    <a:pt x="1475" y="102"/>
                  </a:lnTo>
                  <a:lnTo>
                    <a:pt x="1366" y="164"/>
                  </a:lnTo>
                  <a:lnTo>
                    <a:pt x="1501" y="264"/>
                  </a:lnTo>
                  <a:lnTo>
                    <a:pt x="1454" y="332"/>
                  </a:lnTo>
                  <a:lnTo>
                    <a:pt x="1440" y="462"/>
                  </a:lnTo>
                  <a:lnTo>
                    <a:pt x="1579" y="545"/>
                  </a:lnTo>
                  <a:lnTo>
                    <a:pt x="1738" y="486"/>
                  </a:lnTo>
                  <a:lnTo>
                    <a:pt x="1786" y="576"/>
                  </a:lnTo>
                  <a:lnTo>
                    <a:pt x="1901" y="584"/>
                  </a:lnTo>
                  <a:lnTo>
                    <a:pt x="1934" y="740"/>
                  </a:lnTo>
                  <a:lnTo>
                    <a:pt x="1813" y="891"/>
                  </a:lnTo>
                  <a:lnTo>
                    <a:pt x="1832" y="958"/>
                  </a:lnTo>
                  <a:lnTo>
                    <a:pt x="1832" y="993"/>
                  </a:lnTo>
                  <a:lnTo>
                    <a:pt x="1659" y="1001"/>
                  </a:lnTo>
                  <a:lnTo>
                    <a:pt x="1600" y="950"/>
                  </a:lnTo>
                  <a:lnTo>
                    <a:pt x="1379" y="942"/>
                  </a:lnTo>
                  <a:lnTo>
                    <a:pt x="1349" y="985"/>
                  </a:lnTo>
                  <a:lnTo>
                    <a:pt x="1269" y="974"/>
                  </a:lnTo>
                  <a:lnTo>
                    <a:pt x="1056" y="1102"/>
                  </a:lnTo>
                  <a:lnTo>
                    <a:pt x="931" y="1353"/>
                  </a:lnTo>
                  <a:lnTo>
                    <a:pt x="731" y="1371"/>
                  </a:lnTo>
                  <a:lnTo>
                    <a:pt x="611" y="1436"/>
                  </a:lnTo>
                  <a:lnTo>
                    <a:pt x="592" y="1377"/>
                  </a:lnTo>
                  <a:lnTo>
                    <a:pt x="254" y="1273"/>
                  </a:lnTo>
                  <a:lnTo>
                    <a:pt x="72" y="1369"/>
                  </a:lnTo>
                  <a:lnTo>
                    <a:pt x="24" y="1321"/>
                  </a:lnTo>
                  <a:lnTo>
                    <a:pt x="61" y="1294"/>
                  </a:lnTo>
                  <a:lnTo>
                    <a:pt x="88" y="1059"/>
                  </a:lnTo>
                  <a:lnTo>
                    <a:pt x="35" y="1030"/>
                  </a:lnTo>
                  <a:lnTo>
                    <a:pt x="48" y="950"/>
                  </a:lnTo>
                  <a:lnTo>
                    <a:pt x="128" y="934"/>
                  </a:lnTo>
                  <a:lnTo>
                    <a:pt x="291" y="785"/>
                  </a:lnTo>
                  <a:lnTo>
                    <a:pt x="267" y="729"/>
                  </a:lnTo>
                  <a:lnTo>
                    <a:pt x="192" y="707"/>
                  </a:lnTo>
                  <a:lnTo>
                    <a:pt x="173" y="603"/>
                  </a:lnTo>
                  <a:lnTo>
                    <a:pt x="0" y="574"/>
                  </a:lnTo>
                  <a:lnTo>
                    <a:pt x="72" y="393"/>
                  </a:lnTo>
                  <a:lnTo>
                    <a:pt x="5" y="230"/>
                  </a:lnTo>
                  <a:lnTo>
                    <a:pt x="67" y="137"/>
                  </a:lnTo>
                  <a:lnTo>
                    <a:pt x="181" y="134"/>
                  </a:lnTo>
                  <a:lnTo>
                    <a:pt x="235" y="110"/>
                  </a:lnTo>
                  <a:lnTo>
                    <a:pt x="445" y="110"/>
                  </a:lnTo>
                  <a:lnTo>
                    <a:pt x="488" y="73"/>
                  </a:lnTo>
                  <a:lnTo>
                    <a:pt x="680" y="65"/>
                  </a:lnTo>
                  <a:lnTo>
                    <a:pt x="800" y="0"/>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60" name="Freeform 13"/>
            <p:cNvSpPr>
              <a:spLocks/>
            </p:cNvSpPr>
            <p:nvPr/>
          </p:nvSpPr>
          <p:spPr bwMode="auto">
            <a:xfrm>
              <a:off x="7420870" y="1578487"/>
              <a:ext cx="285779" cy="241368"/>
            </a:xfrm>
            <a:custGeom>
              <a:avLst/>
              <a:gdLst/>
              <a:ahLst/>
              <a:cxnLst>
                <a:cxn ang="0">
                  <a:pos x="67" y="0"/>
                </a:cxn>
                <a:cxn ang="0">
                  <a:pos x="293" y="67"/>
                </a:cxn>
                <a:cxn ang="0">
                  <a:pos x="403" y="161"/>
                </a:cxn>
                <a:cxn ang="0">
                  <a:pos x="459" y="156"/>
                </a:cxn>
                <a:cxn ang="0">
                  <a:pos x="504" y="216"/>
                </a:cxn>
                <a:cxn ang="0">
                  <a:pos x="459" y="324"/>
                </a:cxn>
                <a:cxn ang="0">
                  <a:pos x="339" y="317"/>
                </a:cxn>
                <a:cxn ang="0">
                  <a:pos x="305" y="228"/>
                </a:cxn>
                <a:cxn ang="0">
                  <a:pos x="142" y="288"/>
                </a:cxn>
                <a:cxn ang="0">
                  <a:pos x="0" y="199"/>
                </a:cxn>
                <a:cxn ang="0">
                  <a:pos x="17" y="70"/>
                </a:cxn>
                <a:cxn ang="0">
                  <a:pos x="67" y="0"/>
                </a:cxn>
              </a:cxnLst>
              <a:rect l="0" t="0" r="r" b="b"/>
              <a:pathLst>
                <a:path w="504" h="324">
                  <a:moveTo>
                    <a:pt x="67" y="0"/>
                  </a:moveTo>
                  <a:lnTo>
                    <a:pt x="293" y="67"/>
                  </a:lnTo>
                  <a:lnTo>
                    <a:pt x="403" y="161"/>
                  </a:lnTo>
                  <a:lnTo>
                    <a:pt x="459" y="156"/>
                  </a:lnTo>
                  <a:lnTo>
                    <a:pt x="504" y="216"/>
                  </a:lnTo>
                  <a:lnTo>
                    <a:pt x="459" y="324"/>
                  </a:lnTo>
                  <a:lnTo>
                    <a:pt x="339" y="317"/>
                  </a:lnTo>
                  <a:lnTo>
                    <a:pt x="305" y="228"/>
                  </a:lnTo>
                  <a:lnTo>
                    <a:pt x="142" y="288"/>
                  </a:lnTo>
                  <a:lnTo>
                    <a:pt x="0" y="199"/>
                  </a:lnTo>
                  <a:lnTo>
                    <a:pt x="17" y="70"/>
                  </a:lnTo>
                  <a:lnTo>
                    <a:pt x="67" y="0"/>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61" name="Freeform 14"/>
            <p:cNvSpPr>
              <a:spLocks/>
            </p:cNvSpPr>
            <p:nvPr/>
          </p:nvSpPr>
          <p:spPr bwMode="auto">
            <a:xfrm>
              <a:off x="7381592" y="1320728"/>
              <a:ext cx="327904" cy="305437"/>
            </a:xfrm>
            <a:custGeom>
              <a:avLst/>
              <a:gdLst/>
              <a:ahLst/>
              <a:cxnLst>
                <a:cxn ang="0">
                  <a:pos x="362" y="413"/>
                </a:cxn>
                <a:cxn ang="0">
                  <a:pos x="127" y="344"/>
                </a:cxn>
                <a:cxn ang="0">
                  <a:pos x="0" y="248"/>
                </a:cxn>
                <a:cxn ang="0">
                  <a:pos x="104" y="184"/>
                </a:cxn>
                <a:cxn ang="0">
                  <a:pos x="69" y="140"/>
                </a:cxn>
                <a:cxn ang="0">
                  <a:pos x="12" y="135"/>
                </a:cxn>
                <a:cxn ang="0">
                  <a:pos x="9" y="96"/>
                </a:cxn>
                <a:cxn ang="0">
                  <a:pos x="67" y="39"/>
                </a:cxn>
                <a:cxn ang="0">
                  <a:pos x="122" y="36"/>
                </a:cxn>
                <a:cxn ang="0">
                  <a:pos x="129" y="0"/>
                </a:cxn>
                <a:cxn ang="0">
                  <a:pos x="199" y="3"/>
                </a:cxn>
                <a:cxn ang="0">
                  <a:pos x="228" y="34"/>
                </a:cxn>
                <a:cxn ang="0">
                  <a:pos x="576" y="24"/>
                </a:cxn>
                <a:cxn ang="0">
                  <a:pos x="559" y="75"/>
                </a:cxn>
                <a:cxn ang="0">
                  <a:pos x="494" y="120"/>
                </a:cxn>
                <a:cxn ang="0">
                  <a:pos x="487" y="192"/>
                </a:cxn>
                <a:cxn ang="0">
                  <a:pos x="367" y="245"/>
                </a:cxn>
                <a:cxn ang="0">
                  <a:pos x="362" y="413"/>
                </a:cxn>
              </a:cxnLst>
              <a:rect l="0" t="0" r="r" b="b"/>
              <a:pathLst>
                <a:path w="576" h="413">
                  <a:moveTo>
                    <a:pt x="362" y="413"/>
                  </a:moveTo>
                  <a:lnTo>
                    <a:pt x="127" y="344"/>
                  </a:lnTo>
                  <a:lnTo>
                    <a:pt x="0" y="248"/>
                  </a:lnTo>
                  <a:lnTo>
                    <a:pt x="104" y="184"/>
                  </a:lnTo>
                  <a:lnTo>
                    <a:pt x="69" y="140"/>
                  </a:lnTo>
                  <a:lnTo>
                    <a:pt x="12" y="135"/>
                  </a:lnTo>
                  <a:lnTo>
                    <a:pt x="9" y="96"/>
                  </a:lnTo>
                  <a:lnTo>
                    <a:pt x="67" y="39"/>
                  </a:lnTo>
                  <a:lnTo>
                    <a:pt x="122" y="36"/>
                  </a:lnTo>
                  <a:lnTo>
                    <a:pt x="129" y="0"/>
                  </a:lnTo>
                  <a:lnTo>
                    <a:pt x="199" y="3"/>
                  </a:lnTo>
                  <a:lnTo>
                    <a:pt x="228" y="34"/>
                  </a:lnTo>
                  <a:lnTo>
                    <a:pt x="576" y="24"/>
                  </a:lnTo>
                  <a:lnTo>
                    <a:pt x="559" y="75"/>
                  </a:lnTo>
                  <a:lnTo>
                    <a:pt x="494" y="120"/>
                  </a:lnTo>
                  <a:lnTo>
                    <a:pt x="487" y="192"/>
                  </a:lnTo>
                  <a:lnTo>
                    <a:pt x="367" y="245"/>
                  </a:lnTo>
                  <a:lnTo>
                    <a:pt x="362" y="413"/>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62" name="Freeform 15"/>
            <p:cNvSpPr>
              <a:spLocks/>
            </p:cNvSpPr>
            <p:nvPr/>
          </p:nvSpPr>
          <p:spPr bwMode="auto">
            <a:xfrm>
              <a:off x="7056532" y="1308810"/>
              <a:ext cx="365478" cy="242115"/>
            </a:xfrm>
            <a:custGeom>
              <a:avLst/>
              <a:gdLst/>
              <a:ahLst/>
              <a:cxnLst>
                <a:cxn ang="0">
                  <a:pos x="645" y="50"/>
                </a:cxn>
                <a:cxn ang="0">
                  <a:pos x="578" y="112"/>
                </a:cxn>
                <a:cxn ang="0">
                  <a:pos x="586" y="152"/>
                </a:cxn>
                <a:cxn ang="0">
                  <a:pos x="403" y="206"/>
                </a:cxn>
                <a:cxn ang="0">
                  <a:pos x="405" y="292"/>
                </a:cxn>
                <a:cxn ang="0">
                  <a:pos x="375" y="325"/>
                </a:cxn>
                <a:cxn ang="0">
                  <a:pos x="149" y="204"/>
                </a:cxn>
                <a:cxn ang="0">
                  <a:pos x="31" y="208"/>
                </a:cxn>
                <a:cxn ang="0">
                  <a:pos x="0" y="96"/>
                </a:cxn>
                <a:cxn ang="0">
                  <a:pos x="66" y="76"/>
                </a:cxn>
                <a:cxn ang="0">
                  <a:pos x="141" y="69"/>
                </a:cxn>
                <a:cxn ang="0">
                  <a:pos x="139" y="31"/>
                </a:cxn>
                <a:cxn ang="0">
                  <a:pos x="295" y="31"/>
                </a:cxn>
                <a:cxn ang="0">
                  <a:pos x="470" y="0"/>
                </a:cxn>
                <a:cxn ang="0">
                  <a:pos x="609" y="9"/>
                </a:cxn>
                <a:cxn ang="0">
                  <a:pos x="645" y="50"/>
                </a:cxn>
              </a:cxnLst>
              <a:rect l="0" t="0" r="r" b="b"/>
              <a:pathLst>
                <a:path w="645" h="325">
                  <a:moveTo>
                    <a:pt x="645" y="50"/>
                  </a:moveTo>
                  <a:lnTo>
                    <a:pt x="578" y="112"/>
                  </a:lnTo>
                  <a:lnTo>
                    <a:pt x="586" y="152"/>
                  </a:lnTo>
                  <a:lnTo>
                    <a:pt x="403" y="206"/>
                  </a:lnTo>
                  <a:lnTo>
                    <a:pt x="405" y="292"/>
                  </a:lnTo>
                  <a:lnTo>
                    <a:pt x="375" y="325"/>
                  </a:lnTo>
                  <a:lnTo>
                    <a:pt x="149" y="204"/>
                  </a:lnTo>
                  <a:lnTo>
                    <a:pt x="31" y="208"/>
                  </a:lnTo>
                  <a:lnTo>
                    <a:pt x="0" y="96"/>
                  </a:lnTo>
                  <a:lnTo>
                    <a:pt x="66" y="76"/>
                  </a:lnTo>
                  <a:lnTo>
                    <a:pt x="141" y="69"/>
                  </a:lnTo>
                  <a:lnTo>
                    <a:pt x="139" y="31"/>
                  </a:lnTo>
                  <a:lnTo>
                    <a:pt x="295" y="31"/>
                  </a:lnTo>
                  <a:lnTo>
                    <a:pt x="470" y="0"/>
                  </a:lnTo>
                  <a:lnTo>
                    <a:pt x="609" y="9"/>
                  </a:lnTo>
                  <a:lnTo>
                    <a:pt x="645" y="50"/>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63" name="Freeform 16"/>
            <p:cNvSpPr>
              <a:spLocks/>
            </p:cNvSpPr>
            <p:nvPr/>
          </p:nvSpPr>
          <p:spPr bwMode="auto">
            <a:xfrm>
              <a:off x="6584599" y="1246231"/>
              <a:ext cx="552203" cy="239134"/>
            </a:xfrm>
            <a:custGeom>
              <a:avLst/>
              <a:gdLst/>
              <a:ahLst/>
              <a:cxnLst>
                <a:cxn ang="0">
                  <a:pos x="968" y="115"/>
                </a:cxn>
                <a:cxn ang="0">
                  <a:pos x="970" y="153"/>
                </a:cxn>
                <a:cxn ang="0">
                  <a:pos x="896" y="163"/>
                </a:cxn>
                <a:cxn ang="0">
                  <a:pos x="831" y="187"/>
                </a:cxn>
                <a:cxn ang="0">
                  <a:pos x="718" y="249"/>
                </a:cxn>
                <a:cxn ang="0">
                  <a:pos x="519" y="260"/>
                </a:cxn>
                <a:cxn ang="0">
                  <a:pos x="478" y="295"/>
                </a:cxn>
                <a:cxn ang="0">
                  <a:pos x="272" y="292"/>
                </a:cxn>
                <a:cxn ang="0">
                  <a:pos x="216" y="321"/>
                </a:cxn>
                <a:cxn ang="0">
                  <a:pos x="99" y="321"/>
                </a:cxn>
                <a:cxn ang="0">
                  <a:pos x="55" y="291"/>
                </a:cxn>
                <a:cxn ang="0">
                  <a:pos x="79" y="232"/>
                </a:cxn>
                <a:cxn ang="0">
                  <a:pos x="0" y="139"/>
                </a:cxn>
                <a:cxn ang="0">
                  <a:pos x="94" y="33"/>
                </a:cxn>
                <a:cxn ang="0">
                  <a:pos x="396" y="45"/>
                </a:cxn>
                <a:cxn ang="0">
                  <a:pos x="504" y="0"/>
                </a:cxn>
                <a:cxn ang="0">
                  <a:pos x="579" y="50"/>
                </a:cxn>
                <a:cxn ang="0">
                  <a:pos x="968" y="115"/>
                </a:cxn>
              </a:cxnLst>
              <a:rect l="0" t="0" r="r" b="b"/>
              <a:pathLst>
                <a:path w="970" h="321">
                  <a:moveTo>
                    <a:pt x="968" y="115"/>
                  </a:moveTo>
                  <a:lnTo>
                    <a:pt x="970" y="153"/>
                  </a:lnTo>
                  <a:lnTo>
                    <a:pt x="896" y="163"/>
                  </a:lnTo>
                  <a:lnTo>
                    <a:pt x="831" y="187"/>
                  </a:lnTo>
                  <a:lnTo>
                    <a:pt x="718" y="249"/>
                  </a:lnTo>
                  <a:lnTo>
                    <a:pt x="519" y="260"/>
                  </a:lnTo>
                  <a:lnTo>
                    <a:pt x="478" y="295"/>
                  </a:lnTo>
                  <a:lnTo>
                    <a:pt x="272" y="292"/>
                  </a:lnTo>
                  <a:lnTo>
                    <a:pt x="216" y="321"/>
                  </a:lnTo>
                  <a:lnTo>
                    <a:pt x="99" y="321"/>
                  </a:lnTo>
                  <a:lnTo>
                    <a:pt x="55" y="291"/>
                  </a:lnTo>
                  <a:lnTo>
                    <a:pt x="79" y="232"/>
                  </a:lnTo>
                  <a:lnTo>
                    <a:pt x="0" y="139"/>
                  </a:lnTo>
                  <a:lnTo>
                    <a:pt x="94" y="33"/>
                  </a:lnTo>
                  <a:lnTo>
                    <a:pt x="396" y="45"/>
                  </a:lnTo>
                  <a:lnTo>
                    <a:pt x="504" y="0"/>
                  </a:lnTo>
                  <a:lnTo>
                    <a:pt x="579" y="50"/>
                  </a:lnTo>
                  <a:lnTo>
                    <a:pt x="968" y="115"/>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64" name="Freeform 17"/>
            <p:cNvSpPr>
              <a:spLocks/>
            </p:cNvSpPr>
            <p:nvPr/>
          </p:nvSpPr>
          <p:spPr bwMode="auto">
            <a:xfrm>
              <a:off x="6150239" y="1194083"/>
              <a:ext cx="495843" cy="660044"/>
            </a:xfrm>
            <a:custGeom>
              <a:avLst/>
              <a:gdLst/>
              <a:ahLst/>
              <a:cxnLst>
                <a:cxn ang="0">
                  <a:pos x="857" y="103"/>
                </a:cxn>
                <a:cxn ang="0">
                  <a:pos x="775" y="96"/>
                </a:cxn>
                <a:cxn ang="0">
                  <a:pos x="699" y="34"/>
                </a:cxn>
                <a:cxn ang="0">
                  <a:pos x="483" y="0"/>
                </a:cxn>
                <a:cxn ang="0">
                  <a:pos x="370" y="96"/>
                </a:cxn>
                <a:cxn ang="0">
                  <a:pos x="411" y="139"/>
                </a:cxn>
                <a:cxn ang="0">
                  <a:pos x="394" y="180"/>
                </a:cxn>
                <a:cxn ang="0">
                  <a:pos x="324" y="134"/>
                </a:cxn>
                <a:cxn ang="0">
                  <a:pos x="221" y="194"/>
                </a:cxn>
                <a:cxn ang="0">
                  <a:pos x="199" y="168"/>
                </a:cxn>
                <a:cxn ang="0">
                  <a:pos x="0" y="269"/>
                </a:cxn>
                <a:cxn ang="0">
                  <a:pos x="0" y="343"/>
                </a:cxn>
                <a:cxn ang="0">
                  <a:pos x="41" y="353"/>
                </a:cxn>
                <a:cxn ang="0">
                  <a:pos x="89" y="444"/>
                </a:cxn>
                <a:cxn ang="0">
                  <a:pos x="53" y="497"/>
                </a:cxn>
                <a:cxn ang="0">
                  <a:pos x="89" y="530"/>
                </a:cxn>
                <a:cxn ang="0">
                  <a:pos x="156" y="478"/>
                </a:cxn>
                <a:cxn ang="0">
                  <a:pos x="137" y="562"/>
                </a:cxn>
                <a:cxn ang="0">
                  <a:pos x="185" y="605"/>
                </a:cxn>
                <a:cxn ang="0">
                  <a:pos x="130" y="650"/>
                </a:cxn>
                <a:cxn ang="0">
                  <a:pos x="183" y="679"/>
                </a:cxn>
                <a:cxn ang="0">
                  <a:pos x="139" y="840"/>
                </a:cxn>
                <a:cxn ang="0">
                  <a:pos x="360" y="732"/>
                </a:cxn>
                <a:cxn ang="0">
                  <a:pos x="437" y="852"/>
                </a:cxn>
                <a:cxn ang="0">
                  <a:pos x="677" y="886"/>
                </a:cxn>
                <a:cxn ang="0">
                  <a:pos x="799" y="826"/>
                </a:cxn>
                <a:cxn ang="0">
                  <a:pos x="871" y="646"/>
                </a:cxn>
                <a:cxn ang="0">
                  <a:pos x="804" y="485"/>
                </a:cxn>
                <a:cxn ang="0">
                  <a:pos x="864" y="389"/>
                </a:cxn>
                <a:cxn ang="0">
                  <a:pos x="823" y="365"/>
                </a:cxn>
                <a:cxn ang="0">
                  <a:pos x="845" y="302"/>
                </a:cxn>
                <a:cxn ang="0">
                  <a:pos x="766" y="209"/>
                </a:cxn>
                <a:cxn ang="0">
                  <a:pos x="857" y="103"/>
                </a:cxn>
              </a:cxnLst>
              <a:rect l="0" t="0" r="r" b="b"/>
              <a:pathLst>
                <a:path w="871" h="886">
                  <a:moveTo>
                    <a:pt x="857" y="103"/>
                  </a:moveTo>
                  <a:lnTo>
                    <a:pt x="775" y="96"/>
                  </a:lnTo>
                  <a:lnTo>
                    <a:pt x="699" y="34"/>
                  </a:lnTo>
                  <a:lnTo>
                    <a:pt x="483" y="0"/>
                  </a:lnTo>
                  <a:lnTo>
                    <a:pt x="370" y="96"/>
                  </a:lnTo>
                  <a:lnTo>
                    <a:pt x="411" y="139"/>
                  </a:lnTo>
                  <a:lnTo>
                    <a:pt x="394" y="180"/>
                  </a:lnTo>
                  <a:lnTo>
                    <a:pt x="324" y="134"/>
                  </a:lnTo>
                  <a:lnTo>
                    <a:pt x="221" y="194"/>
                  </a:lnTo>
                  <a:lnTo>
                    <a:pt x="199" y="168"/>
                  </a:lnTo>
                  <a:lnTo>
                    <a:pt x="0" y="269"/>
                  </a:lnTo>
                  <a:lnTo>
                    <a:pt x="0" y="343"/>
                  </a:lnTo>
                  <a:lnTo>
                    <a:pt x="41" y="353"/>
                  </a:lnTo>
                  <a:lnTo>
                    <a:pt x="89" y="444"/>
                  </a:lnTo>
                  <a:lnTo>
                    <a:pt x="53" y="497"/>
                  </a:lnTo>
                  <a:lnTo>
                    <a:pt x="89" y="530"/>
                  </a:lnTo>
                  <a:lnTo>
                    <a:pt x="156" y="478"/>
                  </a:lnTo>
                  <a:lnTo>
                    <a:pt x="137" y="562"/>
                  </a:lnTo>
                  <a:lnTo>
                    <a:pt x="185" y="605"/>
                  </a:lnTo>
                  <a:lnTo>
                    <a:pt x="130" y="650"/>
                  </a:lnTo>
                  <a:lnTo>
                    <a:pt x="183" y="679"/>
                  </a:lnTo>
                  <a:lnTo>
                    <a:pt x="139" y="840"/>
                  </a:lnTo>
                  <a:lnTo>
                    <a:pt x="360" y="732"/>
                  </a:lnTo>
                  <a:lnTo>
                    <a:pt x="437" y="852"/>
                  </a:lnTo>
                  <a:lnTo>
                    <a:pt x="677" y="886"/>
                  </a:lnTo>
                  <a:lnTo>
                    <a:pt x="799" y="826"/>
                  </a:lnTo>
                  <a:lnTo>
                    <a:pt x="871" y="646"/>
                  </a:lnTo>
                  <a:lnTo>
                    <a:pt x="804" y="485"/>
                  </a:lnTo>
                  <a:lnTo>
                    <a:pt x="864" y="389"/>
                  </a:lnTo>
                  <a:lnTo>
                    <a:pt x="823" y="365"/>
                  </a:lnTo>
                  <a:lnTo>
                    <a:pt x="845" y="302"/>
                  </a:lnTo>
                  <a:lnTo>
                    <a:pt x="766" y="209"/>
                  </a:lnTo>
                  <a:lnTo>
                    <a:pt x="857" y="103"/>
                  </a:lnTo>
                  <a:close/>
                </a:path>
              </a:pathLst>
            </a:custGeom>
            <a:solidFill>
              <a:schemeClr val="bg1">
                <a:lumMod val="95000"/>
              </a:schemeClr>
            </a:solidFill>
            <a:ln w="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grpSp>
          <p:nvGrpSpPr>
            <p:cNvPr id="65" name="63 Grupo"/>
            <p:cNvGrpSpPr/>
            <p:nvPr/>
          </p:nvGrpSpPr>
          <p:grpSpPr>
            <a:xfrm>
              <a:off x="8300636" y="2275778"/>
              <a:ext cx="538830" cy="425231"/>
              <a:chOff x="4812520" y="2997178"/>
              <a:chExt cx="736313" cy="513513"/>
            </a:xfrm>
            <a:solidFill>
              <a:schemeClr val="bg1">
                <a:lumMod val="95000"/>
              </a:schemeClr>
            </a:solidFill>
          </p:grpSpPr>
          <p:sp>
            <p:nvSpPr>
              <p:cNvPr id="78" name="Freeform 19"/>
              <p:cNvSpPr>
                <a:spLocks/>
              </p:cNvSpPr>
              <p:nvPr/>
            </p:nvSpPr>
            <p:spPr bwMode="auto">
              <a:xfrm rot="554745">
                <a:off x="5088179" y="3055783"/>
                <a:ext cx="294284" cy="276173"/>
              </a:xfrm>
              <a:custGeom>
                <a:avLst/>
                <a:gdLst/>
                <a:ahLst/>
                <a:cxnLst>
                  <a:cxn ang="0">
                    <a:pos x="0" y="245"/>
                  </a:cxn>
                  <a:cxn ang="0">
                    <a:pos x="226" y="44"/>
                  </a:cxn>
                  <a:cxn ang="0">
                    <a:pos x="278" y="39"/>
                  </a:cxn>
                  <a:cxn ang="0">
                    <a:pos x="312" y="0"/>
                  </a:cxn>
                  <a:cxn ang="0">
                    <a:pos x="355" y="39"/>
                  </a:cxn>
                  <a:cxn ang="0">
                    <a:pos x="350" y="82"/>
                  </a:cxn>
                  <a:cxn ang="0">
                    <a:pos x="317" y="130"/>
                  </a:cxn>
                  <a:cxn ang="0">
                    <a:pos x="350" y="159"/>
                  </a:cxn>
                  <a:cxn ang="0">
                    <a:pos x="394" y="154"/>
                  </a:cxn>
                  <a:cxn ang="0">
                    <a:pos x="422" y="125"/>
                  </a:cxn>
                  <a:cxn ang="0">
                    <a:pos x="456" y="149"/>
                  </a:cxn>
                  <a:cxn ang="0">
                    <a:pos x="461" y="240"/>
                  </a:cxn>
                  <a:cxn ang="0">
                    <a:pos x="418" y="269"/>
                  </a:cxn>
                  <a:cxn ang="0">
                    <a:pos x="413" y="336"/>
                  </a:cxn>
                  <a:cxn ang="0">
                    <a:pos x="326" y="404"/>
                  </a:cxn>
                  <a:cxn ang="0">
                    <a:pos x="293" y="413"/>
                  </a:cxn>
                  <a:cxn ang="0">
                    <a:pos x="226" y="351"/>
                  </a:cxn>
                  <a:cxn ang="0">
                    <a:pos x="163" y="336"/>
                  </a:cxn>
                  <a:cxn ang="0">
                    <a:pos x="163" y="260"/>
                  </a:cxn>
                  <a:cxn ang="0">
                    <a:pos x="125" y="260"/>
                  </a:cxn>
                  <a:cxn ang="0">
                    <a:pos x="58" y="322"/>
                  </a:cxn>
                  <a:cxn ang="0">
                    <a:pos x="0" y="245"/>
                  </a:cxn>
                </a:cxnLst>
                <a:rect l="0" t="0" r="r" b="b"/>
                <a:pathLst>
                  <a:path w="461" h="413">
                    <a:moveTo>
                      <a:pt x="0" y="245"/>
                    </a:moveTo>
                    <a:lnTo>
                      <a:pt x="226" y="44"/>
                    </a:lnTo>
                    <a:lnTo>
                      <a:pt x="278" y="39"/>
                    </a:lnTo>
                    <a:lnTo>
                      <a:pt x="312" y="0"/>
                    </a:lnTo>
                    <a:lnTo>
                      <a:pt x="355" y="39"/>
                    </a:lnTo>
                    <a:lnTo>
                      <a:pt x="350" y="82"/>
                    </a:lnTo>
                    <a:lnTo>
                      <a:pt x="317" y="130"/>
                    </a:lnTo>
                    <a:lnTo>
                      <a:pt x="350" y="159"/>
                    </a:lnTo>
                    <a:lnTo>
                      <a:pt x="394" y="154"/>
                    </a:lnTo>
                    <a:lnTo>
                      <a:pt x="422" y="125"/>
                    </a:lnTo>
                    <a:lnTo>
                      <a:pt x="456" y="149"/>
                    </a:lnTo>
                    <a:lnTo>
                      <a:pt x="461" y="240"/>
                    </a:lnTo>
                    <a:lnTo>
                      <a:pt x="418" y="269"/>
                    </a:lnTo>
                    <a:lnTo>
                      <a:pt x="413" y="336"/>
                    </a:lnTo>
                    <a:lnTo>
                      <a:pt x="326" y="404"/>
                    </a:lnTo>
                    <a:lnTo>
                      <a:pt x="293" y="413"/>
                    </a:lnTo>
                    <a:lnTo>
                      <a:pt x="226" y="351"/>
                    </a:lnTo>
                    <a:lnTo>
                      <a:pt x="163" y="336"/>
                    </a:lnTo>
                    <a:lnTo>
                      <a:pt x="163" y="260"/>
                    </a:lnTo>
                    <a:lnTo>
                      <a:pt x="125" y="260"/>
                    </a:lnTo>
                    <a:lnTo>
                      <a:pt x="58" y="322"/>
                    </a:lnTo>
                    <a:lnTo>
                      <a:pt x="0" y="245"/>
                    </a:lnTo>
                    <a:close/>
                  </a:path>
                </a:pathLst>
              </a:custGeom>
              <a:grpFill/>
              <a:ln w="1270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500" kern="0">
                  <a:solidFill>
                    <a:sysClr val="windowText" lastClr="000000"/>
                  </a:solidFill>
                  <a:effectLst>
                    <a:outerShdw blurRad="38100" dist="38100" dir="2700000" algn="tl">
                      <a:srgbClr val="000000"/>
                    </a:outerShdw>
                  </a:effectLst>
                  <a:cs typeface="Calibri" pitchFamily="34" charset="0"/>
                </a:endParaRPr>
              </a:p>
            </p:txBody>
          </p:sp>
          <p:sp>
            <p:nvSpPr>
              <p:cNvPr id="79" name="Freeform 20"/>
              <p:cNvSpPr>
                <a:spLocks/>
              </p:cNvSpPr>
              <p:nvPr/>
            </p:nvSpPr>
            <p:spPr bwMode="auto">
              <a:xfrm rot="554745">
                <a:off x="4812520" y="3302741"/>
                <a:ext cx="128392" cy="121408"/>
              </a:xfrm>
              <a:custGeom>
                <a:avLst/>
                <a:gdLst/>
                <a:ahLst/>
                <a:cxnLst>
                  <a:cxn ang="0">
                    <a:pos x="0" y="111"/>
                  </a:cxn>
                  <a:cxn ang="0">
                    <a:pos x="100" y="0"/>
                  </a:cxn>
                  <a:cxn ang="0">
                    <a:pos x="163" y="0"/>
                  </a:cxn>
                  <a:cxn ang="0">
                    <a:pos x="196" y="44"/>
                  </a:cxn>
                  <a:cxn ang="0">
                    <a:pos x="100" y="140"/>
                  </a:cxn>
                  <a:cxn ang="0">
                    <a:pos x="100" y="168"/>
                  </a:cxn>
                  <a:cxn ang="0">
                    <a:pos x="9" y="183"/>
                  </a:cxn>
                  <a:cxn ang="0">
                    <a:pos x="0" y="111"/>
                  </a:cxn>
                </a:cxnLst>
                <a:rect l="0" t="0" r="r" b="b"/>
                <a:pathLst>
                  <a:path w="196" h="183">
                    <a:moveTo>
                      <a:pt x="0" y="111"/>
                    </a:moveTo>
                    <a:lnTo>
                      <a:pt x="100" y="0"/>
                    </a:lnTo>
                    <a:lnTo>
                      <a:pt x="163" y="0"/>
                    </a:lnTo>
                    <a:lnTo>
                      <a:pt x="196" y="44"/>
                    </a:lnTo>
                    <a:lnTo>
                      <a:pt x="100" y="140"/>
                    </a:lnTo>
                    <a:lnTo>
                      <a:pt x="100" y="168"/>
                    </a:lnTo>
                    <a:lnTo>
                      <a:pt x="9" y="183"/>
                    </a:lnTo>
                    <a:lnTo>
                      <a:pt x="0" y="111"/>
                    </a:lnTo>
                    <a:close/>
                  </a:path>
                </a:pathLst>
              </a:custGeom>
              <a:grpFill/>
              <a:ln w="1270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500" kern="0">
                  <a:solidFill>
                    <a:sysClr val="windowText" lastClr="000000"/>
                  </a:solidFill>
                  <a:effectLst>
                    <a:outerShdw blurRad="38100" dist="38100" dir="2700000" algn="tl">
                      <a:srgbClr val="000000"/>
                    </a:outerShdw>
                  </a:effectLst>
                  <a:cs typeface="Calibri" pitchFamily="34" charset="0"/>
                </a:endParaRPr>
              </a:p>
            </p:txBody>
          </p:sp>
          <p:sp>
            <p:nvSpPr>
              <p:cNvPr id="80" name="Freeform 21"/>
              <p:cNvSpPr>
                <a:spLocks/>
              </p:cNvSpPr>
              <p:nvPr/>
            </p:nvSpPr>
            <p:spPr bwMode="auto">
              <a:xfrm rot="554745">
                <a:off x="4845235" y="3457325"/>
                <a:ext cx="57840" cy="53366"/>
              </a:xfrm>
              <a:custGeom>
                <a:avLst/>
                <a:gdLst/>
                <a:ahLst/>
                <a:cxnLst>
                  <a:cxn ang="0">
                    <a:pos x="0" y="67"/>
                  </a:cxn>
                  <a:cxn ang="0">
                    <a:pos x="91" y="82"/>
                  </a:cxn>
                  <a:cxn ang="0">
                    <a:pos x="91" y="24"/>
                  </a:cxn>
                  <a:cxn ang="0">
                    <a:pos x="38" y="29"/>
                  </a:cxn>
                  <a:cxn ang="0">
                    <a:pos x="28" y="0"/>
                  </a:cxn>
                  <a:cxn ang="0">
                    <a:pos x="0" y="67"/>
                  </a:cxn>
                </a:cxnLst>
                <a:rect l="0" t="0" r="r" b="b"/>
                <a:pathLst>
                  <a:path w="91" h="82">
                    <a:moveTo>
                      <a:pt x="0" y="67"/>
                    </a:moveTo>
                    <a:lnTo>
                      <a:pt x="91" y="82"/>
                    </a:lnTo>
                    <a:lnTo>
                      <a:pt x="91" y="24"/>
                    </a:lnTo>
                    <a:lnTo>
                      <a:pt x="38" y="29"/>
                    </a:lnTo>
                    <a:lnTo>
                      <a:pt x="28" y="0"/>
                    </a:lnTo>
                    <a:lnTo>
                      <a:pt x="0" y="67"/>
                    </a:lnTo>
                    <a:close/>
                  </a:path>
                </a:pathLst>
              </a:custGeom>
              <a:grpFill/>
              <a:ln w="1270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500" kern="0">
                  <a:solidFill>
                    <a:sysClr val="windowText" lastClr="000000"/>
                  </a:solidFill>
                  <a:effectLst>
                    <a:outerShdw blurRad="38100" dist="38100" dir="2700000" algn="tl">
                      <a:srgbClr val="000000"/>
                    </a:outerShdw>
                  </a:effectLst>
                  <a:cs typeface="Calibri" pitchFamily="34" charset="0"/>
                </a:endParaRPr>
              </a:p>
            </p:txBody>
          </p:sp>
          <p:sp>
            <p:nvSpPr>
              <p:cNvPr id="81" name="Freeform 22"/>
              <p:cNvSpPr>
                <a:spLocks/>
              </p:cNvSpPr>
              <p:nvPr/>
            </p:nvSpPr>
            <p:spPr bwMode="auto">
              <a:xfrm rot="554745">
                <a:off x="5414085" y="2997178"/>
                <a:ext cx="134748" cy="104063"/>
              </a:xfrm>
              <a:custGeom>
                <a:avLst/>
                <a:gdLst/>
                <a:ahLst/>
                <a:cxnLst>
                  <a:cxn ang="0">
                    <a:pos x="0" y="0"/>
                  </a:cxn>
                  <a:cxn ang="0">
                    <a:pos x="9" y="105"/>
                  </a:cxn>
                  <a:cxn ang="0">
                    <a:pos x="91" y="91"/>
                  </a:cxn>
                  <a:cxn ang="0">
                    <a:pos x="158" y="158"/>
                  </a:cxn>
                  <a:cxn ang="0">
                    <a:pos x="211" y="153"/>
                  </a:cxn>
                  <a:cxn ang="0">
                    <a:pos x="201" y="81"/>
                  </a:cxn>
                  <a:cxn ang="0">
                    <a:pos x="125" y="0"/>
                  </a:cxn>
                  <a:cxn ang="0">
                    <a:pos x="0" y="0"/>
                  </a:cxn>
                </a:cxnLst>
                <a:rect l="0" t="0" r="r" b="b"/>
                <a:pathLst>
                  <a:path w="211" h="158">
                    <a:moveTo>
                      <a:pt x="0" y="0"/>
                    </a:moveTo>
                    <a:lnTo>
                      <a:pt x="9" y="105"/>
                    </a:lnTo>
                    <a:lnTo>
                      <a:pt x="91" y="91"/>
                    </a:lnTo>
                    <a:lnTo>
                      <a:pt x="158" y="158"/>
                    </a:lnTo>
                    <a:lnTo>
                      <a:pt x="211" y="153"/>
                    </a:lnTo>
                    <a:lnTo>
                      <a:pt x="201" y="81"/>
                    </a:lnTo>
                    <a:lnTo>
                      <a:pt x="125" y="0"/>
                    </a:lnTo>
                    <a:lnTo>
                      <a:pt x="0" y="0"/>
                    </a:lnTo>
                    <a:close/>
                  </a:path>
                </a:pathLst>
              </a:custGeom>
              <a:grpFill/>
              <a:ln w="12700"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500" kern="0">
                  <a:solidFill>
                    <a:sysClr val="windowText" lastClr="000000"/>
                  </a:solidFill>
                  <a:effectLst>
                    <a:outerShdw blurRad="38100" dist="38100" dir="2700000" algn="tl">
                      <a:srgbClr val="000000"/>
                    </a:outerShdw>
                  </a:effectLst>
                  <a:cs typeface="Calibri" pitchFamily="34" charset="0"/>
                </a:endParaRPr>
              </a:p>
            </p:txBody>
          </p:sp>
        </p:grpSp>
        <p:grpSp>
          <p:nvGrpSpPr>
            <p:cNvPr id="70" name="Group 23"/>
            <p:cNvGrpSpPr>
              <a:grpSpLocks/>
            </p:cNvGrpSpPr>
            <p:nvPr/>
          </p:nvGrpSpPr>
          <p:grpSpPr bwMode="auto">
            <a:xfrm>
              <a:off x="5620634" y="4126910"/>
              <a:ext cx="964107" cy="483654"/>
              <a:chOff x="1914" y="2552"/>
              <a:chExt cx="1738" cy="680"/>
            </a:xfrm>
            <a:solidFill>
              <a:schemeClr val="bg1">
                <a:lumMod val="95000"/>
              </a:schemeClr>
            </a:solidFill>
            <a:effectLst/>
          </p:grpSpPr>
          <p:sp>
            <p:nvSpPr>
              <p:cNvPr id="71" name="Freeform 24"/>
              <p:cNvSpPr>
                <a:spLocks/>
              </p:cNvSpPr>
              <p:nvPr/>
            </p:nvSpPr>
            <p:spPr bwMode="auto">
              <a:xfrm>
                <a:off x="1966" y="2704"/>
                <a:ext cx="110" cy="177"/>
              </a:xfrm>
              <a:custGeom>
                <a:avLst/>
                <a:gdLst/>
                <a:ahLst/>
                <a:cxnLst>
                  <a:cxn ang="0">
                    <a:pos x="0" y="57"/>
                  </a:cxn>
                  <a:cxn ang="0">
                    <a:pos x="43" y="0"/>
                  </a:cxn>
                  <a:cxn ang="0">
                    <a:pos x="105" y="28"/>
                  </a:cxn>
                  <a:cxn ang="0">
                    <a:pos x="110" y="86"/>
                  </a:cxn>
                  <a:cxn ang="0">
                    <a:pos x="62" y="177"/>
                  </a:cxn>
                  <a:cxn ang="0">
                    <a:pos x="14" y="139"/>
                  </a:cxn>
                  <a:cxn ang="0">
                    <a:pos x="0" y="57"/>
                  </a:cxn>
                </a:cxnLst>
                <a:rect l="0" t="0" r="r" b="b"/>
                <a:pathLst>
                  <a:path w="110" h="177">
                    <a:moveTo>
                      <a:pt x="0" y="57"/>
                    </a:moveTo>
                    <a:lnTo>
                      <a:pt x="43" y="0"/>
                    </a:lnTo>
                    <a:lnTo>
                      <a:pt x="105" y="28"/>
                    </a:lnTo>
                    <a:lnTo>
                      <a:pt x="110" y="86"/>
                    </a:lnTo>
                    <a:lnTo>
                      <a:pt x="62" y="177"/>
                    </a:lnTo>
                    <a:lnTo>
                      <a:pt x="14" y="139"/>
                    </a:lnTo>
                    <a:lnTo>
                      <a:pt x="0" y="57"/>
                    </a:lnTo>
                    <a:close/>
                  </a:path>
                </a:pathLst>
              </a:custGeom>
              <a:grpFill/>
              <a:ln w="9525"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72" name="Freeform 25"/>
              <p:cNvSpPr>
                <a:spLocks/>
              </p:cNvSpPr>
              <p:nvPr/>
            </p:nvSpPr>
            <p:spPr bwMode="auto">
              <a:xfrm>
                <a:off x="2209" y="2984"/>
                <a:ext cx="87" cy="99"/>
              </a:xfrm>
              <a:custGeom>
                <a:avLst/>
                <a:gdLst/>
                <a:ahLst/>
                <a:cxnLst>
                  <a:cxn ang="0">
                    <a:pos x="0" y="5"/>
                  </a:cxn>
                  <a:cxn ang="0">
                    <a:pos x="0" y="65"/>
                  </a:cxn>
                  <a:cxn ang="0">
                    <a:pos x="39" y="99"/>
                  </a:cxn>
                  <a:cxn ang="0">
                    <a:pos x="87" y="87"/>
                  </a:cxn>
                  <a:cxn ang="0">
                    <a:pos x="87" y="36"/>
                  </a:cxn>
                  <a:cxn ang="0">
                    <a:pos x="58" y="0"/>
                  </a:cxn>
                  <a:cxn ang="0">
                    <a:pos x="0" y="5"/>
                  </a:cxn>
                </a:cxnLst>
                <a:rect l="0" t="0" r="r" b="b"/>
                <a:pathLst>
                  <a:path w="87" h="99">
                    <a:moveTo>
                      <a:pt x="0" y="5"/>
                    </a:moveTo>
                    <a:lnTo>
                      <a:pt x="0" y="65"/>
                    </a:lnTo>
                    <a:lnTo>
                      <a:pt x="39" y="99"/>
                    </a:lnTo>
                    <a:lnTo>
                      <a:pt x="87" y="87"/>
                    </a:lnTo>
                    <a:lnTo>
                      <a:pt x="87" y="36"/>
                    </a:lnTo>
                    <a:lnTo>
                      <a:pt x="58" y="0"/>
                    </a:lnTo>
                    <a:lnTo>
                      <a:pt x="0" y="5"/>
                    </a:lnTo>
                    <a:close/>
                  </a:path>
                </a:pathLst>
              </a:custGeom>
              <a:grpFill/>
              <a:ln w="9525"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73" name="Freeform 26"/>
              <p:cNvSpPr>
                <a:spLocks/>
              </p:cNvSpPr>
              <p:nvPr/>
            </p:nvSpPr>
            <p:spPr bwMode="auto">
              <a:xfrm>
                <a:off x="2365" y="2814"/>
                <a:ext cx="298" cy="259"/>
              </a:xfrm>
              <a:custGeom>
                <a:avLst/>
                <a:gdLst/>
                <a:ahLst/>
                <a:cxnLst>
                  <a:cxn ang="0">
                    <a:pos x="0" y="108"/>
                  </a:cxn>
                  <a:cxn ang="0">
                    <a:pos x="22" y="139"/>
                  </a:cxn>
                  <a:cxn ang="0">
                    <a:pos x="15" y="197"/>
                  </a:cxn>
                  <a:cxn ang="0">
                    <a:pos x="72" y="259"/>
                  </a:cxn>
                  <a:cxn ang="0">
                    <a:pos x="147" y="242"/>
                  </a:cxn>
                  <a:cxn ang="0">
                    <a:pos x="183" y="197"/>
                  </a:cxn>
                  <a:cxn ang="0">
                    <a:pos x="192" y="161"/>
                  </a:cxn>
                  <a:cxn ang="0">
                    <a:pos x="192" y="103"/>
                  </a:cxn>
                  <a:cxn ang="0">
                    <a:pos x="250" y="50"/>
                  </a:cxn>
                  <a:cxn ang="0">
                    <a:pos x="298" y="53"/>
                  </a:cxn>
                  <a:cxn ang="0">
                    <a:pos x="281" y="2"/>
                  </a:cxn>
                  <a:cxn ang="0">
                    <a:pos x="250" y="26"/>
                  </a:cxn>
                  <a:cxn ang="0">
                    <a:pos x="233" y="29"/>
                  </a:cxn>
                  <a:cxn ang="0">
                    <a:pos x="216" y="0"/>
                  </a:cxn>
                  <a:cxn ang="0">
                    <a:pos x="135" y="101"/>
                  </a:cxn>
                  <a:cxn ang="0">
                    <a:pos x="111" y="108"/>
                  </a:cxn>
                  <a:cxn ang="0">
                    <a:pos x="84" y="72"/>
                  </a:cxn>
                  <a:cxn ang="0">
                    <a:pos x="70" y="103"/>
                  </a:cxn>
                  <a:cxn ang="0">
                    <a:pos x="36" y="115"/>
                  </a:cxn>
                  <a:cxn ang="0">
                    <a:pos x="17" y="91"/>
                  </a:cxn>
                  <a:cxn ang="0">
                    <a:pos x="0" y="108"/>
                  </a:cxn>
                </a:cxnLst>
                <a:rect l="0" t="0" r="r" b="b"/>
                <a:pathLst>
                  <a:path w="298" h="259">
                    <a:moveTo>
                      <a:pt x="0" y="108"/>
                    </a:moveTo>
                    <a:lnTo>
                      <a:pt x="22" y="139"/>
                    </a:lnTo>
                    <a:lnTo>
                      <a:pt x="15" y="197"/>
                    </a:lnTo>
                    <a:lnTo>
                      <a:pt x="72" y="259"/>
                    </a:lnTo>
                    <a:lnTo>
                      <a:pt x="147" y="242"/>
                    </a:lnTo>
                    <a:lnTo>
                      <a:pt x="183" y="197"/>
                    </a:lnTo>
                    <a:lnTo>
                      <a:pt x="192" y="161"/>
                    </a:lnTo>
                    <a:lnTo>
                      <a:pt x="192" y="103"/>
                    </a:lnTo>
                    <a:lnTo>
                      <a:pt x="250" y="50"/>
                    </a:lnTo>
                    <a:lnTo>
                      <a:pt x="298" y="53"/>
                    </a:lnTo>
                    <a:lnTo>
                      <a:pt x="281" y="2"/>
                    </a:lnTo>
                    <a:lnTo>
                      <a:pt x="250" y="26"/>
                    </a:lnTo>
                    <a:lnTo>
                      <a:pt x="233" y="29"/>
                    </a:lnTo>
                    <a:lnTo>
                      <a:pt x="216" y="0"/>
                    </a:lnTo>
                    <a:lnTo>
                      <a:pt x="135" y="101"/>
                    </a:lnTo>
                    <a:lnTo>
                      <a:pt x="111" y="108"/>
                    </a:lnTo>
                    <a:lnTo>
                      <a:pt x="84" y="72"/>
                    </a:lnTo>
                    <a:lnTo>
                      <a:pt x="70" y="103"/>
                    </a:lnTo>
                    <a:lnTo>
                      <a:pt x="36" y="115"/>
                    </a:lnTo>
                    <a:lnTo>
                      <a:pt x="17" y="91"/>
                    </a:lnTo>
                    <a:lnTo>
                      <a:pt x="0" y="108"/>
                    </a:lnTo>
                    <a:close/>
                  </a:path>
                </a:pathLst>
              </a:custGeom>
              <a:grpFill/>
              <a:ln w="9525"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74" name="Freeform 27"/>
              <p:cNvSpPr>
                <a:spLocks/>
              </p:cNvSpPr>
              <p:nvPr/>
            </p:nvSpPr>
            <p:spPr bwMode="auto">
              <a:xfrm>
                <a:off x="2754" y="2987"/>
                <a:ext cx="166" cy="194"/>
              </a:xfrm>
              <a:custGeom>
                <a:avLst/>
                <a:gdLst/>
                <a:ahLst/>
                <a:cxnLst>
                  <a:cxn ang="0">
                    <a:pos x="0" y="86"/>
                  </a:cxn>
                  <a:cxn ang="0">
                    <a:pos x="43" y="69"/>
                  </a:cxn>
                  <a:cxn ang="0">
                    <a:pos x="46" y="14"/>
                  </a:cxn>
                  <a:cxn ang="0">
                    <a:pos x="118" y="26"/>
                  </a:cxn>
                  <a:cxn ang="0">
                    <a:pos x="139" y="0"/>
                  </a:cxn>
                  <a:cxn ang="0">
                    <a:pos x="166" y="48"/>
                  </a:cxn>
                  <a:cxn ang="0">
                    <a:pos x="163" y="156"/>
                  </a:cxn>
                  <a:cxn ang="0">
                    <a:pos x="130" y="194"/>
                  </a:cxn>
                  <a:cxn ang="0">
                    <a:pos x="60" y="194"/>
                  </a:cxn>
                  <a:cxn ang="0">
                    <a:pos x="19" y="161"/>
                  </a:cxn>
                  <a:cxn ang="0">
                    <a:pos x="0" y="86"/>
                  </a:cxn>
                </a:cxnLst>
                <a:rect l="0" t="0" r="r" b="b"/>
                <a:pathLst>
                  <a:path w="166" h="194">
                    <a:moveTo>
                      <a:pt x="0" y="86"/>
                    </a:moveTo>
                    <a:lnTo>
                      <a:pt x="43" y="69"/>
                    </a:lnTo>
                    <a:lnTo>
                      <a:pt x="46" y="14"/>
                    </a:lnTo>
                    <a:lnTo>
                      <a:pt x="118" y="26"/>
                    </a:lnTo>
                    <a:lnTo>
                      <a:pt x="139" y="0"/>
                    </a:lnTo>
                    <a:lnTo>
                      <a:pt x="166" y="48"/>
                    </a:lnTo>
                    <a:lnTo>
                      <a:pt x="163" y="156"/>
                    </a:lnTo>
                    <a:lnTo>
                      <a:pt x="130" y="194"/>
                    </a:lnTo>
                    <a:lnTo>
                      <a:pt x="60" y="194"/>
                    </a:lnTo>
                    <a:lnTo>
                      <a:pt x="19" y="161"/>
                    </a:lnTo>
                    <a:lnTo>
                      <a:pt x="0" y="86"/>
                    </a:lnTo>
                    <a:close/>
                  </a:path>
                </a:pathLst>
              </a:custGeom>
              <a:grpFill/>
              <a:ln w="9525"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75" name="Freeform 28"/>
              <p:cNvSpPr>
                <a:spLocks/>
              </p:cNvSpPr>
              <p:nvPr/>
            </p:nvSpPr>
            <p:spPr bwMode="auto">
              <a:xfrm>
                <a:off x="3198" y="2783"/>
                <a:ext cx="262" cy="281"/>
              </a:xfrm>
              <a:custGeom>
                <a:avLst/>
                <a:gdLst/>
                <a:ahLst/>
                <a:cxnLst>
                  <a:cxn ang="0">
                    <a:pos x="19" y="237"/>
                  </a:cxn>
                  <a:cxn ang="0">
                    <a:pos x="0" y="271"/>
                  </a:cxn>
                  <a:cxn ang="0">
                    <a:pos x="77" y="281"/>
                  </a:cxn>
                  <a:cxn ang="0">
                    <a:pos x="151" y="213"/>
                  </a:cxn>
                  <a:cxn ang="0">
                    <a:pos x="223" y="201"/>
                  </a:cxn>
                  <a:cxn ang="0">
                    <a:pos x="262" y="139"/>
                  </a:cxn>
                  <a:cxn ang="0">
                    <a:pos x="238" y="127"/>
                  </a:cxn>
                  <a:cxn ang="0">
                    <a:pos x="247" y="81"/>
                  </a:cxn>
                  <a:cxn ang="0">
                    <a:pos x="240" y="43"/>
                  </a:cxn>
                  <a:cxn ang="0">
                    <a:pos x="182" y="0"/>
                  </a:cxn>
                  <a:cxn ang="0">
                    <a:pos x="146" y="72"/>
                  </a:cxn>
                  <a:cxn ang="0">
                    <a:pos x="142" y="132"/>
                  </a:cxn>
                  <a:cxn ang="0">
                    <a:pos x="79" y="175"/>
                  </a:cxn>
                  <a:cxn ang="0">
                    <a:pos x="77" y="233"/>
                  </a:cxn>
                  <a:cxn ang="0">
                    <a:pos x="19" y="237"/>
                  </a:cxn>
                </a:cxnLst>
                <a:rect l="0" t="0" r="r" b="b"/>
                <a:pathLst>
                  <a:path w="262" h="281">
                    <a:moveTo>
                      <a:pt x="19" y="237"/>
                    </a:moveTo>
                    <a:lnTo>
                      <a:pt x="0" y="271"/>
                    </a:lnTo>
                    <a:lnTo>
                      <a:pt x="77" y="281"/>
                    </a:lnTo>
                    <a:lnTo>
                      <a:pt x="151" y="213"/>
                    </a:lnTo>
                    <a:lnTo>
                      <a:pt x="223" y="201"/>
                    </a:lnTo>
                    <a:lnTo>
                      <a:pt x="262" y="139"/>
                    </a:lnTo>
                    <a:lnTo>
                      <a:pt x="238" y="127"/>
                    </a:lnTo>
                    <a:lnTo>
                      <a:pt x="247" y="81"/>
                    </a:lnTo>
                    <a:lnTo>
                      <a:pt x="240" y="43"/>
                    </a:lnTo>
                    <a:lnTo>
                      <a:pt x="182" y="0"/>
                    </a:lnTo>
                    <a:lnTo>
                      <a:pt x="146" y="72"/>
                    </a:lnTo>
                    <a:lnTo>
                      <a:pt x="142" y="132"/>
                    </a:lnTo>
                    <a:lnTo>
                      <a:pt x="79" y="175"/>
                    </a:lnTo>
                    <a:lnTo>
                      <a:pt x="77" y="233"/>
                    </a:lnTo>
                    <a:lnTo>
                      <a:pt x="19" y="237"/>
                    </a:lnTo>
                    <a:close/>
                  </a:path>
                </a:pathLst>
              </a:custGeom>
              <a:grpFill/>
              <a:ln w="9525"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76" name="Freeform 29"/>
              <p:cNvSpPr>
                <a:spLocks/>
              </p:cNvSpPr>
              <p:nvPr/>
            </p:nvSpPr>
            <p:spPr bwMode="auto">
              <a:xfrm>
                <a:off x="3461" y="2552"/>
                <a:ext cx="191" cy="178"/>
              </a:xfrm>
              <a:custGeom>
                <a:avLst/>
                <a:gdLst/>
                <a:ahLst/>
                <a:cxnLst>
                  <a:cxn ang="0">
                    <a:pos x="0" y="166"/>
                  </a:cxn>
                  <a:cxn ang="0">
                    <a:pos x="67" y="178"/>
                  </a:cxn>
                  <a:cxn ang="0">
                    <a:pos x="65" y="156"/>
                  </a:cxn>
                  <a:cxn ang="0">
                    <a:pos x="82" y="128"/>
                  </a:cxn>
                  <a:cxn ang="0">
                    <a:pos x="122" y="140"/>
                  </a:cxn>
                  <a:cxn ang="0">
                    <a:pos x="146" y="101"/>
                  </a:cxn>
                  <a:cxn ang="0">
                    <a:pos x="170" y="118"/>
                  </a:cxn>
                  <a:cxn ang="0">
                    <a:pos x="190" y="87"/>
                  </a:cxn>
                  <a:cxn ang="0">
                    <a:pos x="187" y="8"/>
                  </a:cxn>
                  <a:cxn ang="0">
                    <a:pos x="132" y="0"/>
                  </a:cxn>
                  <a:cxn ang="0">
                    <a:pos x="36" y="101"/>
                  </a:cxn>
                  <a:cxn ang="0">
                    <a:pos x="36" y="147"/>
                  </a:cxn>
                  <a:cxn ang="0">
                    <a:pos x="0" y="166"/>
                  </a:cxn>
                </a:cxnLst>
                <a:rect l="0" t="0" r="r" b="b"/>
                <a:pathLst>
                  <a:path w="190" h="178">
                    <a:moveTo>
                      <a:pt x="0" y="166"/>
                    </a:moveTo>
                    <a:lnTo>
                      <a:pt x="67" y="178"/>
                    </a:lnTo>
                    <a:lnTo>
                      <a:pt x="65" y="156"/>
                    </a:lnTo>
                    <a:lnTo>
                      <a:pt x="82" y="128"/>
                    </a:lnTo>
                    <a:lnTo>
                      <a:pt x="122" y="140"/>
                    </a:lnTo>
                    <a:lnTo>
                      <a:pt x="146" y="101"/>
                    </a:lnTo>
                    <a:lnTo>
                      <a:pt x="170" y="118"/>
                    </a:lnTo>
                    <a:lnTo>
                      <a:pt x="190" y="87"/>
                    </a:lnTo>
                    <a:lnTo>
                      <a:pt x="187" y="8"/>
                    </a:lnTo>
                    <a:lnTo>
                      <a:pt x="132" y="0"/>
                    </a:lnTo>
                    <a:lnTo>
                      <a:pt x="36" y="101"/>
                    </a:lnTo>
                    <a:lnTo>
                      <a:pt x="36" y="147"/>
                    </a:lnTo>
                    <a:lnTo>
                      <a:pt x="0" y="166"/>
                    </a:lnTo>
                    <a:close/>
                  </a:path>
                </a:pathLst>
              </a:custGeom>
              <a:grpFill/>
              <a:ln w="9525"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sp>
            <p:nvSpPr>
              <p:cNvPr id="77" name="Freeform 30"/>
              <p:cNvSpPr>
                <a:spLocks/>
              </p:cNvSpPr>
              <p:nvPr/>
            </p:nvSpPr>
            <p:spPr bwMode="auto">
              <a:xfrm>
                <a:off x="1914" y="3128"/>
                <a:ext cx="90" cy="104"/>
              </a:xfrm>
              <a:custGeom>
                <a:avLst/>
                <a:gdLst/>
                <a:ahLst/>
                <a:cxnLst>
                  <a:cxn ang="0">
                    <a:pos x="2" y="29"/>
                  </a:cxn>
                  <a:cxn ang="0">
                    <a:pos x="0" y="75"/>
                  </a:cxn>
                  <a:cxn ang="0">
                    <a:pos x="34" y="72"/>
                  </a:cxn>
                  <a:cxn ang="0">
                    <a:pos x="38" y="101"/>
                  </a:cxn>
                  <a:cxn ang="0">
                    <a:pos x="62" y="104"/>
                  </a:cxn>
                  <a:cxn ang="0">
                    <a:pos x="58" y="77"/>
                  </a:cxn>
                  <a:cxn ang="0">
                    <a:pos x="89" y="51"/>
                  </a:cxn>
                  <a:cxn ang="0">
                    <a:pos x="84" y="3"/>
                  </a:cxn>
                  <a:cxn ang="0">
                    <a:pos x="43" y="0"/>
                  </a:cxn>
                  <a:cxn ang="0">
                    <a:pos x="43" y="44"/>
                  </a:cxn>
                  <a:cxn ang="0">
                    <a:pos x="2" y="29"/>
                  </a:cxn>
                </a:cxnLst>
                <a:rect l="0" t="0" r="r" b="b"/>
                <a:pathLst>
                  <a:path w="89" h="104">
                    <a:moveTo>
                      <a:pt x="2" y="29"/>
                    </a:moveTo>
                    <a:lnTo>
                      <a:pt x="0" y="75"/>
                    </a:lnTo>
                    <a:lnTo>
                      <a:pt x="34" y="72"/>
                    </a:lnTo>
                    <a:lnTo>
                      <a:pt x="38" y="101"/>
                    </a:lnTo>
                    <a:lnTo>
                      <a:pt x="62" y="104"/>
                    </a:lnTo>
                    <a:lnTo>
                      <a:pt x="58" y="77"/>
                    </a:lnTo>
                    <a:lnTo>
                      <a:pt x="89" y="51"/>
                    </a:lnTo>
                    <a:lnTo>
                      <a:pt x="84" y="3"/>
                    </a:lnTo>
                    <a:lnTo>
                      <a:pt x="43" y="0"/>
                    </a:lnTo>
                    <a:lnTo>
                      <a:pt x="43" y="44"/>
                    </a:lnTo>
                    <a:lnTo>
                      <a:pt x="2" y="29"/>
                    </a:lnTo>
                    <a:close/>
                  </a:path>
                </a:pathLst>
              </a:custGeom>
              <a:grpFill/>
              <a:ln w="9525" cap="flat" cmpd="sng">
                <a:solidFill>
                  <a:srgbClr val="CBD2D7"/>
                </a:solidFill>
                <a:prstDash val="solid"/>
                <a:round/>
                <a:headEnd/>
                <a:tailEnd/>
              </a:ln>
              <a:effectLst/>
            </p:spPr>
            <p:txBody>
              <a:bodyPr wrap="none" anchor="ctr"/>
              <a:lstStyle/>
              <a:p>
                <a:pPr fontAlgn="auto">
                  <a:spcBef>
                    <a:spcPts val="0"/>
                  </a:spcBef>
                  <a:spcAft>
                    <a:spcPts val="0"/>
                  </a:spcAft>
                  <a:defRPr/>
                </a:pPr>
                <a:endParaRPr lang="es-ES" sz="2800" kern="0">
                  <a:solidFill>
                    <a:sysClr val="windowText" lastClr="000000"/>
                  </a:solidFill>
                  <a:effectLst>
                    <a:outerShdw blurRad="38100" dist="38100" dir="2700000" algn="tl">
                      <a:srgbClr val="000000"/>
                    </a:outerShdw>
                  </a:effectLst>
                  <a:cs typeface="Calibri" pitchFamily="34" charset="0"/>
                </a:endParaRPr>
              </a:p>
            </p:txBody>
          </p:sp>
        </p:grpSp>
      </p:grpSp>
      <p:pic>
        <p:nvPicPr>
          <p:cNvPr id="102" name="Imagen 101"/>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51589" y="4272490"/>
            <a:ext cx="769004" cy="612000"/>
          </a:xfrm>
          <a:prstGeom prst="rect">
            <a:avLst/>
          </a:prstGeom>
        </p:spPr>
      </p:pic>
      <p:sp>
        <p:nvSpPr>
          <p:cNvPr id="105" name="CuadroTexto 104"/>
          <p:cNvSpPr txBox="1"/>
          <p:nvPr/>
        </p:nvSpPr>
        <p:spPr>
          <a:xfrm>
            <a:off x="1120692" y="4332811"/>
            <a:ext cx="1469797" cy="425758"/>
          </a:xfrm>
          <a:prstGeom prst="rect">
            <a:avLst/>
          </a:prstGeom>
          <a:noFill/>
        </p:spPr>
        <p:txBody>
          <a:bodyPr wrap="square" rtlCol="0">
            <a:spAutoFit/>
          </a:bodyPr>
          <a:lstStyle/>
          <a:p>
            <a:pPr>
              <a:lnSpc>
                <a:spcPts val="1300"/>
              </a:lnSpc>
            </a:pPr>
            <a:r>
              <a:rPr lang="es-ES" sz="1050" i="1" dirty="0" smtClean="0">
                <a:solidFill>
                  <a:prstClr val="black">
                    <a:lumMod val="50000"/>
                    <a:lumOff val="50000"/>
                  </a:prstClr>
                </a:solidFill>
                <a:latin typeface="Calibri" panose="020F0502020204030204" pitchFamily="34" charset="0"/>
                <a:cs typeface="+mn-cs"/>
              </a:rPr>
              <a:t>Mejor </a:t>
            </a:r>
            <a:r>
              <a:rPr lang="es-ES" sz="1050" i="1" dirty="0">
                <a:solidFill>
                  <a:prstClr val="black">
                    <a:lumMod val="50000"/>
                    <a:lumOff val="50000"/>
                  </a:prstClr>
                </a:solidFill>
                <a:latin typeface="Calibri" panose="020F0502020204030204" pitchFamily="34" charset="0"/>
                <a:cs typeface="+mn-cs"/>
              </a:rPr>
              <a:t>Banco de España 2017</a:t>
            </a:r>
          </a:p>
        </p:txBody>
      </p:sp>
      <p:pic>
        <p:nvPicPr>
          <p:cNvPr id="106" name="Imagen 105"/>
          <p:cNvPicPr>
            <a:picLocks noChangeAspect="1"/>
          </p:cNvPicPr>
          <p:nvPr/>
        </p:nvPicPr>
        <p:blipFill rotWithShape="1">
          <a:blip r:embed="rId4"/>
          <a:srcRect l="18493" r="70787"/>
          <a:stretch/>
        </p:blipFill>
        <p:spPr>
          <a:xfrm>
            <a:off x="2359975" y="4203690"/>
            <a:ext cx="632320" cy="684000"/>
          </a:xfrm>
          <a:prstGeom prst="rect">
            <a:avLst/>
          </a:prstGeom>
        </p:spPr>
      </p:pic>
      <p:sp>
        <p:nvSpPr>
          <p:cNvPr id="12" name="Rectángulo 11"/>
          <p:cNvSpPr/>
          <p:nvPr/>
        </p:nvSpPr>
        <p:spPr bwMode="auto">
          <a:xfrm>
            <a:off x="209550" y="4165131"/>
            <a:ext cx="3016250" cy="828000"/>
          </a:xfrm>
          <a:prstGeom prst="rect">
            <a:avLst/>
          </a:prstGeom>
          <a:solidFill>
            <a:srgbClr val="FFFFFF">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104"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Nuestra fortaleza: una excelente franquicia, un modelo especializado y de proximidad</a:t>
            </a:r>
            <a:endParaRPr lang="es-ES" sz="1400" kern="0" dirty="0">
              <a:solidFill>
                <a:prstClr val="white"/>
              </a:solidFill>
              <a:latin typeface="Calibri" pitchFamily="34" charset="0"/>
              <a:cs typeface="Calibri" pitchFamily="34" charset="0"/>
            </a:endParaRPr>
          </a:p>
        </p:txBody>
      </p:sp>
      <p:grpSp>
        <p:nvGrpSpPr>
          <p:cNvPr id="3" name="Grupo 2"/>
          <p:cNvGrpSpPr/>
          <p:nvPr/>
        </p:nvGrpSpPr>
        <p:grpSpPr>
          <a:xfrm>
            <a:off x="5884769" y="2664757"/>
            <a:ext cx="1440000" cy="1440000"/>
            <a:chOff x="5576175" y="1332525"/>
            <a:chExt cx="1440000" cy="1440000"/>
          </a:xfrm>
        </p:grpSpPr>
        <p:grpSp>
          <p:nvGrpSpPr>
            <p:cNvPr id="85" name="Grupo 84"/>
            <p:cNvGrpSpPr>
              <a:grpSpLocks noChangeAspect="1"/>
            </p:cNvGrpSpPr>
            <p:nvPr/>
          </p:nvGrpSpPr>
          <p:grpSpPr>
            <a:xfrm>
              <a:off x="5576175" y="1332525"/>
              <a:ext cx="1440000" cy="1440000"/>
              <a:chOff x="400201" y="1712281"/>
              <a:chExt cx="1152000" cy="1152000"/>
            </a:xfrm>
          </p:grpSpPr>
          <p:sp>
            <p:nvSpPr>
              <p:cNvPr id="86" name="Elipse 85"/>
              <p:cNvSpPr/>
              <p:nvPr/>
            </p:nvSpPr>
            <p:spPr bwMode="auto">
              <a:xfrm>
                <a:off x="400201" y="1712281"/>
                <a:ext cx="1152000" cy="1152000"/>
              </a:xfrm>
              <a:prstGeom prst="ellipse">
                <a:avLst/>
              </a:prstGeom>
              <a:solidFill>
                <a:srgbClr val="009AD8">
                  <a:alpha val="30196"/>
                </a:srgbClr>
              </a:solidFill>
              <a:ln w="9525" cap="flat" cmpd="sng" algn="ctr">
                <a:noFill/>
                <a:prstDash val="solid"/>
                <a:round/>
                <a:headEnd type="none" w="med" len="med"/>
                <a:tailEnd type="none" w="med" len="med"/>
              </a:ln>
              <a:effectLst/>
            </p:spPr>
            <p:txBody>
              <a:bodyPr vert="horz" wrap="square" lIns="108000" tIns="360000" rIns="91440" bIns="45720" numCol="1" rtlCol="0" anchor="t" anchorCtr="0" compatLnSpc="1">
                <a:prstTxWarp prst="textNoShape">
                  <a:avLst/>
                </a:prstTxWarp>
              </a:bodyPr>
              <a:lstStyle/>
              <a:p>
                <a:endParaRPr lang="es-ES">
                  <a:solidFill>
                    <a:prstClr val="black"/>
                  </a:solidFill>
                </a:endParaRPr>
              </a:p>
            </p:txBody>
          </p:sp>
          <p:sp>
            <p:nvSpPr>
              <p:cNvPr id="87" name="Elipse 86"/>
              <p:cNvSpPr/>
              <p:nvPr/>
            </p:nvSpPr>
            <p:spPr bwMode="auto">
              <a:xfrm>
                <a:off x="472201" y="1784281"/>
                <a:ext cx="1008000" cy="1008000"/>
              </a:xfrm>
              <a:prstGeom prst="ellipse">
                <a:avLst/>
              </a:prstGeom>
              <a:solidFill>
                <a:srgbClr val="009AD8"/>
              </a:solidFill>
              <a:ln w="9525" cap="flat" cmpd="sng" algn="ctr">
                <a:noFill/>
                <a:prstDash val="solid"/>
                <a:round/>
                <a:headEnd type="none" w="med" len="med"/>
                <a:tailEnd type="none" w="med" len="med"/>
              </a:ln>
              <a:effectLst/>
            </p:spPr>
            <p:txBody>
              <a:bodyPr vert="horz" wrap="square" lIns="108000" tIns="360000" rIns="91440" bIns="45720" numCol="1" rtlCol="0" anchor="t" anchorCtr="0" compatLnSpc="1">
                <a:prstTxWarp prst="textNoShape">
                  <a:avLst/>
                </a:prstTxWarp>
              </a:bodyPr>
              <a:lstStyle/>
              <a:p>
                <a:endParaRPr lang="es-ES">
                  <a:solidFill>
                    <a:prstClr val="black"/>
                  </a:solidFill>
                </a:endParaRPr>
              </a:p>
            </p:txBody>
          </p:sp>
        </p:grpSp>
        <p:sp>
          <p:nvSpPr>
            <p:cNvPr id="6" name="CuadroTexto 5"/>
            <p:cNvSpPr txBox="1"/>
            <p:nvPr/>
          </p:nvSpPr>
          <p:spPr>
            <a:xfrm>
              <a:off x="5842255" y="1529336"/>
              <a:ext cx="912429" cy="584775"/>
            </a:xfrm>
            <a:prstGeom prst="rect">
              <a:avLst/>
            </a:prstGeom>
            <a:noFill/>
          </p:spPr>
          <p:txBody>
            <a:bodyPr wrap="none" rtlCol="0">
              <a:spAutoFit/>
            </a:bodyPr>
            <a:lstStyle/>
            <a:p>
              <a:r>
                <a:rPr lang="es-ES" sz="3200" dirty="0" smtClean="0">
                  <a:solidFill>
                    <a:prstClr val="white"/>
                  </a:solidFill>
                  <a:latin typeface="Calibri" pitchFamily="34" charset="0"/>
                </a:rPr>
                <a:t>15,8</a:t>
              </a:r>
            </a:p>
          </p:txBody>
        </p:sp>
        <p:sp>
          <p:nvSpPr>
            <p:cNvPr id="90" name="CuadroTexto 89"/>
            <p:cNvSpPr txBox="1"/>
            <p:nvPr/>
          </p:nvSpPr>
          <p:spPr>
            <a:xfrm>
              <a:off x="5781293" y="2017429"/>
              <a:ext cx="1034352" cy="453907"/>
            </a:xfrm>
            <a:prstGeom prst="rect">
              <a:avLst/>
            </a:prstGeom>
            <a:noFill/>
          </p:spPr>
          <p:txBody>
            <a:bodyPr wrap="square" rtlCol="0">
              <a:spAutoFit/>
            </a:bodyPr>
            <a:lstStyle/>
            <a:p>
              <a:pPr algn="ctr">
                <a:lnSpc>
                  <a:spcPts val="1400"/>
                </a:lnSpc>
              </a:pPr>
              <a:r>
                <a:rPr lang="es-ES" sz="1400" dirty="0" smtClean="0">
                  <a:solidFill>
                    <a:prstClr val="white"/>
                  </a:solidFill>
                  <a:latin typeface="Calibri" pitchFamily="34" charset="0"/>
                </a:rPr>
                <a:t>Millones de clientes</a:t>
              </a:r>
            </a:p>
          </p:txBody>
        </p:sp>
      </p:grpSp>
      <p:sp>
        <p:nvSpPr>
          <p:cNvPr id="84" name="Rectángulo 83"/>
          <p:cNvSpPr/>
          <p:nvPr/>
        </p:nvSpPr>
        <p:spPr>
          <a:xfrm>
            <a:off x="387106" y="1217812"/>
            <a:ext cx="4790152" cy="307777"/>
          </a:xfrm>
          <a:prstGeom prst="rect">
            <a:avLst/>
          </a:prstGeom>
        </p:spPr>
        <p:txBody>
          <a:bodyPr wrap="square">
            <a:spAutoFit/>
          </a:bodyPr>
          <a:lstStyle/>
          <a:p>
            <a:pPr marL="0" lvl="5" defTabSz="712770" eaLnBrk="0" hangingPunct="0">
              <a:buSzPct val="100000"/>
              <a:tabLst>
                <a:tab pos="4305192" algn="l"/>
              </a:tabLst>
              <a:defRPr/>
            </a:pPr>
            <a:r>
              <a:rPr lang="es-ES" sz="1400" dirty="0">
                <a:solidFill>
                  <a:prstClr val="black"/>
                </a:solidFill>
                <a:latin typeface="Calibri" pitchFamily="34" charset="0"/>
                <a:cs typeface="Calibri" pitchFamily="34" charset="0"/>
              </a:rPr>
              <a:t>4.697 oficinas </a:t>
            </a:r>
            <a:r>
              <a:rPr lang="es-ES" sz="1400" i="1" dirty="0">
                <a:solidFill>
                  <a:prstClr val="black"/>
                </a:solidFill>
                <a:latin typeface="Calibri" pitchFamily="34" charset="0"/>
                <a:cs typeface="Calibri" pitchFamily="34" charset="0"/>
              </a:rPr>
              <a:t>retail</a:t>
            </a:r>
            <a:r>
              <a:rPr lang="es-ES" sz="1400" dirty="0">
                <a:solidFill>
                  <a:prstClr val="black"/>
                </a:solidFill>
                <a:latin typeface="Calibri" pitchFamily="34" charset="0"/>
                <a:cs typeface="Calibri" pitchFamily="34" charset="0"/>
              </a:rPr>
              <a:t> en España y </a:t>
            </a:r>
            <a:r>
              <a:rPr lang="es-ES" sz="1400" dirty="0" smtClean="0">
                <a:solidFill>
                  <a:prstClr val="black"/>
                </a:solidFill>
                <a:latin typeface="Calibri" pitchFamily="34" charset="0"/>
                <a:cs typeface="Calibri" pitchFamily="34" charset="0"/>
              </a:rPr>
              <a:t>192 </a:t>
            </a:r>
            <a:r>
              <a:rPr lang="es-ES" sz="1400" dirty="0">
                <a:solidFill>
                  <a:prstClr val="black"/>
                </a:solidFill>
                <a:latin typeface="Calibri" pitchFamily="34" charset="0"/>
                <a:cs typeface="Calibri" pitchFamily="34" charset="0"/>
              </a:rPr>
              <a:t>centros especializados</a:t>
            </a:r>
          </a:p>
        </p:txBody>
      </p:sp>
      <p:sp>
        <p:nvSpPr>
          <p:cNvPr id="88" name="Rectángulo 87"/>
          <p:cNvSpPr/>
          <p:nvPr/>
        </p:nvSpPr>
        <p:spPr>
          <a:xfrm>
            <a:off x="387106" y="1644651"/>
            <a:ext cx="4790152" cy="307777"/>
          </a:xfrm>
          <a:prstGeom prst="rect">
            <a:avLst/>
          </a:prstGeom>
        </p:spPr>
        <p:txBody>
          <a:bodyPr wrap="square">
            <a:spAutoFit/>
          </a:bodyPr>
          <a:lstStyle/>
          <a:p>
            <a:pPr marL="0" lvl="5" defTabSz="712770" eaLnBrk="0" hangingPunct="0">
              <a:buSzPct val="100000"/>
              <a:tabLst>
                <a:tab pos="4305192" algn="l"/>
              </a:tabLst>
              <a:defRPr/>
            </a:pPr>
            <a:r>
              <a:rPr lang="es-ES" sz="1400" dirty="0">
                <a:solidFill>
                  <a:prstClr val="black"/>
                </a:solidFill>
                <a:latin typeface="Calibri" pitchFamily="34" charset="0"/>
                <a:cs typeface="Calibri" pitchFamily="34" charset="0"/>
              </a:rPr>
              <a:t>Presentes en más de 2.000 municipios españoles</a:t>
            </a:r>
          </a:p>
        </p:txBody>
      </p:sp>
      <p:sp>
        <p:nvSpPr>
          <p:cNvPr id="89" name="Rectángulo 88"/>
          <p:cNvSpPr/>
          <p:nvPr/>
        </p:nvSpPr>
        <p:spPr>
          <a:xfrm>
            <a:off x="387106" y="2075443"/>
            <a:ext cx="4148168" cy="307777"/>
          </a:xfrm>
          <a:prstGeom prst="rect">
            <a:avLst/>
          </a:prstGeom>
        </p:spPr>
        <p:txBody>
          <a:bodyPr wrap="square">
            <a:spAutoFit/>
          </a:bodyPr>
          <a:lstStyle/>
          <a:p>
            <a:pPr marL="0" lvl="5" defTabSz="712770" eaLnBrk="0" hangingPunct="0">
              <a:buSzPct val="100000"/>
              <a:tabLst>
                <a:tab pos="4305192" algn="l"/>
              </a:tabLst>
              <a:defRPr/>
            </a:pPr>
            <a:r>
              <a:rPr lang="es-ES" sz="1400" dirty="0">
                <a:solidFill>
                  <a:prstClr val="black"/>
                </a:solidFill>
                <a:latin typeface="Calibri" pitchFamily="34" charset="0"/>
                <a:cs typeface="Calibri" pitchFamily="34" charset="0"/>
              </a:rPr>
              <a:t>Modelo de </a:t>
            </a:r>
            <a:r>
              <a:rPr lang="es-ES" sz="1400" dirty="0" smtClean="0">
                <a:solidFill>
                  <a:prstClr val="black"/>
                </a:solidFill>
                <a:latin typeface="Calibri" pitchFamily="34" charset="0"/>
                <a:cs typeface="Calibri" pitchFamily="34" charset="0"/>
              </a:rPr>
              <a:t>negocio especializado </a:t>
            </a:r>
            <a:r>
              <a:rPr lang="es-ES" sz="1400" dirty="0">
                <a:solidFill>
                  <a:prstClr val="black"/>
                </a:solidFill>
                <a:latin typeface="Calibri" pitchFamily="34" charset="0"/>
                <a:cs typeface="Calibri" pitchFamily="34" charset="0"/>
              </a:rPr>
              <a:t>y adaptado</a:t>
            </a:r>
          </a:p>
        </p:txBody>
      </p:sp>
      <p:sp>
        <p:nvSpPr>
          <p:cNvPr id="93" name="Rectángulo 92"/>
          <p:cNvSpPr/>
          <p:nvPr/>
        </p:nvSpPr>
        <p:spPr>
          <a:xfrm>
            <a:off x="417469" y="2446653"/>
            <a:ext cx="4526504" cy="477054"/>
          </a:xfrm>
          <a:prstGeom prst="rect">
            <a:avLst/>
          </a:prstGeom>
        </p:spPr>
        <p:txBody>
          <a:bodyPr wrap="square">
            <a:spAutoFit/>
          </a:bodyPr>
          <a:lstStyle/>
          <a:p>
            <a:pPr marL="177800" lvl="2" defTabSz="712770" eaLnBrk="0" hangingPunct="0">
              <a:lnSpc>
                <a:spcPts val="1500"/>
              </a:lnSpc>
              <a:spcAft>
                <a:spcPts val="0"/>
              </a:spcAft>
              <a:buSzPct val="100000"/>
              <a:tabLst>
                <a:tab pos="4305192" algn="l"/>
              </a:tabLst>
              <a:defRPr/>
            </a:pPr>
            <a:r>
              <a:rPr lang="es-ES" sz="1300" b="0" i="1" dirty="0" smtClean="0">
                <a:solidFill>
                  <a:prstClr val="black">
                    <a:lumMod val="65000"/>
                    <a:lumOff val="35000"/>
                  </a:prstClr>
                </a:solidFill>
                <a:latin typeface="Calibri" pitchFamily="34" charset="0"/>
                <a:cs typeface="Calibri" pitchFamily="34" charset="0"/>
              </a:rPr>
              <a:t>Banca </a:t>
            </a:r>
            <a:r>
              <a:rPr lang="es-ES" sz="1300" b="0" i="1" dirty="0">
                <a:solidFill>
                  <a:prstClr val="black">
                    <a:lumMod val="65000"/>
                    <a:lumOff val="35000"/>
                  </a:prstClr>
                </a:solidFill>
                <a:latin typeface="Calibri" pitchFamily="34" charset="0"/>
                <a:cs typeface="Calibri" pitchFamily="34" charset="0"/>
              </a:rPr>
              <a:t>empresas, Banca CIB, Banca emprendedores, </a:t>
            </a:r>
            <a:r>
              <a:rPr lang="es-ES" sz="1300" b="0" i="1" dirty="0" smtClean="0">
                <a:solidFill>
                  <a:prstClr val="black">
                    <a:lumMod val="65000"/>
                    <a:lumOff val="35000"/>
                  </a:prstClr>
                </a:solidFill>
                <a:latin typeface="Calibri" pitchFamily="34" charset="0"/>
                <a:cs typeface="Calibri" pitchFamily="34" charset="0"/>
              </a:rPr>
              <a:t/>
            </a:r>
            <a:br>
              <a:rPr lang="es-ES" sz="1300" b="0" i="1" dirty="0" smtClean="0">
                <a:solidFill>
                  <a:prstClr val="black">
                    <a:lumMod val="65000"/>
                    <a:lumOff val="35000"/>
                  </a:prstClr>
                </a:solidFill>
                <a:latin typeface="Calibri" pitchFamily="34" charset="0"/>
                <a:cs typeface="Calibri" pitchFamily="34" charset="0"/>
              </a:rPr>
            </a:br>
            <a:r>
              <a:rPr lang="es-ES" sz="1300" b="0" i="1" dirty="0" smtClean="0">
                <a:solidFill>
                  <a:prstClr val="black">
                    <a:lumMod val="65000"/>
                    <a:lumOff val="35000"/>
                  </a:prstClr>
                </a:solidFill>
                <a:latin typeface="Calibri" pitchFamily="34" charset="0"/>
                <a:cs typeface="Calibri" pitchFamily="34" charset="0"/>
              </a:rPr>
              <a:t>Banca </a:t>
            </a:r>
            <a:r>
              <a:rPr lang="es-ES" sz="1300" b="0" i="1" dirty="0">
                <a:solidFill>
                  <a:prstClr val="black">
                    <a:lumMod val="65000"/>
                    <a:lumOff val="35000"/>
                  </a:prstClr>
                </a:solidFill>
                <a:latin typeface="Calibri" pitchFamily="34" charset="0"/>
                <a:cs typeface="Calibri" pitchFamily="34" charset="0"/>
              </a:rPr>
              <a:t>Privada, Banca Premier, AgroBank, HolaBank</a:t>
            </a:r>
            <a:r>
              <a:rPr lang="es-ES" sz="1300" b="0" i="1" dirty="0" smtClean="0">
                <a:solidFill>
                  <a:prstClr val="black">
                    <a:lumMod val="65000"/>
                    <a:lumOff val="35000"/>
                  </a:prstClr>
                </a:solidFill>
                <a:latin typeface="Calibri" pitchFamily="34" charset="0"/>
                <a:cs typeface="Calibri" pitchFamily="34" charset="0"/>
              </a:rPr>
              <a:t>…</a:t>
            </a:r>
            <a:endParaRPr lang="es-ES" sz="1300" b="0" i="1" dirty="0">
              <a:solidFill>
                <a:prstClr val="black">
                  <a:lumMod val="65000"/>
                  <a:lumOff val="35000"/>
                </a:prstClr>
              </a:solidFill>
              <a:latin typeface="Calibri" pitchFamily="34" charset="0"/>
              <a:cs typeface="Calibri" pitchFamily="34" charset="0"/>
            </a:endParaRPr>
          </a:p>
        </p:txBody>
      </p:sp>
      <p:sp>
        <p:nvSpPr>
          <p:cNvPr id="99" name="Rectángulo 98"/>
          <p:cNvSpPr/>
          <p:nvPr/>
        </p:nvSpPr>
        <p:spPr>
          <a:xfrm>
            <a:off x="387106" y="3467716"/>
            <a:ext cx="5312491" cy="523220"/>
          </a:xfrm>
          <a:prstGeom prst="rect">
            <a:avLst/>
          </a:prstGeom>
        </p:spPr>
        <p:txBody>
          <a:bodyPr wrap="square">
            <a:spAutoFit/>
          </a:bodyPr>
          <a:lstStyle/>
          <a:p>
            <a:pPr marL="0" lvl="5" defTabSz="712770" eaLnBrk="0" hangingPunct="0">
              <a:buSzPct val="100000"/>
              <a:tabLst>
                <a:tab pos="4305192" algn="l"/>
              </a:tabLst>
              <a:defRPr/>
            </a:pPr>
            <a:r>
              <a:rPr lang="es-ES" sz="1400" dirty="0">
                <a:solidFill>
                  <a:prstClr val="black"/>
                </a:solidFill>
                <a:latin typeface="Calibri" pitchFamily="34" charset="0"/>
                <a:cs typeface="Calibri" pitchFamily="34" charset="0"/>
              </a:rPr>
              <a:t>Excelente equipo con máxima orientación al cliente </a:t>
            </a:r>
            <a:r>
              <a:rPr lang="es-ES" sz="1400" dirty="0" smtClean="0">
                <a:solidFill>
                  <a:prstClr val="black"/>
                </a:solidFill>
                <a:latin typeface="Calibri" pitchFamily="34" charset="0"/>
                <a:cs typeface="Calibri" pitchFamily="34" charset="0"/>
              </a:rPr>
              <a:t/>
            </a:r>
            <a:br>
              <a:rPr lang="es-ES" sz="1400" dirty="0" smtClean="0">
                <a:solidFill>
                  <a:prstClr val="black"/>
                </a:solidFill>
                <a:latin typeface="Calibri" pitchFamily="34" charset="0"/>
                <a:cs typeface="Calibri" pitchFamily="34" charset="0"/>
              </a:rPr>
            </a:br>
            <a:r>
              <a:rPr lang="es-ES" sz="1400" dirty="0" smtClean="0">
                <a:solidFill>
                  <a:prstClr val="black"/>
                </a:solidFill>
                <a:latin typeface="Calibri" pitchFamily="34" charset="0"/>
                <a:cs typeface="Calibri" pitchFamily="34" charset="0"/>
              </a:rPr>
              <a:t>→ </a:t>
            </a:r>
            <a:r>
              <a:rPr lang="es-ES" sz="1400" dirty="0">
                <a:solidFill>
                  <a:prstClr val="black"/>
                </a:solidFill>
                <a:latin typeface="Calibri" pitchFamily="34" charset="0"/>
                <a:cs typeface="Calibri" pitchFamily="34" charset="0"/>
              </a:rPr>
              <a:t>impulso del modelo de asesoramiento y de la calidad del servicio</a:t>
            </a:r>
            <a:endParaRPr lang="es-ES" sz="1300" dirty="0">
              <a:solidFill>
                <a:prstClr val="black"/>
              </a:solidFill>
              <a:latin typeface="Calibri" pitchFamily="34" charset="0"/>
              <a:cs typeface="Calibri" pitchFamily="34" charset="0"/>
            </a:endParaRPr>
          </a:p>
        </p:txBody>
      </p:sp>
      <p:sp>
        <p:nvSpPr>
          <p:cNvPr id="4" name="CuadroTexto 3"/>
          <p:cNvSpPr txBox="1"/>
          <p:nvPr/>
        </p:nvSpPr>
        <p:spPr>
          <a:xfrm>
            <a:off x="7802770" y="1450004"/>
            <a:ext cx="631904" cy="400110"/>
          </a:xfrm>
          <a:prstGeom prst="rect">
            <a:avLst/>
          </a:prstGeom>
          <a:noFill/>
        </p:spPr>
        <p:txBody>
          <a:bodyPr wrap="none" rtlCol="0">
            <a:spAutoFit/>
          </a:bodyPr>
          <a:lstStyle/>
          <a:p>
            <a:r>
              <a:rPr lang="es-ES" sz="2000" dirty="0" smtClean="0">
                <a:solidFill>
                  <a:srgbClr val="009AD8"/>
                </a:solidFill>
                <a:latin typeface="Calibri" pitchFamily="34" charset="0"/>
              </a:rPr>
              <a:t>18%</a:t>
            </a:r>
          </a:p>
        </p:txBody>
      </p:sp>
      <p:sp>
        <p:nvSpPr>
          <p:cNvPr id="82" name="CuadroTexto 81"/>
          <p:cNvSpPr txBox="1"/>
          <p:nvPr/>
        </p:nvSpPr>
        <p:spPr>
          <a:xfrm>
            <a:off x="7802770" y="2330312"/>
            <a:ext cx="631904" cy="400110"/>
          </a:xfrm>
          <a:prstGeom prst="rect">
            <a:avLst/>
          </a:prstGeom>
          <a:noFill/>
        </p:spPr>
        <p:txBody>
          <a:bodyPr wrap="none" rtlCol="0">
            <a:spAutoFit/>
          </a:bodyPr>
          <a:lstStyle/>
          <a:p>
            <a:r>
              <a:rPr lang="es-ES" sz="2000" dirty="0" smtClean="0">
                <a:solidFill>
                  <a:srgbClr val="009AD8"/>
                </a:solidFill>
                <a:latin typeface="Calibri" pitchFamily="34" charset="0"/>
              </a:rPr>
              <a:t>19%</a:t>
            </a:r>
          </a:p>
        </p:txBody>
      </p:sp>
      <p:sp>
        <p:nvSpPr>
          <p:cNvPr id="83" name="CuadroTexto 82"/>
          <p:cNvSpPr txBox="1"/>
          <p:nvPr/>
        </p:nvSpPr>
        <p:spPr>
          <a:xfrm>
            <a:off x="7825630" y="3271926"/>
            <a:ext cx="631904" cy="400110"/>
          </a:xfrm>
          <a:prstGeom prst="rect">
            <a:avLst/>
          </a:prstGeom>
          <a:noFill/>
        </p:spPr>
        <p:txBody>
          <a:bodyPr wrap="none" rtlCol="0">
            <a:spAutoFit/>
          </a:bodyPr>
          <a:lstStyle/>
          <a:p>
            <a:r>
              <a:rPr lang="es-ES" sz="2000" dirty="0" smtClean="0">
                <a:solidFill>
                  <a:srgbClr val="009AD8"/>
                </a:solidFill>
                <a:latin typeface="Calibri" pitchFamily="34" charset="0"/>
              </a:rPr>
              <a:t>34%</a:t>
            </a:r>
          </a:p>
        </p:txBody>
      </p:sp>
      <p:sp>
        <p:nvSpPr>
          <p:cNvPr id="94" name="CuadroTexto 93"/>
          <p:cNvSpPr txBox="1"/>
          <p:nvPr/>
        </p:nvSpPr>
        <p:spPr>
          <a:xfrm>
            <a:off x="7802770" y="1736246"/>
            <a:ext cx="1049130" cy="461665"/>
          </a:xfrm>
          <a:prstGeom prst="rect">
            <a:avLst/>
          </a:prstGeom>
          <a:noFill/>
        </p:spPr>
        <p:txBody>
          <a:bodyPr wrap="square" rtlCol="0">
            <a:spAutoFit/>
          </a:bodyPr>
          <a:lstStyle/>
          <a:p>
            <a:r>
              <a:rPr lang="es-ES" sz="1200" dirty="0" smtClean="0">
                <a:solidFill>
                  <a:prstClr val="black"/>
                </a:solidFill>
                <a:latin typeface="Calibri" pitchFamily="34" charset="0"/>
              </a:rPr>
              <a:t>Cuota de oficinas</a:t>
            </a:r>
            <a:r>
              <a:rPr lang="es-ES" sz="1200" baseline="30000" dirty="0" smtClean="0">
                <a:solidFill>
                  <a:prstClr val="black"/>
                </a:solidFill>
                <a:latin typeface="Calibri" pitchFamily="34" charset="0"/>
              </a:rPr>
              <a:t>1</a:t>
            </a:r>
          </a:p>
        </p:txBody>
      </p:sp>
      <p:sp>
        <p:nvSpPr>
          <p:cNvPr id="95" name="CuadroTexto 94"/>
          <p:cNvSpPr txBox="1"/>
          <p:nvPr/>
        </p:nvSpPr>
        <p:spPr>
          <a:xfrm>
            <a:off x="7802770" y="2598499"/>
            <a:ext cx="968240" cy="461665"/>
          </a:xfrm>
          <a:prstGeom prst="rect">
            <a:avLst/>
          </a:prstGeom>
          <a:noFill/>
        </p:spPr>
        <p:txBody>
          <a:bodyPr wrap="square" rtlCol="0">
            <a:spAutoFit/>
          </a:bodyPr>
          <a:lstStyle/>
          <a:p>
            <a:r>
              <a:rPr lang="es-ES" sz="1200" dirty="0" smtClean="0">
                <a:solidFill>
                  <a:prstClr val="black"/>
                </a:solidFill>
                <a:latin typeface="Calibri" pitchFamily="34" charset="0"/>
              </a:rPr>
              <a:t>Cuota de cajeros</a:t>
            </a:r>
            <a:r>
              <a:rPr lang="es-ES" sz="1200" baseline="30000" dirty="0" smtClean="0">
                <a:solidFill>
                  <a:prstClr val="black"/>
                </a:solidFill>
                <a:latin typeface="Calibri" pitchFamily="34" charset="0"/>
              </a:rPr>
              <a:t>1</a:t>
            </a:r>
          </a:p>
        </p:txBody>
      </p:sp>
      <p:sp>
        <p:nvSpPr>
          <p:cNvPr id="96" name="CuadroTexto 95"/>
          <p:cNvSpPr txBox="1"/>
          <p:nvPr/>
        </p:nvSpPr>
        <p:spPr>
          <a:xfrm>
            <a:off x="7802770" y="3530029"/>
            <a:ext cx="1107860" cy="461665"/>
          </a:xfrm>
          <a:prstGeom prst="rect">
            <a:avLst/>
          </a:prstGeom>
          <a:noFill/>
        </p:spPr>
        <p:txBody>
          <a:bodyPr wrap="square" rtlCol="0">
            <a:spAutoFit/>
          </a:bodyPr>
          <a:lstStyle/>
          <a:p>
            <a:r>
              <a:rPr lang="es-ES" sz="1200" dirty="0" smtClean="0">
                <a:solidFill>
                  <a:prstClr val="black"/>
                </a:solidFill>
                <a:latin typeface="Calibri" pitchFamily="34" charset="0"/>
              </a:rPr>
              <a:t>Penetración Banca online</a:t>
            </a:r>
            <a:r>
              <a:rPr lang="es-ES" sz="1200" baseline="30000" dirty="0">
                <a:solidFill>
                  <a:prstClr val="black"/>
                </a:solidFill>
                <a:latin typeface="Calibri" pitchFamily="34" charset="0"/>
              </a:rPr>
              <a:t>1</a:t>
            </a:r>
            <a:endParaRPr lang="es-ES" sz="1200" baseline="30000" dirty="0" smtClean="0">
              <a:solidFill>
                <a:prstClr val="black"/>
              </a:solidFill>
              <a:latin typeface="Calibri" pitchFamily="34" charset="0"/>
            </a:endParaRPr>
          </a:p>
        </p:txBody>
      </p:sp>
      <p:cxnSp>
        <p:nvCxnSpPr>
          <p:cNvPr id="101" name="Conector recto 100"/>
          <p:cNvCxnSpPr/>
          <p:nvPr/>
        </p:nvCxnSpPr>
        <p:spPr bwMode="auto">
          <a:xfrm>
            <a:off x="7688470" y="3179155"/>
            <a:ext cx="1152000" cy="0"/>
          </a:xfrm>
          <a:prstGeom prst="line">
            <a:avLst/>
          </a:prstGeom>
          <a:solidFill>
            <a:schemeClr val="accent1"/>
          </a:solidFill>
          <a:ln w="9525" cap="flat" cmpd="sng" algn="ctr">
            <a:solidFill>
              <a:srgbClr val="009AD8"/>
            </a:solidFill>
            <a:prstDash val="sysDot"/>
            <a:round/>
            <a:headEnd type="none" w="med" len="med"/>
            <a:tailEnd type="none" w="med" len="med"/>
          </a:ln>
          <a:effectLst/>
        </p:spPr>
      </p:cxnSp>
      <p:sp>
        <p:nvSpPr>
          <p:cNvPr id="97" name="38 CuadroTexto"/>
          <p:cNvSpPr txBox="1"/>
          <p:nvPr/>
        </p:nvSpPr>
        <p:spPr>
          <a:xfrm>
            <a:off x="5547603" y="4822740"/>
            <a:ext cx="1980000" cy="200055"/>
          </a:xfrm>
          <a:prstGeom prst="rect">
            <a:avLst/>
          </a:prstGeom>
          <a:noFill/>
        </p:spPr>
        <p:txBody>
          <a:bodyPr wrap="square" rtlCol="0">
            <a:spAutoFit/>
          </a:bodyPr>
          <a:lstStyle/>
          <a:p>
            <a:pPr fontAlgn="base">
              <a:spcBef>
                <a:spcPct val="0"/>
              </a:spcBef>
              <a:spcAft>
                <a:spcPct val="0"/>
              </a:spcAft>
            </a:pPr>
            <a:r>
              <a:rPr lang="es-ES" sz="700" b="0" dirty="0" smtClean="0">
                <a:solidFill>
                  <a:srgbClr val="899BAD"/>
                </a:solidFill>
                <a:latin typeface="Calibri" pitchFamily="34" charset="0"/>
              </a:rPr>
              <a:t>Fuente: Banco de España, ComScore</a:t>
            </a:r>
            <a:endParaRPr lang="es-ES" sz="700" b="0" dirty="0">
              <a:solidFill>
                <a:srgbClr val="899BAD"/>
              </a:solidFill>
              <a:latin typeface="Calibri" pitchFamily="34" charset="0"/>
            </a:endParaRPr>
          </a:p>
        </p:txBody>
      </p:sp>
      <p:sp>
        <p:nvSpPr>
          <p:cNvPr id="91" name="Rectángulo 90"/>
          <p:cNvSpPr/>
          <p:nvPr/>
        </p:nvSpPr>
        <p:spPr bwMode="auto">
          <a:xfrm rot="10800000">
            <a:off x="247650" y="2995304"/>
            <a:ext cx="5353284" cy="360000"/>
          </a:xfrm>
          <a:prstGeom prst="rect">
            <a:avLst/>
          </a:prstGeom>
          <a:gradFill flip="none" rotWithShape="1">
            <a:gsLst>
              <a:gs pos="0">
                <a:schemeClr val="accent1">
                  <a:lumMod val="5000"/>
                  <a:lumOff val="95000"/>
                  <a:alpha val="30000"/>
                </a:schemeClr>
              </a:gs>
              <a:gs pos="49000">
                <a:srgbClr val="DBEEF4"/>
              </a:gs>
              <a:gs pos="83000">
                <a:srgbClr val="DBEEF4"/>
              </a:gs>
              <a:gs pos="100000">
                <a:srgbClr val="DBEEF4"/>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98" name="Rectángulo 97"/>
          <p:cNvSpPr/>
          <p:nvPr/>
        </p:nvSpPr>
        <p:spPr>
          <a:xfrm>
            <a:off x="387106" y="3023943"/>
            <a:ext cx="4790152" cy="307777"/>
          </a:xfrm>
          <a:prstGeom prst="rect">
            <a:avLst/>
          </a:prstGeom>
        </p:spPr>
        <p:txBody>
          <a:bodyPr wrap="square">
            <a:spAutoFit/>
          </a:bodyPr>
          <a:lstStyle/>
          <a:p>
            <a:pPr marL="0" lvl="5" defTabSz="712770" eaLnBrk="0" hangingPunct="0">
              <a:buSzPct val="100000"/>
              <a:tabLst>
                <a:tab pos="4305192" algn="l"/>
              </a:tabLst>
              <a:defRPr/>
            </a:pPr>
            <a:r>
              <a:rPr lang="es-ES" sz="1400" dirty="0" smtClean="0">
                <a:solidFill>
                  <a:prstClr val="black"/>
                </a:solidFill>
                <a:latin typeface="Calibri" pitchFamily="34" charset="0"/>
                <a:cs typeface="Calibri" pitchFamily="34" charset="0"/>
              </a:rPr>
              <a:t>Amplia oferta de productos </a:t>
            </a:r>
            <a:r>
              <a:rPr lang="es-ES" sz="1400" dirty="0">
                <a:solidFill>
                  <a:prstClr val="black"/>
                </a:solidFill>
                <a:latin typeface="Calibri" pitchFamily="34" charset="0"/>
                <a:cs typeface="Calibri" pitchFamily="34" charset="0"/>
                <a:sym typeface="Wingdings" panose="05000000000000000000" pitchFamily="2" charset="2"/>
              </a:rPr>
              <a:t>→ </a:t>
            </a:r>
            <a:r>
              <a:rPr lang="es-ES" sz="1400" i="1" dirty="0" smtClean="0">
                <a:solidFill>
                  <a:prstClr val="black"/>
                </a:solidFill>
                <a:latin typeface="Calibri" pitchFamily="34" charset="0"/>
                <a:cs typeface="Calibri" pitchFamily="34" charset="0"/>
                <a:sym typeface="Wingdings" panose="05000000000000000000" pitchFamily="2" charset="2"/>
              </a:rPr>
              <a:t>Fábricas</a:t>
            </a:r>
            <a:r>
              <a:rPr lang="es-ES" sz="1400" dirty="0" smtClean="0">
                <a:solidFill>
                  <a:prstClr val="black"/>
                </a:solidFill>
                <a:latin typeface="Calibri" pitchFamily="34" charset="0"/>
                <a:cs typeface="Calibri" pitchFamily="34" charset="0"/>
                <a:sym typeface="Wingdings" panose="05000000000000000000" pitchFamily="2" charset="2"/>
              </a:rPr>
              <a:t> en propiedad </a:t>
            </a:r>
            <a:endParaRPr lang="es-ES" sz="1400" dirty="0">
              <a:solidFill>
                <a:prstClr val="black"/>
              </a:solidFill>
              <a:latin typeface="Calibri" pitchFamily="34" charset="0"/>
              <a:cs typeface="Calibri" pitchFamily="34" charset="0"/>
            </a:endParaRPr>
          </a:p>
        </p:txBody>
      </p:sp>
      <p:sp>
        <p:nvSpPr>
          <p:cNvPr id="100" name="38 CuadroTexto"/>
          <p:cNvSpPr txBox="1"/>
          <p:nvPr/>
        </p:nvSpPr>
        <p:spPr>
          <a:xfrm>
            <a:off x="5547603" y="4684435"/>
            <a:ext cx="1980000" cy="200055"/>
          </a:xfrm>
          <a:prstGeom prst="rect">
            <a:avLst/>
          </a:prstGeom>
          <a:noFill/>
        </p:spPr>
        <p:txBody>
          <a:bodyPr wrap="square" rtlCol="0">
            <a:spAutoFit/>
          </a:bodyPr>
          <a:lstStyle/>
          <a:p>
            <a:pPr fontAlgn="base">
              <a:spcBef>
                <a:spcPct val="0"/>
              </a:spcBef>
              <a:spcAft>
                <a:spcPct val="0"/>
              </a:spcAft>
            </a:pPr>
            <a:r>
              <a:rPr lang="es-ES" sz="700" b="0" dirty="0" smtClean="0">
                <a:solidFill>
                  <a:srgbClr val="899BAD"/>
                </a:solidFill>
                <a:latin typeface="Calibri" pitchFamily="34" charset="0"/>
              </a:rPr>
              <a:t>(1) Datos a julio</a:t>
            </a:r>
            <a:endParaRPr lang="es-ES" sz="700" b="0" dirty="0">
              <a:solidFill>
                <a:srgbClr val="899BAD"/>
              </a:solidFill>
              <a:latin typeface="Calibri" pitchFamily="34" charset="0"/>
            </a:endParaRPr>
          </a:p>
        </p:txBody>
      </p:sp>
    </p:spTree>
    <p:extLst>
      <p:ext uri="{BB962C8B-B14F-4D97-AF65-F5344CB8AC3E}">
        <p14:creationId xmlns:p14="http://schemas.microsoft.com/office/powerpoint/2010/main" val="2076751397"/>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extLst>
              <a:ext uri="{28A0092B-C50C-407E-A947-70E740481C1C}">
                <a14:useLocalDpi xmlns:a14="http://schemas.microsoft.com/office/drawing/2010/main" val="0"/>
              </a:ext>
            </a:extLst>
          </a:blip>
          <a:srcRect l="7257" r="50244" b="5655"/>
          <a:stretch/>
        </p:blipFill>
        <p:spPr>
          <a:xfrm>
            <a:off x="266700" y="966872"/>
            <a:ext cx="3886200" cy="3732128"/>
          </a:xfrm>
          <a:prstGeom prst="rect">
            <a:avLst/>
          </a:prstGeom>
        </p:spPr>
      </p:pic>
      <p:sp>
        <p:nvSpPr>
          <p:cNvPr id="3" name="Rectángulo 2"/>
          <p:cNvSpPr/>
          <p:nvPr/>
        </p:nvSpPr>
        <p:spPr bwMode="auto">
          <a:xfrm>
            <a:off x="247651" y="954170"/>
            <a:ext cx="3902455" cy="3744000"/>
          </a:xfrm>
          <a:prstGeom prst="rect">
            <a:avLst/>
          </a:prstGeom>
          <a:solidFill>
            <a:srgbClr val="FFFFFF">
              <a:alpha val="90980"/>
            </a:srgbClr>
          </a:solidFill>
          <a:ln w="28575" cap="flat" cmpd="sng" algn="ctr">
            <a:gradFill flip="none" rotWithShape="1">
              <a:gsLst>
                <a:gs pos="25000">
                  <a:schemeClr val="accent1">
                    <a:lumMod val="5000"/>
                    <a:lumOff val="95000"/>
                    <a:alpha val="0"/>
                  </a:schemeClr>
                </a:gs>
                <a:gs pos="74000">
                  <a:srgbClr val="90A3AE"/>
                </a:gs>
                <a:gs pos="83000">
                  <a:srgbClr val="90A3AE"/>
                </a:gs>
                <a:gs pos="100000">
                  <a:srgbClr val="90A3AE"/>
                </a:gs>
              </a:gsLst>
              <a:lin ang="10800000" scaled="1"/>
              <a:tileRect/>
            </a:gra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6"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Impulso de la tecnología </a:t>
            </a:r>
            <a:r>
              <a:rPr lang="es-ES" sz="1400" kern="0" dirty="0">
                <a:solidFill>
                  <a:prstClr val="white"/>
                </a:solidFill>
                <a:latin typeface="Calibri" pitchFamily="34" charset="0"/>
                <a:cs typeface="Calibri" pitchFamily="34" charset="0"/>
              </a:rPr>
              <a:t>y </a:t>
            </a:r>
            <a:r>
              <a:rPr lang="es-ES" sz="1400" kern="0" dirty="0" smtClean="0">
                <a:solidFill>
                  <a:prstClr val="white"/>
                </a:solidFill>
                <a:latin typeface="Calibri" pitchFamily="34" charset="0"/>
                <a:cs typeface="Calibri" pitchFamily="34" charset="0"/>
              </a:rPr>
              <a:t>la digitalización: palancas claves para </a:t>
            </a:r>
            <a:r>
              <a:rPr lang="es-ES" sz="1400" kern="0" dirty="0">
                <a:solidFill>
                  <a:prstClr val="white"/>
                </a:solidFill>
                <a:latin typeface="Calibri" pitchFamily="34" charset="0"/>
                <a:cs typeface="Calibri" pitchFamily="34" charset="0"/>
              </a:rPr>
              <a:t>el éxito </a:t>
            </a:r>
            <a:r>
              <a:rPr lang="es-ES" sz="1400" kern="0" dirty="0" smtClean="0">
                <a:solidFill>
                  <a:prstClr val="white"/>
                </a:solidFill>
                <a:latin typeface="Calibri" pitchFamily="34" charset="0"/>
                <a:cs typeface="Calibri" pitchFamily="34" charset="0"/>
              </a:rPr>
              <a:t>de nuestro </a:t>
            </a:r>
            <a:r>
              <a:rPr lang="es-ES" sz="1400" kern="0" dirty="0">
                <a:solidFill>
                  <a:prstClr val="white"/>
                </a:solidFill>
                <a:latin typeface="Calibri" pitchFamily="34" charset="0"/>
                <a:cs typeface="Calibri" pitchFamily="34" charset="0"/>
              </a:rPr>
              <a:t>modelo</a:t>
            </a:r>
          </a:p>
        </p:txBody>
      </p:sp>
      <p:sp>
        <p:nvSpPr>
          <p:cNvPr id="23" name="26 CuadroTexto"/>
          <p:cNvSpPr txBox="1"/>
          <p:nvPr/>
        </p:nvSpPr>
        <p:spPr>
          <a:xfrm>
            <a:off x="1229370" y="2449538"/>
            <a:ext cx="1385899" cy="769441"/>
          </a:xfrm>
          <a:prstGeom prst="rect">
            <a:avLst/>
          </a:prstGeom>
          <a:noFill/>
        </p:spPr>
        <p:txBody>
          <a:bodyPr wrap="square" rtlCol="0">
            <a:spAutoFit/>
          </a:bodyPr>
          <a:lstStyle/>
          <a:p>
            <a:pPr>
              <a:spcAft>
                <a:spcPts val="0"/>
              </a:spcAft>
              <a:buClr>
                <a:srgbClr val="009AD8"/>
              </a:buClr>
            </a:pPr>
            <a:r>
              <a:rPr lang="es-ES" sz="2000" dirty="0" smtClean="0">
                <a:solidFill>
                  <a:srgbClr val="009AD8"/>
                </a:solidFill>
                <a:latin typeface="Calibri" pitchFamily="34" charset="0"/>
              </a:rPr>
              <a:t>42 </a:t>
            </a:r>
            <a:r>
              <a:rPr lang="es-ES" sz="1600" dirty="0" smtClean="0">
                <a:solidFill>
                  <a:srgbClr val="009AD8"/>
                </a:solidFill>
                <a:latin typeface="Calibri" pitchFamily="34" charset="0"/>
              </a:rPr>
              <a:t>MM</a:t>
            </a:r>
          </a:p>
          <a:p>
            <a:pPr>
              <a:spcAft>
                <a:spcPts val="0"/>
              </a:spcAft>
              <a:buClr>
                <a:srgbClr val="009AD8"/>
              </a:buClr>
            </a:pPr>
            <a:r>
              <a:rPr lang="es-ES" sz="1200" dirty="0" smtClean="0">
                <a:solidFill>
                  <a:prstClr val="black"/>
                </a:solidFill>
                <a:latin typeface="Calibri" pitchFamily="34" charset="0"/>
              </a:rPr>
              <a:t>Firmas digitales 2017</a:t>
            </a:r>
          </a:p>
        </p:txBody>
      </p:sp>
      <p:sp>
        <p:nvSpPr>
          <p:cNvPr id="27" name="26 CuadroTexto"/>
          <p:cNvSpPr txBox="1"/>
          <p:nvPr/>
        </p:nvSpPr>
        <p:spPr>
          <a:xfrm>
            <a:off x="1229370" y="3256519"/>
            <a:ext cx="1797050" cy="584775"/>
          </a:xfrm>
          <a:prstGeom prst="rect">
            <a:avLst/>
          </a:prstGeom>
          <a:noFill/>
        </p:spPr>
        <p:txBody>
          <a:bodyPr wrap="square" rtlCol="0">
            <a:spAutoFit/>
          </a:bodyPr>
          <a:lstStyle/>
          <a:p>
            <a:pPr>
              <a:spcAft>
                <a:spcPts val="0"/>
              </a:spcAft>
              <a:buClr>
                <a:srgbClr val="009AD8"/>
              </a:buClr>
            </a:pPr>
            <a:r>
              <a:rPr lang="es-ES" sz="2000" dirty="0" smtClean="0">
                <a:solidFill>
                  <a:srgbClr val="009AD8"/>
                </a:solidFill>
                <a:latin typeface="Calibri" pitchFamily="34" charset="0"/>
              </a:rPr>
              <a:t>95%</a:t>
            </a:r>
          </a:p>
          <a:p>
            <a:pPr>
              <a:spcAft>
                <a:spcPts val="0"/>
              </a:spcAft>
              <a:buClr>
                <a:srgbClr val="009AD8"/>
              </a:buClr>
            </a:pPr>
            <a:r>
              <a:rPr lang="es-ES" sz="1200" dirty="0" smtClean="0">
                <a:solidFill>
                  <a:prstClr val="black"/>
                </a:solidFill>
                <a:latin typeface="Calibri" pitchFamily="34" charset="0"/>
              </a:rPr>
              <a:t>Procesos digitales</a:t>
            </a:r>
          </a:p>
        </p:txBody>
      </p:sp>
      <p:sp>
        <p:nvSpPr>
          <p:cNvPr id="28" name="26 CuadroTexto"/>
          <p:cNvSpPr txBox="1"/>
          <p:nvPr/>
        </p:nvSpPr>
        <p:spPr>
          <a:xfrm>
            <a:off x="1229370" y="3904219"/>
            <a:ext cx="1797050" cy="584775"/>
          </a:xfrm>
          <a:prstGeom prst="rect">
            <a:avLst/>
          </a:prstGeom>
          <a:noFill/>
        </p:spPr>
        <p:txBody>
          <a:bodyPr wrap="square" rtlCol="0">
            <a:spAutoFit/>
          </a:bodyPr>
          <a:lstStyle/>
          <a:p>
            <a:pPr>
              <a:spcAft>
                <a:spcPts val="0"/>
              </a:spcAft>
              <a:buClr>
                <a:srgbClr val="009AD8"/>
              </a:buClr>
            </a:pPr>
            <a:r>
              <a:rPr lang="es-ES" sz="2000" dirty="0" smtClean="0">
                <a:solidFill>
                  <a:srgbClr val="009AD8"/>
                </a:solidFill>
                <a:latin typeface="Calibri" pitchFamily="34" charset="0"/>
              </a:rPr>
              <a:t>121</a:t>
            </a:r>
          </a:p>
          <a:p>
            <a:pPr>
              <a:spcAft>
                <a:spcPts val="0"/>
              </a:spcAft>
              <a:buClr>
                <a:srgbClr val="009AD8"/>
              </a:buClr>
            </a:pPr>
            <a:r>
              <a:rPr lang="es-ES" sz="1200" dirty="0" smtClean="0">
                <a:solidFill>
                  <a:prstClr val="black"/>
                </a:solidFill>
                <a:latin typeface="Calibri" pitchFamily="34" charset="0"/>
              </a:rPr>
              <a:t>Oficinas Store</a:t>
            </a:r>
          </a:p>
        </p:txBody>
      </p:sp>
      <p:pic>
        <p:nvPicPr>
          <p:cNvPr id="34" name="Imagen 33"/>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4170" y="3978726"/>
            <a:ext cx="468000" cy="468000"/>
          </a:xfrm>
          <a:prstGeom prst="rect">
            <a:avLst/>
          </a:prstGeom>
        </p:spPr>
      </p:pic>
      <p:pic>
        <p:nvPicPr>
          <p:cNvPr id="10" name="Imagen 9"/>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7670" y="2543607"/>
            <a:ext cx="396000" cy="396000"/>
          </a:xfrm>
          <a:prstGeom prst="rect">
            <a:avLst/>
          </a:prstGeom>
        </p:spPr>
      </p:pic>
      <p:pic>
        <p:nvPicPr>
          <p:cNvPr id="12" name="Imagen 11"/>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5400000">
            <a:off x="556070" y="1689783"/>
            <a:ext cx="432000" cy="432000"/>
          </a:xfrm>
          <a:prstGeom prst="rect">
            <a:avLst/>
          </a:prstGeom>
        </p:spPr>
      </p:pic>
      <p:pic>
        <p:nvPicPr>
          <p:cNvPr id="13" name="Imagen 12"/>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t="6913" b="26420"/>
          <a:stretch/>
        </p:blipFill>
        <p:spPr>
          <a:xfrm>
            <a:off x="414170" y="3301636"/>
            <a:ext cx="715799" cy="477199"/>
          </a:xfrm>
          <a:prstGeom prst="rect">
            <a:avLst/>
          </a:prstGeom>
        </p:spPr>
      </p:pic>
      <p:sp>
        <p:nvSpPr>
          <p:cNvPr id="22" name="26 CuadroTexto"/>
          <p:cNvSpPr txBox="1"/>
          <p:nvPr/>
        </p:nvSpPr>
        <p:spPr>
          <a:xfrm>
            <a:off x="1229370" y="1586518"/>
            <a:ext cx="1485760" cy="769441"/>
          </a:xfrm>
          <a:prstGeom prst="rect">
            <a:avLst/>
          </a:prstGeom>
          <a:noFill/>
        </p:spPr>
        <p:txBody>
          <a:bodyPr wrap="square" rtlCol="0">
            <a:spAutoFit/>
          </a:bodyPr>
          <a:lstStyle/>
          <a:p>
            <a:pPr>
              <a:spcAft>
                <a:spcPts val="0"/>
              </a:spcAft>
              <a:buClr>
                <a:srgbClr val="009AD8"/>
              </a:buClr>
            </a:pPr>
            <a:r>
              <a:rPr lang="es-ES" sz="2000" dirty="0" smtClean="0">
                <a:solidFill>
                  <a:srgbClr val="009AD8"/>
                </a:solidFill>
                <a:latin typeface="Calibri" pitchFamily="34" charset="0"/>
              </a:rPr>
              <a:t>29.500</a:t>
            </a:r>
          </a:p>
          <a:p>
            <a:pPr>
              <a:spcAft>
                <a:spcPts val="0"/>
              </a:spcAft>
              <a:buClr>
                <a:srgbClr val="009AD8"/>
              </a:buClr>
            </a:pPr>
            <a:r>
              <a:rPr lang="es-ES" sz="1200" dirty="0" smtClean="0">
                <a:solidFill>
                  <a:prstClr val="black"/>
                </a:solidFill>
                <a:latin typeface="Calibri" pitchFamily="34" charset="0"/>
              </a:rPr>
              <a:t>SmartPCs desplegados</a:t>
            </a:r>
          </a:p>
        </p:txBody>
      </p:sp>
      <p:sp>
        <p:nvSpPr>
          <p:cNvPr id="36" name="26 CuadroTexto"/>
          <p:cNvSpPr txBox="1"/>
          <p:nvPr/>
        </p:nvSpPr>
        <p:spPr>
          <a:xfrm>
            <a:off x="539750" y="1145968"/>
            <a:ext cx="2797810" cy="338554"/>
          </a:xfrm>
          <a:prstGeom prst="rect">
            <a:avLst/>
          </a:prstGeom>
          <a:noFill/>
        </p:spPr>
        <p:txBody>
          <a:bodyPr wrap="square" rtlCol="0">
            <a:spAutoFit/>
          </a:bodyPr>
          <a:lstStyle/>
          <a:p>
            <a:pPr>
              <a:spcAft>
                <a:spcPts val="300"/>
              </a:spcAft>
            </a:pPr>
            <a:r>
              <a:rPr lang="es-ES" sz="1600" dirty="0" smtClean="0">
                <a:solidFill>
                  <a:prstClr val="black"/>
                </a:solidFill>
                <a:latin typeface="Calibri" pitchFamily="34" charset="0"/>
              </a:rPr>
              <a:t>Movilidad y firma digital</a:t>
            </a:r>
          </a:p>
        </p:txBody>
      </p:sp>
      <p:pic>
        <p:nvPicPr>
          <p:cNvPr id="35" name="Imagen 34"/>
          <p:cNvPicPr>
            <a:picLocks noChangeAspect="1"/>
          </p:cNvPicPr>
          <p:nvPr/>
        </p:nvPicPr>
        <p:blipFill rotWithShape="1">
          <a:blip r:embed="rId8"/>
          <a:srcRect r="47933"/>
          <a:stretch/>
        </p:blipFill>
        <p:spPr>
          <a:xfrm>
            <a:off x="2578600" y="1365182"/>
            <a:ext cx="1593239" cy="3060000"/>
          </a:xfrm>
          <a:prstGeom prst="rect">
            <a:avLst/>
          </a:prstGeom>
          <a:effectLst/>
        </p:spPr>
      </p:pic>
      <p:pic>
        <p:nvPicPr>
          <p:cNvPr id="4" name="Imagen 3"/>
          <p:cNvPicPr>
            <a:picLocks noChangeAspect="1"/>
          </p:cNvPicPr>
          <p:nvPr/>
        </p:nvPicPr>
        <p:blipFill rotWithShape="1">
          <a:blip r:embed="rId9"/>
          <a:srcRect r="48544"/>
          <a:stretch/>
        </p:blipFill>
        <p:spPr>
          <a:xfrm>
            <a:off x="2458917" y="1249119"/>
            <a:ext cx="1693984" cy="3292125"/>
          </a:xfrm>
          <a:prstGeom prst="rect">
            <a:avLst/>
          </a:prstGeom>
        </p:spPr>
      </p:pic>
    </p:spTree>
    <p:extLst>
      <p:ext uri="{BB962C8B-B14F-4D97-AF65-F5344CB8AC3E}">
        <p14:creationId xmlns:p14="http://schemas.microsoft.com/office/powerpoint/2010/main" val="3910109918"/>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p:cNvPicPr>
            <a:picLocks noChangeAspect="1"/>
          </p:cNvPicPr>
          <p:nvPr/>
        </p:nvPicPr>
        <p:blipFill rotWithShape="1">
          <a:blip r:embed="rId3">
            <a:extLst>
              <a:ext uri="{28A0092B-C50C-407E-A947-70E740481C1C}">
                <a14:useLocalDpi xmlns:a14="http://schemas.microsoft.com/office/drawing/2010/main" val="0"/>
              </a:ext>
            </a:extLst>
          </a:blip>
          <a:srcRect l="9687" r="24933" b="5769"/>
          <a:stretch/>
        </p:blipFill>
        <p:spPr>
          <a:xfrm>
            <a:off x="4152901" y="966871"/>
            <a:ext cx="4749800" cy="3733200"/>
          </a:xfrm>
          <a:prstGeom prst="rect">
            <a:avLst/>
          </a:prstGeom>
        </p:spPr>
      </p:pic>
      <p:pic>
        <p:nvPicPr>
          <p:cNvPr id="2" name="Imagen 1"/>
          <p:cNvPicPr>
            <a:picLocks noChangeAspect="1"/>
          </p:cNvPicPr>
          <p:nvPr/>
        </p:nvPicPr>
        <p:blipFill rotWithShape="1">
          <a:blip r:embed="rId4">
            <a:extLst>
              <a:ext uri="{28A0092B-C50C-407E-A947-70E740481C1C}">
                <a14:useLocalDpi xmlns:a14="http://schemas.microsoft.com/office/drawing/2010/main" val="0"/>
              </a:ext>
            </a:extLst>
          </a:blip>
          <a:srcRect l="7257" r="50244" b="5655"/>
          <a:stretch/>
        </p:blipFill>
        <p:spPr>
          <a:xfrm>
            <a:off x="266700" y="966872"/>
            <a:ext cx="3886200" cy="3732128"/>
          </a:xfrm>
          <a:prstGeom prst="rect">
            <a:avLst/>
          </a:prstGeom>
        </p:spPr>
      </p:pic>
      <p:sp>
        <p:nvSpPr>
          <p:cNvPr id="38" name="Rectángulo 37"/>
          <p:cNvSpPr/>
          <p:nvPr/>
        </p:nvSpPr>
        <p:spPr bwMode="auto">
          <a:xfrm flipH="1">
            <a:off x="4150106" y="966871"/>
            <a:ext cx="4769144" cy="3732129"/>
          </a:xfrm>
          <a:prstGeom prst="rect">
            <a:avLst/>
          </a:prstGeom>
          <a:solidFill>
            <a:srgbClr val="FFFFFF">
              <a:alpha val="85098"/>
            </a:srgbClr>
          </a:solidFill>
          <a:ln w="28575" cap="flat" cmpd="sng" algn="ctr">
            <a:gradFill flip="none" rotWithShape="1">
              <a:gsLst>
                <a:gs pos="25000">
                  <a:schemeClr val="accent1">
                    <a:lumMod val="5000"/>
                    <a:lumOff val="95000"/>
                    <a:alpha val="0"/>
                  </a:schemeClr>
                </a:gs>
                <a:gs pos="74000">
                  <a:srgbClr val="90A3AE"/>
                </a:gs>
                <a:gs pos="83000">
                  <a:srgbClr val="90A3AE"/>
                </a:gs>
                <a:gs pos="100000">
                  <a:srgbClr val="90A3AE"/>
                </a:gs>
              </a:gsLst>
              <a:lin ang="10800000" scaled="1"/>
              <a:tileRect/>
            </a:gra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3" name="Rectángulo 2"/>
          <p:cNvSpPr/>
          <p:nvPr/>
        </p:nvSpPr>
        <p:spPr bwMode="auto">
          <a:xfrm>
            <a:off x="247651" y="966871"/>
            <a:ext cx="3902455" cy="3732129"/>
          </a:xfrm>
          <a:prstGeom prst="rect">
            <a:avLst/>
          </a:prstGeom>
          <a:solidFill>
            <a:srgbClr val="FFFFFF">
              <a:alpha val="85098"/>
            </a:srgbClr>
          </a:solidFill>
          <a:ln w="28575" cap="flat" cmpd="sng" algn="ctr">
            <a:gradFill flip="none" rotWithShape="1">
              <a:gsLst>
                <a:gs pos="25000">
                  <a:schemeClr val="accent1">
                    <a:lumMod val="5000"/>
                    <a:lumOff val="95000"/>
                    <a:alpha val="0"/>
                  </a:schemeClr>
                </a:gs>
                <a:gs pos="74000">
                  <a:srgbClr val="90A3AE"/>
                </a:gs>
                <a:gs pos="83000">
                  <a:srgbClr val="90A3AE"/>
                </a:gs>
                <a:gs pos="100000">
                  <a:srgbClr val="90A3AE"/>
                </a:gs>
              </a:gsLst>
              <a:lin ang="10800000" scaled="1"/>
              <a:tileRect/>
            </a:gra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6"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a:solidFill>
                  <a:prstClr val="white"/>
                </a:solidFill>
                <a:latin typeface="Calibri" pitchFamily="34" charset="0"/>
                <a:cs typeface="Calibri" pitchFamily="34" charset="0"/>
              </a:rPr>
              <a:t>Impulso de la tecnología y la digitalización: palancas claves para el éxito de nuestro modelo</a:t>
            </a:r>
          </a:p>
        </p:txBody>
      </p:sp>
      <p:sp>
        <p:nvSpPr>
          <p:cNvPr id="23" name="26 CuadroTexto"/>
          <p:cNvSpPr txBox="1"/>
          <p:nvPr/>
        </p:nvSpPr>
        <p:spPr>
          <a:xfrm>
            <a:off x="1229370" y="2449538"/>
            <a:ext cx="1385899" cy="769441"/>
          </a:xfrm>
          <a:prstGeom prst="rect">
            <a:avLst/>
          </a:prstGeom>
          <a:noFill/>
        </p:spPr>
        <p:txBody>
          <a:bodyPr wrap="square" rtlCol="0">
            <a:spAutoFit/>
          </a:bodyPr>
          <a:lstStyle/>
          <a:p>
            <a:pPr>
              <a:spcAft>
                <a:spcPts val="0"/>
              </a:spcAft>
              <a:buClr>
                <a:srgbClr val="009AD8"/>
              </a:buClr>
            </a:pPr>
            <a:r>
              <a:rPr lang="es-ES" sz="2000" dirty="0" smtClean="0">
                <a:solidFill>
                  <a:srgbClr val="009AD8"/>
                </a:solidFill>
                <a:latin typeface="Calibri" pitchFamily="34" charset="0"/>
              </a:rPr>
              <a:t>42 </a:t>
            </a:r>
            <a:r>
              <a:rPr lang="es-ES" sz="1600" dirty="0" smtClean="0">
                <a:solidFill>
                  <a:srgbClr val="009AD8"/>
                </a:solidFill>
                <a:latin typeface="Calibri" pitchFamily="34" charset="0"/>
              </a:rPr>
              <a:t>MM</a:t>
            </a:r>
          </a:p>
          <a:p>
            <a:pPr>
              <a:spcAft>
                <a:spcPts val="0"/>
              </a:spcAft>
              <a:buClr>
                <a:srgbClr val="009AD8"/>
              </a:buClr>
            </a:pPr>
            <a:r>
              <a:rPr lang="es-ES" sz="1200" dirty="0" smtClean="0">
                <a:solidFill>
                  <a:prstClr val="black"/>
                </a:solidFill>
                <a:latin typeface="Calibri" pitchFamily="34" charset="0"/>
              </a:rPr>
              <a:t>Firmas digitales 2017</a:t>
            </a:r>
          </a:p>
        </p:txBody>
      </p:sp>
      <p:sp>
        <p:nvSpPr>
          <p:cNvPr id="27" name="26 CuadroTexto"/>
          <p:cNvSpPr txBox="1"/>
          <p:nvPr/>
        </p:nvSpPr>
        <p:spPr>
          <a:xfrm>
            <a:off x="1229370" y="3256519"/>
            <a:ext cx="1797050" cy="584775"/>
          </a:xfrm>
          <a:prstGeom prst="rect">
            <a:avLst/>
          </a:prstGeom>
          <a:noFill/>
        </p:spPr>
        <p:txBody>
          <a:bodyPr wrap="square" rtlCol="0">
            <a:spAutoFit/>
          </a:bodyPr>
          <a:lstStyle/>
          <a:p>
            <a:pPr>
              <a:spcAft>
                <a:spcPts val="0"/>
              </a:spcAft>
              <a:buClr>
                <a:srgbClr val="009AD8"/>
              </a:buClr>
            </a:pPr>
            <a:r>
              <a:rPr lang="es-ES" sz="2000" dirty="0" smtClean="0">
                <a:solidFill>
                  <a:srgbClr val="009AD8"/>
                </a:solidFill>
                <a:latin typeface="Calibri" pitchFamily="34" charset="0"/>
              </a:rPr>
              <a:t>95%</a:t>
            </a:r>
          </a:p>
          <a:p>
            <a:pPr>
              <a:spcAft>
                <a:spcPts val="0"/>
              </a:spcAft>
              <a:buClr>
                <a:srgbClr val="009AD8"/>
              </a:buClr>
            </a:pPr>
            <a:r>
              <a:rPr lang="es-ES" sz="1200" dirty="0" smtClean="0">
                <a:solidFill>
                  <a:prstClr val="black"/>
                </a:solidFill>
                <a:latin typeface="Calibri" pitchFamily="34" charset="0"/>
              </a:rPr>
              <a:t>Procesos digitales</a:t>
            </a:r>
          </a:p>
        </p:txBody>
      </p:sp>
      <p:sp>
        <p:nvSpPr>
          <p:cNvPr id="28" name="26 CuadroTexto"/>
          <p:cNvSpPr txBox="1"/>
          <p:nvPr/>
        </p:nvSpPr>
        <p:spPr>
          <a:xfrm>
            <a:off x="1229370" y="3904219"/>
            <a:ext cx="1797050" cy="584775"/>
          </a:xfrm>
          <a:prstGeom prst="rect">
            <a:avLst/>
          </a:prstGeom>
          <a:noFill/>
        </p:spPr>
        <p:txBody>
          <a:bodyPr wrap="square" rtlCol="0">
            <a:spAutoFit/>
          </a:bodyPr>
          <a:lstStyle/>
          <a:p>
            <a:pPr>
              <a:spcAft>
                <a:spcPts val="0"/>
              </a:spcAft>
              <a:buClr>
                <a:srgbClr val="009AD8"/>
              </a:buClr>
            </a:pPr>
            <a:r>
              <a:rPr lang="es-ES" sz="2000" dirty="0" smtClean="0">
                <a:solidFill>
                  <a:srgbClr val="009AD8"/>
                </a:solidFill>
                <a:latin typeface="Calibri" pitchFamily="34" charset="0"/>
              </a:rPr>
              <a:t>121</a:t>
            </a:r>
          </a:p>
          <a:p>
            <a:pPr>
              <a:spcAft>
                <a:spcPts val="0"/>
              </a:spcAft>
              <a:buClr>
                <a:srgbClr val="009AD8"/>
              </a:buClr>
            </a:pPr>
            <a:r>
              <a:rPr lang="es-ES" sz="1200" dirty="0" smtClean="0">
                <a:solidFill>
                  <a:prstClr val="black"/>
                </a:solidFill>
                <a:latin typeface="Calibri" pitchFamily="34" charset="0"/>
              </a:rPr>
              <a:t>Oficinas Store</a:t>
            </a:r>
          </a:p>
        </p:txBody>
      </p:sp>
      <p:pic>
        <p:nvPicPr>
          <p:cNvPr id="34" name="Imagen 33"/>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4170" y="3978726"/>
            <a:ext cx="468000" cy="468000"/>
          </a:xfrm>
          <a:prstGeom prst="rect">
            <a:avLst/>
          </a:prstGeom>
        </p:spPr>
      </p:pic>
      <p:pic>
        <p:nvPicPr>
          <p:cNvPr id="10" name="Imagen 9"/>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7670" y="2543607"/>
            <a:ext cx="396000" cy="396000"/>
          </a:xfrm>
          <a:prstGeom prst="rect">
            <a:avLst/>
          </a:prstGeom>
        </p:spPr>
      </p:pic>
      <p:pic>
        <p:nvPicPr>
          <p:cNvPr id="12" name="Imagen 11"/>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5400000">
            <a:off x="556070" y="1689783"/>
            <a:ext cx="432000" cy="432000"/>
          </a:xfrm>
          <a:prstGeom prst="rect">
            <a:avLst/>
          </a:prstGeom>
        </p:spPr>
      </p:pic>
      <p:pic>
        <p:nvPicPr>
          <p:cNvPr id="13" name="Imagen 12"/>
          <p:cNvPicPr>
            <a:picLocks noChangeAspect="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t="6913" b="26420"/>
          <a:stretch/>
        </p:blipFill>
        <p:spPr>
          <a:xfrm>
            <a:off x="414170" y="3301636"/>
            <a:ext cx="715799" cy="477199"/>
          </a:xfrm>
          <a:prstGeom prst="rect">
            <a:avLst/>
          </a:prstGeom>
        </p:spPr>
      </p:pic>
      <p:sp>
        <p:nvSpPr>
          <p:cNvPr id="22" name="26 CuadroTexto"/>
          <p:cNvSpPr txBox="1"/>
          <p:nvPr/>
        </p:nvSpPr>
        <p:spPr>
          <a:xfrm>
            <a:off x="1229370" y="1586518"/>
            <a:ext cx="1485760" cy="769441"/>
          </a:xfrm>
          <a:prstGeom prst="rect">
            <a:avLst/>
          </a:prstGeom>
          <a:noFill/>
        </p:spPr>
        <p:txBody>
          <a:bodyPr wrap="square" rtlCol="0">
            <a:spAutoFit/>
          </a:bodyPr>
          <a:lstStyle/>
          <a:p>
            <a:pPr>
              <a:spcAft>
                <a:spcPts val="0"/>
              </a:spcAft>
              <a:buClr>
                <a:srgbClr val="009AD8"/>
              </a:buClr>
            </a:pPr>
            <a:r>
              <a:rPr lang="es-ES" sz="2000" dirty="0" smtClean="0">
                <a:solidFill>
                  <a:srgbClr val="009AD8"/>
                </a:solidFill>
                <a:latin typeface="Calibri" pitchFamily="34" charset="0"/>
              </a:rPr>
              <a:t>29.500</a:t>
            </a:r>
          </a:p>
          <a:p>
            <a:pPr>
              <a:spcAft>
                <a:spcPts val="0"/>
              </a:spcAft>
              <a:buClr>
                <a:srgbClr val="009AD8"/>
              </a:buClr>
            </a:pPr>
            <a:r>
              <a:rPr lang="es-ES" sz="1200" dirty="0" smtClean="0">
                <a:solidFill>
                  <a:prstClr val="black"/>
                </a:solidFill>
                <a:latin typeface="Calibri" pitchFamily="34" charset="0"/>
              </a:rPr>
              <a:t>SmartPCs desplegados</a:t>
            </a:r>
          </a:p>
        </p:txBody>
      </p:sp>
      <p:sp>
        <p:nvSpPr>
          <p:cNvPr id="36" name="26 CuadroTexto"/>
          <p:cNvSpPr txBox="1"/>
          <p:nvPr/>
        </p:nvSpPr>
        <p:spPr>
          <a:xfrm>
            <a:off x="539750" y="1145968"/>
            <a:ext cx="2797810" cy="338554"/>
          </a:xfrm>
          <a:prstGeom prst="rect">
            <a:avLst/>
          </a:prstGeom>
          <a:noFill/>
        </p:spPr>
        <p:txBody>
          <a:bodyPr wrap="square" rtlCol="0">
            <a:spAutoFit/>
          </a:bodyPr>
          <a:lstStyle/>
          <a:p>
            <a:pPr>
              <a:spcAft>
                <a:spcPts val="300"/>
              </a:spcAft>
            </a:pPr>
            <a:r>
              <a:rPr lang="es-ES" sz="1600" dirty="0" smtClean="0">
                <a:solidFill>
                  <a:prstClr val="black"/>
                </a:solidFill>
                <a:latin typeface="Calibri" pitchFamily="34" charset="0"/>
              </a:rPr>
              <a:t>Movilidad y firma digital</a:t>
            </a:r>
          </a:p>
        </p:txBody>
      </p:sp>
      <p:sp>
        <p:nvSpPr>
          <p:cNvPr id="44" name="26 CuadroTexto"/>
          <p:cNvSpPr txBox="1"/>
          <p:nvPr/>
        </p:nvSpPr>
        <p:spPr>
          <a:xfrm>
            <a:off x="5749279" y="1145968"/>
            <a:ext cx="2797810" cy="338554"/>
          </a:xfrm>
          <a:prstGeom prst="rect">
            <a:avLst/>
          </a:prstGeom>
          <a:noFill/>
        </p:spPr>
        <p:txBody>
          <a:bodyPr wrap="square" rtlCol="0">
            <a:spAutoFit/>
          </a:bodyPr>
          <a:lstStyle/>
          <a:p>
            <a:pPr algn="r">
              <a:spcAft>
                <a:spcPts val="300"/>
              </a:spcAft>
            </a:pPr>
            <a:r>
              <a:rPr lang="es-ES" sz="1600" dirty="0" smtClean="0">
                <a:solidFill>
                  <a:prstClr val="black"/>
                </a:solidFill>
                <a:latin typeface="Calibri" pitchFamily="34" charset="0"/>
              </a:rPr>
              <a:t>Proximidad digital</a:t>
            </a:r>
          </a:p>
        </p:txBody>
      </p:sp>
      <p:sp>
        <p:nvSpPr>
          <p:cNvPr id="49" name="Rectángulo 48"/>
          <p:cNvSpPr/>
          <p:nvPr/>
        </p:nvSpPr>
        <p:spPr bwMode="auto">
          <a:xfrm>
            <a:off x="4797869" y="1567794"/>
            <a:ext cx="4066007" cy="864000"/>
          </a:xfrm>
          <a:prstGeom prst="rect">
            <a:avLst/>
          </a:prstGeom>
          <a:solidFill>
            <a:srgbClr val="B7DEE8">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a:solidFill>
                <a:prstClr val="black"/>
              </a:solidFill>
              <a:latin typeface="Arial" pitchFamily="34" charset="0"/>
              <a:ea typeface="ＭＳ Ｐゴシック" pitchFamily="1" charset="-128"/>
            </a:endParaRPr>
          </a:p>
        </p:txBody>
      </p:sp>
      <p:sp>
        <p:nvSpPr>
          <p:cNvPr id="52" name="26 CuadroTexto"/>
          <p:cNvSpPr txBox="1"/>
          <p:nvPr/>
        </p:nvSpPr>
        <p:spPr>
          <a:xfrm>
            <a:off x="6097847" y="2486192"/>
            <a:ext cx="2585783" cy="723275"/>
          </a:xfrm>
          <a:prstGeom prst="rect">
            <a:avLst/>
          </a:prstGeom>
          <a:noFill/>
        </p:spPr>
        <p:txBody>
          <a:bodyPr wrap="square" rtlCol="0">
            <a:spAutoFit/>
          </a:bodyPr>
          <a:lstStyle/>
          <a:p>
            <a:pPr marL="171450" indent="-171450">
              <a:spcAft>
                <a:spcPts val="600"/>
              </a:spcAft>
              <a:buClr>
                <a:srgbClr val="009AD8"/>
              </a:buClr>
              <a:buFont typeface="Wingdings" panose="05000000000000000000" pitchFamily="2" charset="2"/>
              <a:buChar char="§"/>
            </a:pPr>
            <a:r>
              <a:rPr lang="es-ES" sz="1200" dirty="0" smtClean="0">
                <a:solidFill>
                  <a:prstClr val="black"/>
                </a:solidFill>
                <a:latin typeface="Calibri" pitchFamily="34" charset="0"/>
              </a:rPr>
              <a:t>Muro desde 2012 </a:t>
            </a:r>
            <a:br>
              <a:rPr lang="es-ES" sz="1200" dirty="0" smtClean="0">
                <a:solidFill>
                  <a:prstClr val="black"/>
                </a:solidFill>
                <a:latin typeface="Calibri" pitchFamily="34" charset="0"/>
              </a:rPr>
            </a:br>
            <a:r>
              <a:rPr lang="es-ES" sz="1200" b="0" dirty="0" smtClean="0">
                <a:solidFill>
                  <a:prstClr val="black"/>
                </a:solidFill>
                <a:latin typeface="Calibri" pitchFamily="34" charset="0"/>
              </a:rPr>
              <a:t>(para empresas, privada y premier)</a:t>
            </a:r>
          </a:p>
          <a:p>
            <a:pPr marL="171450" indent="-171450">
              <a:spcAft>
                <a:spcPts val="600"/>
              </a:spcAft>
              <a:buClr>
                <a:srgbClr val="009AD8"/>
              </a:buClr>
              <a:buFont typeface="Wingdings" panose="05000000000000000000" pitchFamily="2" charset="2"/>
              <a:buChar char="§"/>
            </a:pPr>
            <a:r>
              <a:rPr lang="en-GB" sz="1200" i="1" dirty="0" smtClean="0">
                <a:solidFill>
                  <a:prstClr val="black"/>
                </a:solidFill>
                <a:latin typeface="Calibri" pitchFamily="34" charset="0"/>
              </a:rPr>
              <a:t>Ready to Buy</a:t>
            </a:r>
          </a:p>
        </p:txBody>
      </p:sp>
      <p:sp>
        <p:nvSpPr>
          <p:cNvPr id="45" name="26 CuadroTexto"/>
          <p:cNvSpPr txBox="1"/>
          <p:nvPr/>
        </p:nvSpPr>
        <p:spPr>
          <a:xfrm>
            <a:off x="5752599" y="1599218"/>
            <a:ext cx="1240409" cy="769441"/>
          </a:xfrm>
          <a:prstGeom prst="rect">
            <a:avLst/>
          </a:prstGeom>
          <a:noFill/>
        </p:spPr>
        <p:txBody>
          <a:bodyPr wrap="square" rtlCol="0">
            <a:spAutoFit/>
          </a:bodyPr>
          <a:lstStyle/>
          <a:p>
            <a:pPr>
              <a:spcAft>
                <a:spcPts val="0"/>
              </a:spcAft>
              <a:buClr>
                <a:srgbClr val="009AD8"/>
              </a:buClr>
            </a:pPr>
            <a:r>
              <a:rPr lang="es-ES" sz="2000" dirty="0" smtClean="0">
                <a:solidFill>
                  <a:srgbClr val="009AD8"/>
                </a:solidFill>
                <a:latin typeface="Calibri" pitchFamily="34" charset="0"/>
              </a:rPr>
              <a:t>5,6 MM</a:t>
            </a:r>
          </a:p>
          <a:p>
            <a:pPr>
              <a:spcAft>
                <a:spcPts val="0"/>
              </a:spcAft>
              <a:buClr>
                <a:srgbClr val="009AD8"/>
              </a:buClr>
            </a:pPr>
            <a:r>
              <a:rPr lang="es-ES" sz="1200" dirty="0" smtClean="0">
                <a:solidFill>
                  <a:prstClr val="black"/>
                </a:solidFill>
                <a:latin typeface="Calibri" pitchFamily="34" charset="0"/>
              </a:rPr>
              <a:t>Clientes digitales activos</a:t>
            </a:r>
          </a:p>
        </p:txBody>
      </p:sp>
      <p:sp>
        <p:nvSpPr>
          <p:cNvPr id="48" name="26 CuadroTexto"/>
          <p:cNvSpPr txBox="1"/>
          <p:nvPr/>
        </p:nvSpPr>
        <p:spPr>
          <a:xfrm>
            <a:off x="7181947" y="1635373"/>
            <a:ext cx="1450884" cy="733534"/>
          </a:xfrm>
          <a:prstGeom prst="rect">
            <a:avLst/>
          </a:prstGeom>
          <a:noFill/>
        </p:spPr>
        <p:txBody>
          <a:bodyPr wrap="square" rtlCol="0">
            <a:spAutoFit/>
          </a:bodyPr>
          <a:lstStyle/>
          <a:p>
            <a:pPr>
              <a:spcAft>
                <a:spcPts val="200"/>
              </a:spcAft>
              <a:buClr>
                <a:srgbClr val="009AD8"/>
              </a:buClr>
            </a:pPr>
            <a:r>
              <a:rPr lang="es-ES" sz="1200" b="0" i="1" dirty="0" smtClean="0">
                <a:solidFill>
                  <a:prstClr val="black">
                    <a:lumMod val="65000"/>
                    <a:lumOff val="35000"/>
                  </a:prstClr>
                </a:solidFill>
                <a:latin typeface="Calibri" pitchFamily="34" charset="0"/>
              </a:rPr>
              <a:t>de los que,</a:t>
            </a:r>
          </a:p>
          <a:p>
            <a:pPr>
              <a:spcAft>
                <a:spcPts val="0"/>
              </a:spcAft>
              <a:buClr>
                <a:srgbClr val="009AD8"/>
              </a:buClr>
            </a:pPr>
            <a:r>
              <a:rPr lang="es-ES" sz="1600" dirty="0" smtClean="0">
                <a:solidFill>
                  <a:prstClr val="black">
                    <a:lumMod val="65000"/>
                    <a:lumOff val="35000"/>
                  </a:prstClr>
                </a:solidFill>
                <a:latin typeface="Calibri" pitchFamily="34" charset="0"/>
              </a:rPr>
              <a:t>4,1 MM</a:t>
            </a:r>
            <a:r>
              <a:rPr lang="es-ES" sz="1400" dirty="0" smtClean="0">
                <a:solidFill>
                  <a:prstClr val="black">
                    <a:lumMod val="65000"/>
                    <a:lumOff val="35000"/>
                  </a:prstClr>
                </a:solidFill>
                <a:latin typeface="Calibri" pitchFamily="34" charset="0"/>
              </a:rPr>
              <a:t> </a:t>
            </a:r>
            <a:r>
              <a:rPr lang="es-ES" sz="1200" dirty="0" smtClean="0">
                <a:solidFill>
                  <a:prstClr val="black">
                    <a:lumMod val="65000"/>
                    <a:lumOff val="35000"/>
                  </a:prstClr>
                </a:solidFill>
                <a:latin typeface="Calibri" pitchFamily="34" charset="0"/>
              </a:rPr>
              <a:t>clientes banca móvil</a:t>
            </a:r>
          </a:p>
        </p:txBody>
      </p:sp>
      <p:sp>
        <p:nvSpPr>
          <p:cNvPr id="61" name="Rectángulo 60"/>
          <p:cNvSpPr/>
          <p:nvPr/>
        </p:nvSpPr>
        <p:spPr bwMode="auto">
          <a:xfrm>
            <a:off x="4173457" y="3301636"/>
            <a:ext cx="4690419" cy="1148444"/>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pic>
        <p:nvPicPr>
          <p:cNvPr id="35" name="Imagen 34"/>
          <p:cNvPicPr>
            <a:picLocks noChangeAspect="1"/>
          </p:cNvPicPr>
          <p:nvPr/>
        </p:nvPicPr>
        <p:blipFill rotWithShape="1">
          <a:blip r:embed="rId9"/>
          <a:srcRect r="47933"/>
          <a:stretch/>
        </p:blipFill>
        <p:spPr>
          <a:xfrm>
            <a:off x="2578600" y="1365182"/>
            <a:ext cx="1593239" cy="3060000"/>
          </a:xfrm>
          <a:prstGeom prst="rect">
            <a:avLst/>
          </a:prstGeom>
          <a:effectLst/>
        </p:spPr>
      </p:pic>
      <p:pic>
        <p:nvPicPr>
          <p:cNvPr id="41" name="Imagen 40"/>
          <p:cNvPicPr>
            <a:picLocks noChangeAspect="1"/>
          </p:cNvPicPr>
          <p:nvPr/>
        </p:nvPicPr>
        <p:blipFill rotWithShape="1">
          <a:blip r:embed="rId10"/>
          <a:srcRect l="49640"/>
          <a:stretch/>
        </p:blipFill>
        <p:spPr>
          <a:xfrm>
            <a:off x="4165725" y="1365182"/>
            <a:ext cx="1520008" cy="3060000"/>
          </a:xfrm>
          <a:prstGeom prst="rect">
            <a:avLst/>
          </a:prstGeom>
        </p:spPr>
      </p:pic>
      <p:sp>
        <p:nvSpPr>
          <p:cNvPr id="43" name="Elipse 42"/>
          <p:cNvSpPr/>
          <p:nvPr/>
        </p:nvSpPr>
        <p:spPr bwMode="auto">
          <a:xfrm>
            <a:off x="2591300" y="1365182"/>
            <a:ext cx="3060000" cy="3060000"/>
          </a:xfrm>
          <a:prstGeom prst="ellipse">
            <a:avLst/>
          </a:prstGeom>
          <a:noFill/>
          <a:ln w="3810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pic>
        <p:nvPicPr>
          <p:cNvPr id="59" name="Imagen 58"/>
          <p:cNvPicPr>
            <a:picLocks noChangeAspect="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l="4984" t="19232" r="4728" b="22339"/>
          <a:stretch/>
        </p:blipFill>
        <p:spPr>
          <a:xfrm>
            <a:off x="6531111" y="3721417"/>
            <a:ext cx="1059624" cy="360000"/>
          </a:xfrm>
          <a:prstGeom prst="rect">
            <a:avLst/>
          </a:prstGeom>
        </p:spPr>
      </p:pic>
      <p:pic>
        <p:nvPicPr>
          <p:cNvPr id="60" name="Imagen 59"/>
          <p:cNvPicPr>
            <a:picLocks noChangeAspect="1"/>
          </p:cNvPicPr>
          <p:nvPr/>
        </p:nvPicPr>
        <p:blipFill rotWithShape="1">
          <a:blip r:embed="rId12">
            <a:extLst>
              <a:ext uri="{28A0092B-C50C-407E-A947-70E740481C1C}">
                <a14:useLocalDpi xmlns:a14="http://schemas.microsoft.com/office/drawing/2010/main" val="0"/>
              </a:ext>
            </a:extLst>
          </a:blip>
          <a:srcRect l="32222" t="43951" r="31250" b="43950"/>
          <a:stretch/>
        </p:blipFill>
        <p:spPr>
          <a:xfrm>
            <a:off x="5445726" y="3799528"/>
            <a:ext cx="1062735" cy="198000"/>
          </a:xfrm>
          <a:prstGeom prst="rect">
            <a:avLst/>
          </a:prstGeom>
        </p:spPr>
      </p:pic>
      <p:pic>
        <p:nvPicPr>
          <p:cNvPr id="62" name="Imagen 61"/>
          <p:cNvPicPr>
            <a:picLocks noChangeAspect="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244220" y="3683031"/>
            <a:ext cx="605338" cy="330185"/>
          </a:xfrm>
          <a:prstGeom prst="rect">
            <a:avLst/>
          </a:prstGeom>
        </p:spPr>
      </p:pic>
      <p:sp>
        <p:nvSpPr>
          <p:cNvPr id="63" name="26 CuadroTexto"/>
          <p:cNvSpPr txBox="1"/>
          <p:nvPr/>
        </p:nvSpPr>
        <p:spPr>
          <a:xfrm>
            <a:off x="5342566" y="4058891"/>
            <a:ext cx="1564163" cy="261610"/>
          </a:xfrm>
          <a:prstGeom prst="rect">
            <a:avLst/>
          </a:prstGeom>
          <a:noFill/>
        </p:spPr>
        <p:txBody>
          <a:bodyPr wrap="square" rtlCol="0">
            <a:spAutoFit/>
          </a:bodyPr>
          <a:lstStyle/>
          <a:p>
            <a:pPr>
              <a:spcAft>
                <a:spcPts val="0"/>
              </a:spcAft>
              <a:buClr>
                <a:srgbClr val="009AD8"/>
              </a:buClr>
            </a:pPr>
            <a:r>
              <a:rPr lang="es-ES" sz="1100" dirty="0" smtClean="0">
                <a:solidFill>
                  <a:srgbClr val="323232"/>
                </a:solidFill>
                <a:latin typeface="Calibri" pitchFamily="34" charset="0"/>
              </a:rPr>
              <a:t>2,9 MM usuarios</a:t>
            </a:r>
            <a:endParaRPr lang="es-ES" sz="1100" b="0" dirty="0" smtClean="0">
              <a:solidFill>
                <a:srgbClr val="323232"/>
              </a:solidFill>
              <a:latin typeface="Calibri" pitchFamily="34" charset="0"/>
            </a:endParaRPr>
          </a:p>
        </p:txBody>
      </p:sp>
      <p:sp>
        <p:nvSpPr>
          <p:cNvPr id="64" name="26 CuadroTexto"/>
          <p:cNvSpPr txBox="1"/>
          <p:nvPr/>
        </p:nvSpPr>
        <p:spPr>
          <a:xfrm>
            <a:off x="6461256" y="4058891"/>
            <a:ext cx="1564163" cy="261610"/>
          </a:xfrm>
          <a:prstGeom prst="rect">
            <a:avLst/>
          </a:prstGeom>
          <a:noFill/>
        </p:spPr>
        <p:txBody>
          <a:bodyPr wrap="square" rtlCol="0">
            <a:spAutoFit/>
          </a:bodyPr>
          <a:lstStyle/>
          <a:p>
            <a:pPr>
              <a:spcAft>
                <a:spcPts val="0"/>
              </a:spcAft>
              <a:buClr>
                <a:srgbClr val="009AD8"/>
              </a:buClr>
            </a:pPr>
            <a:r>
              <a:rPr lang="es-ES" sz="1100" dirty="0">
                <a:solidFill>
                  <a:srgbClr val="323232"/>
                </a:solidFill>
                <a:latin typeface="Calibri" pitchFamily="34" charset="0"/>
              </a:rPr>
              <a:t>&gt;</a:t>
            </a:r>
            <a:r>
              <a:rPr lang="es-ES" sz="1100" dirty="0" smtClean="0">
                <a:solidFill>
                  <a:srgbClr val="323232"/>
                </a:solidFill>
                <a:latin typeface="Calibri" pitchFamily="34" charset="0"/>
              </a:rPr>
              <a:t>500.000 clientes</a:t>
            </a:r>
            <a:endParaRPr lang="es-ES" sz="1100" b="0" dirty="0" smtClean="0">
              <a:solidFill>
                <a:srgbClr val="323232"/>
              </a:solidFill>
              <a:latin typeface="Calibri" pitchFamily="34" charset="0"/>
            </a:endParaRPr>
          </a:p>
        </p:txBody>
      </p:sp>
      <p:sp>
        <p:nvSpPr>
          <p:cNvPr id="66" name="Rectángulo 65"/>
          <p:cNvSpPr/>
          <p:nvPr/>
        </p:nvSpPr>
        <p:spPr>
          <a:xfrm>
            <a:off x="6935494" y="3373629"/>
            <a:ext cx="1611595" cy="276999"/>
          </a:xfrm>
          <a:prstGeom prst="rect">
            <a:avLst/>
          </a:prstGeom>
        </p:spPr>
        <p:txBody>
          <a:bodyPr wrap="none">
            <a:spAutoFit/>
          </a:bodyPr>
          <a:lstStyle/>
          <a:p>
            <a:pPr algn="r">
              <a:spcAft>
                <a:spcPts val="600"/>
              </a:spcAft>
              <a:buClr>
                <a:srgbClr val="009AD8"/>
              </a:buClr>
            </a:pPr>
            <a:r>
              <a:rPr lang="es-ES" sz="1200" dirty="0">
                <a:solidFill>
                  <a:srgbClr val="4C5E68"/>
                </a:solidFill>
                <a:latin typeface="Calibri" pitchFamily="34" charset="0"/>
              </a:rPr>
              <a:t>Innovación en servicio</a:t>
            </a:r>
          </a:p>
        </p:txBody>
      </p:sp>
      <p:sp>
        <p:nvSpPr>
          <p:cNvPr id="4" name="Rectángulo 3"/>
          <p:cNvSpPr/>
          <p:nvPr/>
        </p:nvSpPr>
        <p:spPr bwMode="auto">
          <a:xfrm>
            <a:off x="101600" y="883599"/>
            <a:ext cx="4082939" cy="3960000"/>
          </a:xfrm>
          <a:prstGeom prst="rect">
            <a:avLst/>
          </a:prstGeom>
          <a:solidFill>
            <a:srgbClr val="FFFFFF">
              <a:alpha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pic>
        <p:nvPicPr>
          <p:cNvPr id="37" name="Imagen 3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685468" y="3628858"/>
            <a:ext cx="515937" cy="515937"/>
          </a:xfrm>
          <a:prstGeom prst="rect">
            <a:avLst/>
          </a:prstGeom>
        </p:spPr>
      </p:pic>
      <p:sp>
        <p:nvSpPr>
          <p:cNvPr id="39" name="CuadroTexto 38"/>
          <p:cNvSpPr txBox="1"/>
          <p:nvPr/>
        </p:nvSpPr>
        <p:spPr>
          <a:xfrm>
            <a:off x="7785238" y="4059184"/>
            <a:ext cx="970137" cy="246221"/>
          </a:xfrm>
          <a:prstGeom prst="rect">
            <a:avLst/>
          </a:prstGeom>
          <a:noFill/>
        </p:spPr>
        <p:txBody>
          <a:bodyPr wrap="none" rtlCol="0">
            <a:spAutoFit/>
          </a:bodyPr>
          <a:lstStyle/>
          <a:p>
            <a:r>
              <a:rPr lang="es-ES" sz="1000" i="1" dirty="0" smtClean="0">
                <a:solidFill>
                  <a:prstClr val="black"/>
                </a:solidFill>
                <a:latin typeface="Calibri" pitchFamily="34" charset="0"/>
              </a:rPr>
              <a:t>CaixaBank </a:t>
            </a:r>
            <a:r>
              <a:rPr lang="es-ES" sz="1000" i="1" dirty="0" smtClean="0">
                <a:solidFill>
                  <a:srgbClr val="009AD8"/>
                </a:solidFill>
                <a:latin typeface="Calibri" pitchFamily="34" charset="0"/>
              </a:rPr>
              <a:t>Pay</a:t>
            </a:r>
          </a:p>
        </p:txBody>
      </p:sp>
    </p:spTree>
    <p:extLst>
      <p:ext uri="{BB962C8B-B14F-4D97-AF65-F5344CB8AC3E}">
        <p14:creationId xmlns:p14="http://schemas.microsoft.com/office/powerpoint/2010/main" val="889592589"/>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30 Llamada rectangular"/>
          <p:cNvSpPr/>
          <p:nvPr/>
        </p:nvSpPr>
        <p:spPr bwMode="auto">
          <a:xfrm>
            <a:off x="2320848" y="1048266"/>
            <a:ext cx="6610001" cy="3636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216000" tIns="108000" rIns="91440" bIns="45720" numCol="1" rtlCol="0" anchor="t" anchorCtr="0" compatLnSpc="1">
            <a:prstTxWarp prst="textNoShape">
              <a:avLst/>
            </a:prstTxWarp>
          </a:bodyPr>
          <a:lstStyle/>
          <a:p>
            <a:pPr marL="180975" eaLnBrk="0" fontAlgn="auto" hangingPunct="0">
              <a:spcBef>
                <a:spcPts val="0"/>
              </a:spcBef>
              <a:spcAft>
                <a:spcPts val="600"/>
              </a:spcAft>
              <a:tabLst>
                <a:tab pos="266700" algn="l"/>
              </a:tabLst>
            </a:pPr>
            <a:r>
              <a:rPr lang="es-ES" sz="1400" kern="0" dirty="0">
                <a:solidFill>
                  <a:srgbClr val="009AD8"/>
                </a:solidFill>
                <a:latin typeface="Calibri" pitchFamily="34" charset="0"/>
                <a:ea typeface="ＭＳ Ｐゴシック" pitchFamily="1" charset="-128"/>
                <a:cs typeface="Calibri" pitchFamily="34" charset="0"/>
              </a:rPr>
              <a:t>Desglose del resultado neto del </a:t>
            </a:r>
            <a:r>
              <a:rPr lang="es-ES" sz="1400" kern="0" dirty="0" smtClean="0">
                <a:solidFill>
                  <a:srgbClr val="009AD8"/>
                </a:solidFill>
                <a:latin typeface="Calibri" pitchFamily="34" charset="0"/>
                <a:ea typeface="ＭＳ Ｐゴシック" pitchFamily="1" charset="-128"/>
                <a:cs typeface="Calibri" pitchFamily="34" charset="0"/>
              </a:rPr>
              <a:t>negocio </a:t>
            </a:r>
            <a:br>
              <a:rPr lang="es-ES" sz="1400" kern="0" dirty="0" smtClean="0">
                <a:solidFill>
                  <a:srgbClr val="009AD8"/>
                </a:solidFill>
                <a:latin typeface="Calibri" pitchFamily="34" charset="0"/>
                <a:ea typeface="ＭＳ Ｐゴシック" pitchFamily="1" charset="-128"/>
                <a:cs typeface="Calibri" pitchFamily="34" charset="0"/>
              </a:rPr>
            </a:br>
            <a:r>
              <a:rPr lang="es-ES" sz="1400" kern="0" dirty="0" smtClean="0">
                <a:solidFill>
                  <a:srgbClr val="009AD8"/>
                </a:solidFill>
                <a:latin typeface="Calibri" pitchFamily="34" charset="0"/>
                <a:ea typeface="ＭＳ Ｐゴシック" pitchFamily="1" charset="-128"/>
                <a:cs typeface="Calibri" pitchFamily="34" charset="0"/>
              </a:rPr>
              <a:t>bancaseguros </a:t>
            </a:r>
            <a:r>
              <a:rPr lang="es-ES" sz="1200" b="0" kern="0" dirty="0">
                <a:solidFill>
                  <a:srgbClr val="009AD8"/>
                </a:solidFill>
                <a:latin typeface="Calibri" pitchFamily="34" charset="0"/>
                <a:ea typeface="ＭＳ Ｐゴシック" pitchFamily="1" charset="-128"/>
                <a:cs typeface="Calibri" pitchFamily="34" charset="0"/>
              </a:rPr>
              <a:t>(acumulado 12 meses)</a:t>
            </a:r>
          </a:p>
        </p:txBody>
      </p:sp>
      <p:sp>
        <p:nvSpPr>
          <p:cNvPr id="2" name="Título 2"/>
          <p:cNvSpPr txBox="1">
            <a:spLocks/>
          </p:cNvSpPr>
          <p:nvPr/>
        </p:nvSpPr>
        <p:spPr>
          <a:xfrm>
            <a:off x="247651" y="541199"/>
            <a:ext cx="8683200" cy="381156"/>
          </a:xfrm>
          <a:prstGeom prst="rect">
            <a:avLst/>
          </a:prstGeom>
          <a:solidFill>
            <a:srgbClr val="009AD8"/>
          </a:solidFill>
        </p:spPr>
        <p:txBody>
          <a:bodyPr/>
          <a:lstStyle/>
          <a:p>
            <a:pPr algn="ctr" eaLnBrk="0" hangingPunct="0">
              <a:defRPr/>
            </a:pPr>
            <a:r>
              <a:rPr lang="es-ES" sz="1400" kern="0" dirty="0">
                <a:solidFill>
                  <a:prstClr val="white"/>
                </a:solidFill>
                <a:latin typeface="Calibri" pitchFamily="34" charset="0"/>
                <a:cs typeface="Calibri" pitchFamily="34" charset="0"/>
              </a:rPr>
              <a:t>Excelente red </a:t>
            </a:r>
            <a:r>
              <a:rPr lang="es-ES" sz="1400" kern="0" dirty="0" smtClean="0">
                <a:solidFill>
                  <a:prstClr val="white"/>
                </a:solidFill>
                <a:latin typeface="Calibri" pitchFamily="34" charset="0"/>
                <a:cs typeface="Calibri" pitchFamily="34" charset="0"/>
              </a:rPr>
              <a:t>comercial, tecnología aplicada al negocio </a:t>
            </a:r>
            <a:r>
              <a:rPr lang="es-ES" sz="1400" kern="0" dirty="0">
                <a:solidFill>
                  <a:prstClr val="white"/>
                </a:solidFill>
                <a:latin typeface="Calibri" pitchFamily="34" charset="0"/>
                <a:cs typeface="Calibri" pitchFamily="34" charset="0"/>
              </a:rPr>
              <a:t>y gama de productos completa </a:t>
            </a:r>
            <a:r>
              <a:rPr lang="es-ES" sz="1400" kern="0" dirty="0">
                <a:solidFill>
                  <a:prstClr val="white"/>
                </a:solidFill>
                <a:latin typeface="Calibri" pitchFamily="34" charset="0"/>
                <a:cs typeface="Calibri" pitchFamily="34" charset="0"/>
                <a:sym typeface="Wingdings" pitchFamily="2" charset="2"/>
              </a:rPr>
              <a:t>  </a:t>
            </a:r>
            <a:r>
              <a:rPr lang="es-ES" sz="1400" kern="0" dirty="0">
                <a:solidFill>
                  <a:prstClr val="white"/>
                </a:solidFill>
                <a:latin typeface="Calibri" pitchFamily="34" charset="0"/>
                <a:cs typeface="Calibri" pitchFamily="34" charset="0"/>
              </a:rPr>
              <a:t>elemento </a:t>
            </a:r>
            <a:r>
              <a:rPr lang="es-ES" sz="1400" kern="0" dirty="0" smtClean="0">
                <a:solidFill>
                  <a:prstClr val="white"/>
                </a:solidFill>
                <a:latin typeface="Calibri" pitchFamily="34" charset="0"/>
                <a:cs typeface="Calibri" pitchFamily="34" charset="0"/>
              </a:rPr>
              <a:t>diferencial </a:t>
            </a:r>
            <a:endParaRPr lang="es-ES" sz="1400" kern="0" dirty="0">
              <a:solidFill>
                <a:prstClr val="white"/>
              </a:solidFill>
              <a:latin typeface="Calibri" pitchFamily="34" charset="0"/>
              <a:cs typeface="Calibri" pitchFamily="34" charset="0"/>
            </a:endParaRPr>
          </a:p>
        </p:txBody>
      </p:sp>
      <p:sp>
        <p:nvSpPr>
          <p:cNvPr id="54" name="30 Llamada rectangular"/>
          <p:cNvSpPr/>
          <p:nvPr/>
        </p:nvSpPr>
        <p:spPr bwMode="auto">
          <a:xfrm>
            <a:off x="247651" y="1048266"/>
            <a:ext cx="2314574" cy="3671893"/>
          </a:xfrm>
          <a:prstGeom prst="homePlate">
            <a:avLst>
              <a:gd name="adj" fmla="val 20781"/>
            </a:avLst>
          </a:prstGeom>
          <a:solidFill>
            <a:srgbClr val="EEF1F2"/>
          </a:solidFill>
          <a:ln w="9525" cap="flat" cmpd="sng" algn="ctr">
            <a:solidFill>
              <a:srgbClr val="E4E4E4"/>
            </a:solidFill>
            <a:prstDash val="solid"/>
            <a:round/>
            <a:headEnd type="none" w="med" len="med"/>
            <a:tailEnd type="none" w="med" len="med"/>
          </a:ln>
          <a:effectLst>
            <a:outerShdw blurRad="50800" dist="25400" algn="l" rotWithShape="0">
              <a:prstClr val="black">
                <a:alpha val="15000"/>
              </a:prstClr>
            </a:outerShdw>
          </a:effectLst>
        </p:spPr>
        <p:txBody>
          <a:bodyPr vert="horz" wrap="square" lIns="216000" tIns="108000" rIns="91440" bIns="45720" numCol="1" rtlCol="0" anchor="t" anchorCtr="0" compatLnSpc="1">
            <a:prstTxWarp prst="textNoShape">
              <a:avLst/>
            </a:prstTxWarp>
          </a:bodyPr>
          <a:lstStyle/>
          <a:p>
            <a:pPr marL="1438275" eaLnBrk="0" fontAlgn="auto" hangingPunct="0">
              <a:spcBef>
                <a:spcPts val="0"/>
              </a:spcBef>
              <a:spcAft>
                <a:spcPts val="600"/>
              </a:spcAft>
            </a:pPr>
            <a:endParaRPr lang="es-ES" sz="1200" b="0" u="sng" kern="0" dirty="0">
              <a:solidFill>
                <a:srgbClr val="009AD8"/>
              </a:solidFill>
              <a:latin typeface="Calibri" pitchFamily="34" charset="0"/>
              <a:ea typeface="ＭＳ Ｐゴシック" pitchFamily="1" charset="-128"/>
              <a:cs typeface="Calibri" pitchFamily="34" charset="0"/>
            </a:endParaRPr>
          </a:p>
        </p:txBody>
      </p:sp>
      <p:sp>
        <p:nvSpPr>
          <p:cNvPr id="55" name="23 Rectángulo"/>
          <p:cNvSpPr/>
          <p:nvPr/>
        </p:nvSpPr>
        <p:spPr bwMode="auto">
          <a:xfrm>
            <a:off x="2562226" y="3846067"/>
            <a:ext cx="6184904" cy="720000"/>
          </a:xfrm>
          <a:prstGeom prst="rect">
            <a:avLst/>
          </a:prstGeom>
          <a:solidFill>
            <a:schemeClr val="accent5">
              <a:lumMod val="40000"/>
              <a:lumOff val="60000"/>
            </a:schemeClr>
          </a:solidFill>
          <a:ln w="9525" cap="flat" cmpd="sng" algn="ctr">
            <a:solidFill>
              <a:schemeClr val="accent5">
                <a:lumMod val="40000"/>
                <a:lumOff val="60000"/>
              </a:schemeClr>
            </a:solid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defRPr/>
            </a:pPr>
            <a:endParaRPr lang="es-ES" sz="1500" kern="0" dirty="0" smtClean="0">
              <a:solidFill>
                <a:srgbClr val="748D99"/>
              </a:solidFill>
              <a:latin typeface="Calibri" pitchFamily="34" charset="0"/>
              <a:cs typeface="Calibri" pitchFamily="34" charset="0"/>
            </a:endParaRPr>
          </a:p>
        </p:txBody>
      </p:sp>
      <p:sp>
        <p:nvSpPr>
          <p:cNvPr id="57" name="42 Forma libre"/>
          <p:cNvSpPr/>
          <p:nvPr/>
        </p:nvSpPr>
        <p:spPr bwMode="auto">
          <a:xfrm>
            <a:off x="2836545" y="1810309"/>
            <a:ext cx="2008427" cy="1224338"/>
          </a:xfrm>
          <a:custGeom>
            <a:avLst/>
            <a:gdLst>
              <a:gd name="connsiteX0" fmla="*/ 2209800 w 2209800"/>
              <a:gd name="connsiteY0" fmla="*/ 177800 h 1854200"/>
              <a:gd name="connsiteX1" fmla="*/ 2201334 w 2209800"/>
              <a:gd name="connsiteY1" fmla="*/ 0 h 1854200"/>
              <a:gd name="connsiteX2" fmla="*/ 0 w 2209800"/>
              <a:gd name="connsiteY2" fmla="*/ 0 h 1854200"/>
              <a:gd name="connsiteX3" fmla="*/ 0 w 2209800"/>
              <a:gd name="connsiteY3" fmla="*/ 1854200 h 1854200"/>
              <a:gd name="connsiteX4" fmla="*/ 1625600 w 2209800"/>
              <a:gd name="connsiteY4" fmla="*/ 1854200 h 1854200"/>
              <a:gd name="connsiteX5" fmla="*/ 1625600 w 2209800"/>
              <a:gd name="connsiteY5" fmla="*/ 508000 h 1854200"/>
              <a:gd name="connsiteX6" fmla="*/ 2209800 w 2209800"/>
              <a:gd name="connsiteY6" fmla="*/ 313266 h 1854200"/>
              <a:gd name="connsiteX7" fmla="*/ 2209800 w 2209800"/>
              <a:gd name="connsiteY7" fmla="*/ 177800 h 1854200"/>
              <a:gd name="connsiteX0" fmla="*/ 2209800 w 2243137"/>
              <a:gd name="connsiteY0" fmla="*/ 177800 h 1854200"/>
              <a:gd name="connsiteX1" fmla="*/ 2201334 w 2243137"/>
              <a:gd name="connsiteY1" fmla="*/ 0 h 1854200"/>
              <a:gd name="connsiteX2" fmla="*/ 0 w 2243137"/>
              <a:gd name="connsiteY2" fmla="*/ 0 h 1854200"/>
              <a:gd name="connsiteX3" fmla="*/ 0 w 2243137"/>
              <a:gd name="connsiteY3" fmla="*/ 1854200 h 1854200"/>
              <a:gd name="connsiteX4" fmla="*/ 1625600 w 2243137"/>
              <a:gd name="connsiteY4" fmla="*/ 1854200 h 1854200"/>
              <a:gd name="connsiteX5" fmla="*/ 1625600 w 2243137"/>
              <a:gd name="connsiteY5" fmla="*/ 508000 h 1854200"/>
              <a:gd name="connsiteX6" fmla="*/ 2243137 w 2243137"/>
              <a:gd name="connsiteY6" fmla="*/ 318029 h 1854200"/>
              <a:gd name="connsiteX7" fmla="*/ 2209800 w 2243137"/>
              <a:gd name="connsiteY7" fmla="*/ 177800 h 1854200"/>
              <a:gd name="connsiteX0" fmla="*/ 2209800 w 2248959"/>
              <a:gd name="connsiteY0" fmla="*/ 182562 h 1858962"/>
              <a:gd name="connsiteX1" fmla="*/ 2248959 w 2248959"/>
              <a:gd name="connsiteY1" fmla="*/ 0 h 1858962"/>
              <a:gd name="connsiteX2" fmla="*/ 0 w 2248959"/>
              <a:gd name="connsiteY2" fmla="*/ 4762 h 1858962"/>
              <a:gd name="connsiteX3" fmla="*/ 0 w 2248959"/>
              <a:gd name="connsiteY3" fmla="*/ 1858962 h 1858962"/>
              <a:gd name="connsiteX4" fmla="*/ 1625600 w 2248959"/>
              <a:gd name="connsiteY4" fmla="*/ 1858962 h 1858962"/>
              <a:gd name="connsiteX5" fmla="*/ 1625600 w 2248959"/>
              <a:gd name="connsiteY5" fmla="*/ 512762 h 1858962"/>
              <a:gd name="connsiteX6" fmla="*/ 2243137 w 2248959"/>
              <a:gd name="connsiteY6" fmla="*/ 322791 h 1858962"/>
              <a:gd name="connsiteX7" fmla="*/ 2209800 w 2248959"/>
              <a:gd name="connsiteY7" fmla="*/ 182562 h 1858962"/>
              <a:gd name="connsiteX0" fmla="*/ 2243138 w 2248959"/>
              <a:gd name="connsiteY0" fmla="*/ 192087 h 1858962"/>
              <a:gd name="connsiteX1" fmla="*/ 2248959 w 2248959"/>
              <a:gd name="connsiteY1" fmla="*/ 0 h 1858962"/>
              <a:gd name="connsiteX2" fmla="*/ 0 w 2248959"/>
              <a:gd name="connsiteY2" fmla="*/ 4762 h 1858962"/>
              <a:gd name="connsiteX3" fmla="*/ 0 w 2248959"/>
              <a:gd name="connsiteY3" fmla="*/ 1858962 h 1858962"/>
              <a:gd name="connsiteX4" fmla="*/ 1625600 w 2248959"/>
              <a:gd name="connsiteY4" fmla="*/ 1858962 h 1858962"/>
              <a:gd name="connsiteX5" fmla="*/ 1625600 w 2248959"/>
              <a:gd name="connsiteY5" fmla="*/ 512762 h 1858962"/>
              <a:gd name="connsiteX6" fmla="*/ 2243137 w 2248959"/>
              <a:gd name="connsiteY6" fmla="*/ 322791 h 1858962"/>
              <a:gd name="connsiteX7" fmla="*/ 2243138 w 2248959"/>
              <a:gd name="connsiteY7" fmla="*/ 192087 h 1858962"/>
              <a:gd name="connsiteX0" fmla="*/ 2252663 w 2252663"/>
              <a:gd name="connsiteY0" fmla="*/ 192087 h 1858962"/>
              <a:gd name="connsiteX1" fmla="*/ 2248959 w 2252663"/>
              <a:gd name="connsiteY1" fmla="*/ 0 h 1858962"/>
              <a:gd name="connsiteX2" fmla="*/ 0 w 2252663"/>
              <a:gd name="connsiteY2" fmla="*/ 4762 h 1858962"/>
              <a:gd name="connsiteX3" fmla="*/ 0 w 2252663"/>
              <a:gd name="connsiteY3" fmla="*/ 1858962 h 1858962"/>
              <a:gd name="connsiteX4" fmla="*/ 1625600 w 2252663"/>
              <a:gd name="connsiteY4" fmla="*/ 1858962 h 1858962"/>
              <a:gd name="connsiteX5" fmla="*/ 1625600 w 2252663"/>
              <a:gd name="connsiteY5" fmla="*/ 512762 h 1858962"/>
              <a:gd name="connsiteX6" fmla="*/ 2243137 w 2252663"/>
              <a:gd name="connsiteY6" fmla="*/ 322791 h 1858962"/>
              <a:gd name="connsiteX7" fmla="*/ 2252663 w 2252663"/>
              <a:gd name="connsiteY7" fmla="*/ 192087 h 1858962"/>
              <a:gd name="connsiteX0" fmla="*/ 2252663 w 2253049"/>
              <a:gd name="connsiteY0" fmla="*/ 192087 h 1858962"/>
              <a:gd name="connsiteX1" fmla="*/ 2248959 w 2253049"/>
              <a:gd name="connsiteY1" fmla="*/ 0 h 1858962"/>
              <a:gd name="connsiteX2" fmla="*/ 0 w 2253049"/>
              <a:gd name="connsiteY2" fmla="*/ 4762 h 1858962"/>
              <a:gd name="connsiteX3" fmla="*/ 0 w 2253049"/>
              <a:gd name="connsiteY3" fmla="*/ 1858962 h 1858962"/>
              <a:gd name="connsiteX4" fmla="*/ 1625600 w 2253049"/>
              <a:gd name="connsiteY4" fmla="*/ 1858962 h 1858962"/>
              <a:gd name="connsiteX5" fmla="*/ 1625600 w 2253049"/>
              <a:gd name="connsiteY5" fmla="*/ 512762 h 1858962"/>
              <a:gd name="connsiteX6" fmla="*/ 2253049 w 2253049"/>
              <a:gd name="connsiteY6" fmla="*/ 322791 h 1858962"/>
              <a:gd name="connsiteX7" fmla="*/ 2252663 w 2253049"/>
              <a:gd name="connsiteY7" fmla="*/ 192087 h 1858962"/>
              <a:gd name="connsiteX0" fmla="*/ 1674959 w 2253049"/>
              <a:gd name="connsiteY0" fmla="*/ 172856 h 1858962"/>
              <a:gd name="connsiteX1" fmla="*/ 2248959 w 2253049"/>
              <a:gd name="connsiteY1" fmla="*/ 0 h 1858962"/>
              <a:gd name="connsiteX2" fmla="*/ 0 w 2253049"/>
              <a:gd name="connsiteY2" fmla="*/ 4762 h 1858962"/>
              <a:gd name="connsiteX3" fmla="*/ 0 w 2253049"/>
              <a:gd name="connsiteY3" fmla="*/ 1858962 h 1858962"/>
              <a:gd name="connsiteX4" fmla="*/ 1625600 w 2253049"/>
              <a:gd name="connsiteY4" fmla="*/ 1858962 h 1858962"/>
              <a:gd name="connsiteX5" fmla="*/ 1625600 w 2253049"/>
              <a:gd name="connsiteY5" fmla="*/ 512762 h 1858962"/>
              <a:gd name="connsiteX6" fmla="*/ 2253049 w 2253049"/>
              <a:gd name="connsiteY6" fmla="*/ 322791 h 1858962"/>
              <a:gd name="connsiteX7" fmla="*/ 1674959 w 2253049"/>
              <a:gd name="connsiteY7" fmla="*/ 172856 h 1858962"/>
              <a:gd name="connsiteX0" fmla="*/ 1674959 w 2253049"/>
              <a:gd name="connsiteY0" fmla="*/ 172856 h 1858962"/>
              <a:gd name="connsiteX1" fmla="*/ 1671254 w 2253049"/>
              <a:gd name="connsiteY1" fmla="*/ 0 h 1858962"/>
              <a:gd name="connsiteX2" fmla="*/ 0 w 2253049"/>
              <a:gd name="connsiteY2" fmla="*/ 4762 h 1858962"/>
              <a:gd name="connsiteX3" fmla="*/ 0 w 2253049"/>
              <a:gd name="connsiteY3" fmla="*/ 1858962 h 1858962"/>
              <a:gd name="connsiteX4" fmla="*/ 1625600 w 2253049"/>
              <a:gd name="connsiteY4" fmla="*/ 1858962 h 1858962"/>
              <a:gd name="connsiteX5" fmla="*/ 1625600 w 2253049"/>
              <a:gd name="connsiteY5" fmla="*/ 512762 h 1858962"/>
              <a:gd name="connsiteX6" fmla="*/ 2253049 w 2253049"/>
              <a:gd name="connsiteY6" fmla="*/ 322791 h 1858962"/>
              <a:gd name="connsiteX7" fmla="*/ 1674959 w 2253049"/>
              <a:gd name="connsiteY7" fmla="*/ 172856 h 1858962"/>
              <a:gd name="connsiteX0" fmla="*/ 1674959 w 1691850"/>
              <a:gd name="connsiteY0" fmla="*/ 172856 h 1858962"/>
              <a:gd name="connsiteX1" fmla="*/ 1671254 w 1691850"/>
              <a:gd name="connsiteY1" fmla="*/ 0 h 1858962"/>
              <a:gd name="connsiteX2" fmla="*/ 0 w 1691850"/>
              <a:gd name="connsiteY2" fmla="*/ 4762 h 1858962"/>
              <a:gd name="connsiteX3" fmla="*/ 0 w 1691850"/>
              <a:gd name="connsiteY3" fmla="*/ 1858962 h 1858962"/>
              <a:gd name="connsiteX4" fmla="*/ 1625600 w 1691850"/>
              <a:gd name="connsiteY4" fmla="*/ 1858962 h 1858962"/>
              <a:gd name="connsiteX5" fmla="*/ 1625600 w 1691850"/>
              <a:gd name="connsiteY5" fmla="*/ 512762 h 1858962"/>
              <a:gd name="connsiteX6" fmla="*/ 1691850 w 1691850"/>
              <a:gd name="connsiteY6" fmla="*/ 332407 h 1858962"/>
              <a:gd name="connsiteX7" fmla="*/ 1674959 w 1691850"/>
              <a:gd name="connsiteY7" fmla="*/ 172856 h 1858962"/>
              <a:gd name="connsiteX0" fmla="*/ 1699718 w 1699718"/>
              <a:gd name="connsiteY0" fmla="*/ 172856 h 1858962"/>
              <a:gd name="connsiteX1" fmla="*/ 1671254 w 1699718"/>
              <a:gd name="connsiteY1" fmla="*/ 0 h 1858962"/>
              <a:gd name="connsiteX2" fmla="*/ 0 w 1699718"/>
              <a:gd name="connsiteY2" fmla="*/ 4762 h 1858962"/>
              <a:gd name="connsiteX3" fmla="*/ 0 w 1699718"/>
              <a:gd name="connsiteY3" fmla="*/ 1858962 h 1858962"/>
              <a:gd name="connsiteX4" fmla="*/ 1625600 w 1699718"/>
              <a:gd name="connsiteY4" fmla="*/ 1858962 h 1858962"/>
              <a:gd name="connsiteX5" fmla="*/ 1625600 w 1699718"/>
              <a:gd name="connsiteY5" fmla="*/ 512762 h 1858962"/>
              <a:gd name="connsiteX6" fmla="*/ 1691850 w 1699718"/>
              <a:gd name="connsiteY6" fmla="*/ 332407 h 1858962"/>
              <a:gd name="connsiteX7" fmla="*/ 1699718 w 1699718"/>
              <a:gd name="connsiteY7" fmla="*/ 172856 h 1858962"/>
              <a:gd name="connsiteX0" fmla="*/ 1699718 w 1705501"/>
              <a:gd name="connsiteY0" fmla="*/ 172856 h 1858962"/>
              <a:gd name="connsiteX1" fmla="*/ 1704266 w 1705501"/>
              <a:gd name="connsiteY1" fmla="*/ 0 h 1858962"/>
              <a:gd name="connsiteX2" fmla="*/ 0 w 1705501"/>
              <a:gd name="connsiteY2" fmla="*/ 4762 h 1858962"/>
              <a:gd name="connsiteX3" fmla="*/ 0 w 1705501"/>
              <a:gd name="connsiteY3" fmla="*/ 1858962 h 1858962"/>
              <a:gd name="connsiteX4" fmla="*/ 1625600 w 1705501"/>
              <a:gd name="connsiteY4" fmla="*/ 1858962 h 1858962"/>
              <a:gd name="connsiteX5" fmla="*/ 1625600 w 1705501"/>
              <a:gd name="connsiteY5" fmla="*/ 512762 h 1858962"/>
              <a:gd name="connsiteX6" fmla="*/ 1691850 w 1705501"/>
              <a:gd name="connsiteY6" fmla="*/ 332407 h 1858962"/>
              <a:gd name="connsiteX7" fmla="*/ 1699718 w 1705501"/>
              <a:gd name="connsiteY7" fmla="*/ 172856 h 1858962"/>
              <a:gd name="connsiteX0" fmla="*/ 1699718 w 1705501"/>
              <a:gd name="connsiteY0" fmla="*/ 172856 h 1858962"/>
              <a:gd name="connsiteX1" fmla="*/ 1704266 w 1705501"/>
              <a:gd name="connsiteY1" fmla="*/ 0 h 1858962"/>
              <a:gd name="connsiteX2" fmla="*/ 0 w 1705501"/>
              <a:gd name="connsiteY2" fmla="*/ 4762 h 1858962"/>
              <a:gd name="connsiteX3" fmla="*/ 0 w 1705501"/>
              <a:gd name="connsiteY3" fmla="*/ 1858962 h 1858962"/>
              <a:gd name="connsiteX4" fmla="*/ 1625600 w 1705501"/>
              <a:gd name="connsiteY4" fmla="*/ 1858962 h 1858962"/>
              <a:gd name="connsiteX5" fmla="*/ 1262472 w 1705501"/>
              <a:gd name="connsiteY5" fmla="*/ 512763 h 1858962"/>
              <a:gd name="connsiteX6" fmla="*/ 1691850 w 1705501"/>
              <a:gd name="connsiteY6" fmla="*/ 332407 h 1858962"/>
              <a:gd name="connsiteX7" fmla="*/ 1699718 w 1705501"/>
              <a:gd name="connsiteY7" fmla="*/ 172856 h 1858962"/>
              <a:gd name="connsiteX0" fmla="*/ 1699718 w 1705501"/>
              <a:gd name="connsiteY0" fmla="*/ 172856 h 1858962"/>
              <a:gd name="connsiteX1" fmla="*/ 1704266 w 1705501"/>
              <a:gd name="connsiteY1" fmla="*/ 0 h 1858962"/>
              <a:gd name="connsiteX2" fmla="*/ 0 w 1705501"/>
              <a:gd name="connsiteY2" fmla="*/ 4762 h 1858962"/>
              <a:gd name="connsiteX3" fmla="*/ 0 w 1705501"/>
              <a:gd name="connsiteY3" fmla="*/ 1858962 h 1858962"/>
              <a:gd name="connsiteX4" fmla="*/ 1625600 w 1705501"/>
              <a:gd name="connsiteY4" fmla="*/ 1858962 h 1858962"/>
              <a:gd name="connsiteX5" fmla="*/ 1262472 w 1705501"/>
              <a:gd name="connsiteY5" fmla="*/ 512763 h 1858962"/>
              <a:gd name="connsiteX6" fmla="*/ 1691850 w 1705501"/>
              <a:gd name="connsiteY6" fmla="*/ 332407 h 1858962"/>
              <a:gd name="connsiteX7" fmla="*/ 1699718 w 1705501"/>
              <a:gd name="connsiteY7" fmla="*/ 172856 h 1858962"/>
              <a:gd name="connsiteX0" fmla="*/ 1699718 w 1699718"/>
              <a:gd name="connsiteY0" fmla="*/ 172856 h 1858962"/>
              <a:gd name="connsiteX1" fmla="*/ 1684459 w 1699718"/>
              <a:gd name="connsiteY1" fmla="*/ 0 h 1858962"/>
              <a:gd name="connsiteX2" fmla="*/ 0 w 1699718"/>
              <a:gd name="connsiteY2" fmla="*/ 4762 h 1858962"/>
              <a:gd name="connsiteX3" fmla="*/ 0 w 1699718"/>
              <a:gd name="connsiteY3" fmla="*/ 1858962 h 1858962"/>
              <a:gd name="connsiteX4" fmla="*/ 1625600 w 1699718"/>
              <a:gd name="connsiteY4" fmla="*/ 1858962 h 1858962"/>
              <a:gd name="connsiteX5" fmla="*/ 1262472 w 1699718"/>
              <a:gd name="connsiteY5" fmla="*/ 512763 h 1858962"/>
              <a:gd name="connsiteX6" fmla="*/ 1691850 w 1699718"/>
              <a:gd name="connsiteY6" fmla="*/ 332407 h 1858962"/>
              <a:gd name="connsiteX7" fmla="*/ 1699718 w 1699718"/>
              <a:gd name="connsiteY7" fmla="*/ 172856 h 1858962"/>
              <a:gd name="connsiteX0" fmla="*/ 1699718 w 1699718"/>
              <a:gd name="connsiteY0" fmla="*/ 172856 h 1858962"/>
              <a:gd name="connsiteX1" fmla="*/ 1697664 w 1699718"/>
              <a:gd name="connsiteY1" fmla="*/ 0 h 1858962"/>
              <a:gd name="connsiteX2" fmla="*/ 0 w 1699718"/>
              <a:gd name="connsiteY2" fmla="*/ 4762 h 1858962"/>
              <a:gd name="connsiteX3" fmla="*/ 0 w 1699718"/>
              <a:gd name="connsiteY3" fmla="*/ 1858962 h 1858962"/>
              <a:gd name="connsiteX4" fmla="*/ 1625600 w 1699718"/>
              <a:gd name="connsiteY4" fmla="*/ 1858962 h 1858962"/>
              <a:gd name="connsiteX5" fmla="*/ 1262472 w 1699718"/>
              <a:gd name="connsiteY5" fmla="*/ 512763 h 1858962"/>
              <a:gd name="connsiteX6" fmla="*/ 1691850 w 1699718"/>
              <a:gd name="connsiteY6" fmla="*/ 332407 h 1858962"/>
              <a:gd name="connsiteX7" fmla="*/ 1699718 w 1699718"/>
              <a:gd name="connsiteY7" fmla="*/ 172856 h 1858962"/>
              <a:gd name="connsiteX0" fmla="*/ 1699718 w 1699718"/>
              <a:gd name="connsiteY0" fmla="*/ 172856 h 1858962"/>
              <a:gd name="connsiteX1" fmla="*/ 1697664 w 1699718"/>
              <a:gd name="connsiteY1" fmla="*/ 0 h 1858962"/>
              <a:gd name="connsiteX2" fmla="*/ 0 w 1699718"/>
              <a:gd name="connsiteY2" fmla="*/ 4762 h 1858962"/>
              <a:gd name="connsiteX3" fmla="*/ 0 w 1699718"/>
              <a:gd name="connsiteY3" fmla="*/ 1858962 h 1858962"/>
              <a:gd name="connsiteX4" fmla="*/ 1305961 w 1699718"/>
              <a:gd name="connsiteY4" fmla="*/ 1849344 h 1858962"/>
              <a:gd name="connsiteX5" fmla="*/ 1262472 w 1699718"/>
              <a:gd name="connsiteY5" fmla="*/ 512763 h 1858962"/>
              <a:gd name="connsiteX6" fmla="*/ 1691850 w 1699718"/>
              <a:gd name="connsiteY6" fmla="*/ 332407 h 1858962"/>
              <a:gd name="connsiteX7" fmla="*/ 1699718 w 1699718"/>
              <a:gd name="connsiteY7" fmla="*/ 172856 h 1858962"/>
              <a:gd name="connsiteX0" fmla="*/ 1699718 w 1699718"/>
              <a:gd name="connsiteY0" fmla="*/ 172856 h 1858962"/>
              <a:gd name="connsiteX1" fmla="*/ 1697664 w 1699718"/>
              <a:gd name="connsiteY1" fmla="*/ 0 h 1858962"/>
              <a:gd name="connsiteX2" fmla="*/ 0 w 1699718"/>
              <a:gd name="connsiteY2" fmla="*/ 4762 h 1858962"/>
              <a:gd name="connsiteX3" fmla="*/ 0 w 1699718"/>
              <a:gd name="connsiteY3" fmla="*/ 1858962 h 1858962"/>
              <a:gd name="connsiteX4" fmla="*/ 1515707 w 1699718"/>
              <a:gd name="connsiteY4" fmla="*/ 1849344 h 1858962"/>
              <a:gd name="connsiteX5" fmla="*/ 1262472 w 1699718"/>
              <a:gd name="connsiteY5" fmla="*/ 512763 h 1858962"/>
              <a:gd name="connsiteX6" fmla="*/ 1691850 w 1699718"/>
              <a:gd name="connsiteY6" fmla="*/ 332407 h 1858962"/>
              <a:gd name="connsiteX7" fmla="*/ 1699718 w 1699718"/>
              <a:gd name="connsiteY7" fmla="*/ 172856 h 1858962"/>
              <a:gd name="connsiteX0" fmla="*/ 1699718 w 1699718"/>
              <a:gd name="connsiteY0" fmla="*/ 172856 h 1868451"/>
              <a:gd name="connsiteX1" fmla="*/ 1697664 w 1699718"/>
              <a:gd name="connsiteY1" fmla="*/ 0 h 1868451"/>
              <a:gd name="connsiteX2" fmla="*/ 0 w 1699718"/>
              <a:gd name="connsiteY2" fmla="*/ 4762 h 1868451"/>
              <a:gd name="connsiteX3" fmla="*/ 0 w 1699718"/>
              <a:gd name="connsiteY3" fmla="*/ 1858962 h 1868451"/>
              <a:gd name="connsiteX4" fmla="*/ 1201395 w 1699718"/>
              <a:gd name="connsiteY4" fmla="*/ 1868010 h 1868451"/>
              <a:gd name="connsiteX5" fmla="*/ 1262472 w 1699718"/>
              <a:gd name="connsiteY5" fmla="*/ 512763 h 1868451"/>
              <a:gd name="connsiteX6" fmla="*/ 1691850 w 1699718"/>
              <a:gd name="connsiteY6" fmla="*/ 332407 h 1868451"/>
              <a:gd name="connsiteX7" fmla="*/ 1699718 w 1699718"/>
              <a:gd name="connsiteY7" fmla="*/ 172856 h 186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9718" h="1868451">
                <a:moveTo>
                  <a:pt x="1699718" y="172856"/>
                </a:moveTo>
                <a:cubicBezTo>
                  <a:pt x="1698483" y="108827"/>
                  <a:pt x="1698899" y="64029"/>
                  <a:pt x="1697664" y="0"/>
                </a:cubicBezTo>
                <a:lnTo>
                  <a:pt x="0" y="4762"/>
                </a:lnTo>
                <a:lnTo>
                  <a:pt x="0" y="1858962"/>
                </a:lnTo>
                <a:cubicBezTo>
                  <a:pt x="505236" y="1855756"/>
                  <a:pt x="696159" y="1871216"/>
                  <a:pt x="1201395" y="1868010"/>
                </a:cubicBezTo>
                <a:cubicBezTo>
                  <a:pt x="1080352" y="1419277"/>
                  <a:pt x="1053398" y="1307649"/>
                  <a:pt x="1262472" y="512763"/>
                </a:cubicBezTo>
                <a:lnTo>
                  <a:pt x="1691850" y="332407"/>
                </a:lnTo>
                <a:cubicBezTo>
                  <a:pt x="1691850" y="288839"/>
                  <a:pt x="1699718" y="216424"/>
                  <a:pt x="1699718" y="172856"/>
                </a:cubicBezTo>
                <a:close/>
              </a:path>
            </a:pathLst>
          </a:custGeom>
          <a:noFill/>
          <a:ln w="12700" cap="flat" cmpd="sng" algn="ctr">
            <a:solidFill>
              <a:schemeClr val="bg1">
                <a:lumMod val="85000"/>
              </a:schemeClr>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graphicFrame>
        <p:nvGraphicFramePr>
          <p:cNvPr id="58" name="76 Gráfico"/>
          <p:cNvGraphicFramePr/>
          <p:nvPr>
            <p:extLst>
              <p:ext uri="{D42A27DB-BD31-4B8C-83A1-F6EECF244321}">
                <p14:modId xmlns:p14="http://schemas.microsoft.com/office/powerpoint/2010/main" val="169235108"/>
              </p:ext>
            </p:extLst>
          </p:nvPr>
        </p:nvGraphicFramePr>
        <p:xfrm>
          <a:off x="3741420" y="1666875"/>
          <a:ext cx="2230755" cy="1874064"/>
        </p:xfrm>
        <a:graphic>
          <a:graphicData uri="http://schemas.openxmlformats.org/drawingml/2006/chart">
            <c:chart xmlns:c="http://schemas.openxmlformats.org/drawingml/2006/chart" xmlns:r="http://schemas.openxmlformats.org/officeDocument/2006/relationships" r:id="rId3"/>
          </a:graphicData>
        </a:graphic>
      </p:graphicFrame>
      <p:sp>
        <p:nvSpPr>
          <p:cNvPr id="59" name="84 CuadroTexto"/>
          <p:cNvSpPr txBox="1"/>
          <p:nvPr/>
        </p:nvSpPr>
        <p:spPr>
          <a:xfrm>
            <a:off x="5658187" y="1853989"/>
            <a:ext cx="718858" cy="253916"/>
          </a:xfrm>
          <a:prstGeom prst="rect">
            <a:avLst/>
          </a:prstGeom>
          <a:noFill/>
        </p:spPr>
        <p:txBody>
          <a:bodyPr wrap="square" rtlCol="0">
            <a:spAutoFit/>
          </a:bodyPr>
          <a:lstStyle/>
          <a:p>
            <a:r>
              <a:rPr lang="es-ES" sz="1050" b="0" i="1" dirty="0" smtClean="0">
                <a:solidFill>
                  <a:prstClr val="black"/>
                </a:solidFill>
                <a:latin typeface="Calibri" pitchFamily="34" charset="0"/>
              </a:rPr>
              <a:t>Seguros</a:t>
            </a:r>
            <a:endParaRPr lang="es-ES" sz="1050" b="0" i="1" baseline="30000" dirty="0" smtClean="0">
              <a:solidFill>
                <a:prstClr val="black"/>
              </a:solidFill>
              <a:latin typeface="Calibri" pitchFamily="34" charset="0"/>
            </a:endParaRPr>
          </a:p>
        </p:txBody>
      </p:sp>
      <p:sp>
        <p:nvSpPr>
          <p:cNvPr id="60" name="85 CuadroTexto"/>
          <p:cNvSpPr txBox="1"/>
          <p:nvPr/>
        </p:nvSpPr>
        <p:spPr>
          <a:xfrm>
            <a:off x="5658187" y="2853679"/>
            <a:ext cx="736585" cy="415498"/>
          </a:xfrm>
          <a:prstGeom prst="rect">
            <a:avLst/>
          </a:prstGeom>
          <a:noFill/>
        </p:spPr>
        <p:txBody>
          <a:bodyPr wrap="square" rtlCol="0">
            <a:spAutoFit/>
          </a:bodyPr>
          <a:lstStyle/>
          <a:p>
            <a:r>
              <a:rPr lang="es-ES" sz="1050" b="0" i="1" dirty="0" smtClean="0">
                <a:solidFill>
                  <a:prstClr val="black"/>
                </a:solidFill>
                <a:latin typeface="Calibri" pitchFamily="34" charset="0"/>
              </a:rPr>
              <a:t>Medios de pago</a:t>
            </a:r>
          </a:p>
        </p:txBody>
      </p:sp>
      <p:sp>
        <p:nvSpPr>
          <p:cNvPr id="68" name="86 CuadroTexto"/>
          <p:cNvSpPr txBox="1"/>
          <p:nvPr/>
        </p:nvSpPr>
        <p:spPr>
          <a:xfrm>
            <a:off x="4433301" y="3419395"/>
            <a:ext cx="1659128" cy="253916"/>
          </a:xfrm>
          <a:prstGeom prst="rect">
            <a:avLst/>
          </a:prstGeom>
          <a:noFill/>
        </p:spPr>
        <p:txBody>
          <a:bodyPr wrap="square" rtlCol="0">
            <a:spAutoFit/>
          </a:bodyPr>
          <a:lstStyle/>
          <a:p>
            <a:r>
              <a:rPr lang="es-ES" sz="1050" b="0" i="1" dirty="0" smtClean="0">
                <a:solidFill>
                  <a:prstClr val="black"/>
                </a:solidFill>
                <a:latin typeface="Calibri" pitchFamily="34" charset="0"/>
              </a:rPr>
              <a:t>Consumo punto de venta</a:t>
            </a:r>
          </a:p>
        </p:txBody>
      </p:sp>
      <p:cxnSp>
        <p:nvCxnSpPr>
          <p:cNvPr id="69" name="87 Conector recto"/>
          <p:cNvCxnSpPr/>
          <p:nvPr/>
        </p:nvCxnSpPr>
        <p:spPr bwMode="auto">
          <a:xfrm>
            <a:off x="5499189" y="2084696"/>
            <a:ext cx="828000" cy="0"/>
          </a:xfrm>
          <a:prstGeom prst="line">
            <a:avLst/>
          </a:prstGeom>
          <a:solidFill>
            <a:schemeClr val="accent1"/>
          </a:solidFill>
          <a:ln w="9525" cap="flat" cmpd="sng" algn="ctr">
            <a:solidFill>
              <a:schemeClr val="tx1"/>
            </a:solidFill>
            <a:prstDash val="solid"/>
            <a:round/>
            <a:headEnd type="oval" w="sm" len="sm"/>
            <a:tailEnd type="none" w="sm" len="sm"/>
          </a:ln>
          <a:effectLst/>
        </p:spPr>
      </p:cxnSp>
      <p:cxnSp>
        <p:nvCxnSpPr>
          <p:cNvPr id="70" name="88 Conector recto"/>
          <p:cNvCxnSpPr/>
          <p:nvPr/>
        </p:nvCxnSpPr>
        <p:spPr bwMode="auto">
          <a:xfrm>
            <a:off x="5211189" y="3247913"/>
            <a:ext cx="1116000" cy="0"/>
          </a:xfrm>
          <a:prstGeom prst="line">
            <a:avLst/>
          </a:prstGeom>
          <a:solidFill>
            <a:schemeClr val="accent1"/>
          </a:solidFill>
          <a:ln w="9525" cap="flat" cmpd="sng" algn="ctr">
            <a:solidFill>
              <a:schemeClr val="tx1"/>
            </a:solidFill>
            <a:prstDash val="solid"/>
            <a:round/>
            <a:headEnd type="oval" w="sm" len="sm"/>
            <a:tailEnd type="none" w="sm" len="sm"/>
          </a:ln>
          <a:effectLst/>
        </p:spPr>
      </p:cxnSp>
      <p:sp>
        <p:nvSpPr>
          <p:cNvPr id="71" name="90 CuadroTexto"/>
          <p:cNvSpPr txBox="1"/>
          <p:nvPr/>
        </p:nvSpPr>
        <p:spPr>
          <a:xfrm>
            <a:off x="2973214" y="1980947"/>
            <a:ext cx="1031876" cy="461665"/>
          </a:xfrm>
          <a:prstGeom prst="rect">
            <a:avLst/>
          </a:prstGeom>
          <a:noFill/>
        </p:spPr>
        <p:txBody>
          <a:bodyPr wrap="square" rtlCol="0">
            <a:spAutoFit/>
          </a:bodyPr>
          <a:lstStyle/>
          <a:p>
            <a:r>
              <a:rPr lang="es-ES" sz="1200" dirty="0" smtClean="0">
                <a:solidFill>
                  <a:srgbClr val="596E79"/>
                </a:solidFill>
                <a:latin typeface="Calibri" pitchFamily="34" charset="0"/>
              </a:rPr>
              <a:t>Resto productos</a:t>
            </a:r>
          </a:p>
        </p:txBody>
      </p:sp>
      <p:cxnSp>
        <p:nvCxnSpPr>
          <p:cNvPr id="72" name="92 Forma"/>
          <p:cNvCxnSpPr/>
          <p:nvPr/>
        </p:nvCxnSpPr>
        <p:spPr bwMode="auto">
          <a:xfrm rot="16200000" flipH="1">
            <a:off x="5193189" y="2509914"/>
            <a:ext cx="360000" cy="1908000"/>
          </a:xfrm>
          <a:prstGeom prst="bentConnector2">
            <a:avLst/>
          </a:prstGeom>
          <a:solidFill>
            <a:schemeClr val="accent1"/>
          </a:solidFill>
          <a:ln w="9525" cap="flat" cmpd="sng" algn="ctr">
            <a:solidFill>
              <a:schemeClr val="tx1"/>
            </a:solidFill>
            <a:prstDash val="solid"/>
            <a:round/>
            <a:headEnd type="oval" w="sm" len="sm"/>
            <a:tailEnd type="none" w="sm" len="sm"/>
          </a:ln>
          <a:effectLst/>
        </p:spPr>
      </p:cxnSp>
      <p:sp>
        <p:nvSpPr>
          <p:cNvPr id="73" name="101 CuadroTexto"/>
          <p:cNvSpPr txBox="1"/>
          <p:nvPr/>
        </p:nvSpPr>
        <p:spPr>
          <a:xfrm>
            <a:off x="2753121" y="3419395"/>
            <a:ext cx="1444074" cy="253916"/>
          </a:xfrm>
          <a:prstGeom prst="rect">
            <a:avLst/>
          </a:prstGeom>
          <a:noFill/>
        </p:spPr>
        <p:txBody>
          <a:bodyPr wrap="square" rtlCol="0">
            <a:spAutoFit/>
          </a:bodyPr>
          <a:lstStyle/>
          <a:p>
            <a:pPr algn="r"/>
            <a:r>
              <a:rPr lang="es-ES" sz="1050" b="0" i="1" dirty="0" smtClean="0">
                <a:solidFill>
                  <a:prstClr val="black"/>
                </a:solidFill>
                <a:latin typeface="Calibri" pitchFamily="34" charset="0"/>
              </a:rPr>
              <a:t>Gestión de activos</a:t>
            </a:r>
          </a:p>
        </p:txBody>
      </p:sp>
      <p:sp>
        <p:nvSpPr>
          <p:cNvPr id="74" name="CuadroTexto 73"/>
          <p:cNvSpPr txBox="1"/>
          <p:nvPr/>
        </p:nvSpPr>
        <p:spPr>
          <a:xfrm>
            <a:off x="5017841" y="1994867"/>
            <a:ext cx="732932" cy="307777"/>
          </a:xfrm>
          <a:prstGeom prst="rect">
            <a:avLst/>
          </a:prstGeom>
          <a:noFill/>
        </p:spPr>
        <p:txBody>
          <a:bodyPr wrap="square" rtlCol="0">
            <a:spAutoFit/>
          </a:bodyPr>
          <a:lstStyle/>
          <a:p>
            <a:r>
              <a:rPr lang="es-ES" sz="1400" dirty="0" smtClean="0">
                <a:solidFill>
                  <a:prstClr val="white"/>
                </a:solidFill>
                <a:latin typeface="Calibri" pitchFamily="34" charset="0"/>
              </a:rPr>
              <a:t>37%</a:t>
            </a:r>
          </a:p>
        </p:txBody>
      </p:sp>
      <p:sp>
        <p:nvSpPr>
          <p:cNvPr id="75" name="CuadroTexto 74"/>
          <p:cNvSpPr txBox="1"/>
          <p:nvPr/>
        </p:nvSpPr>
        <p:spPr>
          <a:xfrm>
            <a:off x="4722055" y="3075597"/>
            <a:ext cx="732932" cy="307777"/>
          </a:xfrm>
          <a:prstGeom prst="rect">
            <a:avLst/>
          </a:prstGeom>
          <a:noFill/>
        </p:spPr>
        <p:txBody>
          <a:bodyPr wrap="square" rtlCol="0">
            <a:spAutoFit/>
          </a:bodyPr>
          <a:lstStyle/>
          <a:p>
            <a:r>
              <a:rPr lang="es-ES" sz="1400" dirty="0" smtClean="0">
                <a:solidFill>
                  <a:prstClr val="white"/>
                </a:solidFill>
                <a:latin typeface="Calibri" pitchFamily="34" charset="0"/>
              </a:rPr>
              <a:t>18%</a:t>
            </a:r>
          </a:p>
        </p:txBody>
      </p:sp>
      <p:sp>
        <p:nvSpPr>
          <p:cNvPr id="76" name="CuadroTexto 75"/>
          <p:cNvSpPr txBox="1"/>
          <p:nvPr/>
        </p:nvSpPr>
        <p:spPr>
          <a:xfrm>
            <a:off x="4293451" y="3010772"/>
            <a:ext cx="428604" cy="307777"/>
          </a:xfrm>
          <a:prstGeom prst="rect">
            <a:avLst/>
          </a:prstGeom>
          <a:noFill/>
        </p:spPr>
        <p:txBody>
          <a:bodyPr wrap="square" rtlCol="0">
            <a:spAutoFit/>
          </a:bodyPr>
          <a:lstStyle/>
          <a:p>
            <a:r>
              <a:rPr lang="es-ES" sz="1400" dirty="0" smtClean="0">
                <a:solidFill>
                  <a:prstClr val="white"/>
                </a:solidFill>
                <a:latin typeface="Calibri" pitchFamily="34" charset="0"/>
              </a:rPr>
              <a:t>6%</a:t>
            </a:r>
          </a:p>
        </p:txBody>
      </p:sp>
      <p:sp>
        <p:nvSpPr>
          <p:cNvPr id="77" name="CuadroTexto 76"/>
          <p:cNvSpPr txBox="1"/>
          <p:nvPr/>
        </p:nvSpPr>
        <p:spPr>
          <a:xfrm>
            <a:off x="4110343" y="2843669"/>
            <a:ext cx="408512" cy="307777"/>
          </a:xfrm>
          <a:prstGeom prst="rect">
            <a:avLst/>
          </a:prstGeom>
          <a:noFill/>
        </p:spPr>
        <p:txBody>
          <a:bodyPr wrap="square" rtlCol="0">
            <a:spAutoFit/>
          </a:bodyPr>
          <a:lstStyle/>
          <a:p>
            <a:r>
              <a:rPr lang="es-ES" sz="1400" dirty="0" smtClean="0">
                <a:solidFill>
                  <a:srgbClr val="595959"/>
                </a:solidFill>
                <a:latin typeface="Calibri" pitchFamily="34" charset="0"/>
              </a:rPr>
              <a:t>4%</a:t>
            </a:r>
          </a:p>
        </p:txBody>
      </p:sp>
      <p:sp>
        <p:nvSpPr>
          <p:cNvPr id="78" name="CuadroTexto 77"/>
          <p:cNvSpPr txBox="1"/>
          <p:nvPr/>
        </p:nvSpPr>
        <p:spPr>
          <a:xfrm>
            <a:off x="4204626" y="1958201"/>
            <a:ext cx="732932" cy="307777"/>
          </a:xfrm>
          <a:prstGeom prst="rect">
            <a:avLst/>
          </a:prstGeom>
          <a:noFill/>
        </p:spPr>
        <p:txBody>
          <a:bodyPr wrap="square" rtlCol="0">
            <a:spAutoFit/>
          </a:bodyPr>
          <a:lstStyle/>
          <a:p>
            <a:r>
              <a:rPr lang="es-ES" sz="1400" dirty="0" smtClean="0">
                <a:solidFill>
                  <a:prstClr val="white"/>
                </a:solidFill>
                <a:latin typeface="Calibri" pitchFamily="34" charset="0"/>
              </a:rPr>
              <a:t>35%</a:t>
            </a:r>
          </a:p>
        </p:txBody>
      </p:sp>
      <p:cxnSp>
        <p:nvCxnSpPr>
          <p:cNvPr id="79" name="43 Forma"/>
          <p:cNvCxnSpPr/>
          <p:nvPr/>
        </p:nvCxnSpPr>
        <p:spPr bwMode="auto">
          <a:xfrm rot="10800000" flipV="1">
            <a:off x="2850284" y="3070668"/>
            <a:ext cx="1404000" cy="576000"/>
          </a:xfrm>
          <a:prstGeom prst="bentConnector3">
            <a:avLst>
              <a:gd name="adj1" fmla="val -1"/>
            </a:avLst>
          </a:prstGeom>
          <a:solidFill>
            <a:schemeClr val="accent1"/>
          </a:solidFill>
          <a:ln w="9525" cap="flat" cmpd="sng" algn="ctr">
            <a:solidFill>
              <a:schemeClr val="tx1"/>
            </a:solidFill>
            <a:prstDash val="solid"/>
            <a:round/>
            <a:headEnd type="oval" w="sm" len="sm"/>
            <a:tailEnd type="none" w="sm" len="sm"/>
          </a:ln>
          <a:effectLst/>
        </p:spPr>
      </p:cxnSp>
      <p:sp>
        <p:nvSpPr>
          <p:cNvPr id="80" name="55 Rectángulo"/>
          <p:cNvSpPr/>
          <p:nvPr/>
        </p:nvSpPr>
        <p:spPr bwMode="auto">
          <a:xfrm>
            <a:off x="359089" y="1383528"/>
            <a:ext cx="1692000" cy="792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38100" dist="38100" dir="5400000" sx="98000" sy="98000" algn="t"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81" name="55 Rectángulo"/>
          <p:cNvSpPr/>
          <p:nvPr/>
        </p:nvSpPr>
        <p:spPr bwMode="auto">
          <a:xfrm>
            <a:off x="359089" y="2287233"/>
            <a:ext cx="1692000" cy="468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38100" dist="38100" dir="5400000" sx="98000" sy="98000" algn="t"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82" name="55 Rectángulo"/>
          <p:cNvSpPr/>
          <p:nvPr/>
        </p:nvSpPr>
        <p:spPr bwMode="auto">
          <a:xfrm>
            <a:off x="359089" y="2855566"/>
            <a:ext cx="1692000" cy="468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38100" dist="38100" dir="5400000" sx="98000" sy="98000" algn="t"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83" name="55 Rectángulo"/>
          <p:cNvSpPr/>
          <p:nvPr/>
        </p:nvSpPr>
        <p:spPr bwMode="auto">
          <a:xfrm>
            <a:off x="359089" y="3424936"/>
            <a:ext cx="1692000" cy="468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38100" dist="38100" dir="5400000" sx="98000" sy="98000" algn="t"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84" name="55 Rectángulo"/>
          <p:cNvSpPr/>
          <p:nvPr/>
        </p:nvSpPr>
        <p:spPr bwMode="auto">
          <a:xfrm>
            <a:off x="359089" y="4000390"/>
            <a:ext cx="1692000" cy="468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38100" dist="38100" dir="5400000" sx="98000" sy="98000" algn="t"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pic>
        <p:nvPicPr>
          <p:cNvPr id="86" name="Picture 11"/>
          <p:cNvPicPr>
            <a:picLocks noChangeAspect="1" noChangeArrowheads="1"/>
          </p:cNvPicPr>
          <p:nvPr/>
        </p:nvPicPr>
        <p:blipFill>
          <a:blip r:embed="rId4" cstate="print">
            <a:clrChange>
              <a:clrFrom>
                <a:srgbClr val="FFFFFE"/>
              </a:clrFrom>
              <a:clrTo>
                <a:srgbClr val="FFFFFE">
                  <a:alpha val="0"/>
                </a:srgbClr>
              </a:clrTo>
            </a:clrChange>
          </a:blip>
          <a:srcRect/>
          <a:stretch>
            <a:fillRect/>
          </a:stretch>
        </p:blipFill>
        <p:spPr bwMode="auto">
          <a:xfrm>
            <a:off x="643664" y="2341233"/>
            <a:ext cx="1122851" cy="360000"/>
          </a:xfrm>
          <a:prstGeom prst="rect">
            <a:avLst/>
          </a:prstGeom>
          <a:noFill/>
          <a:ln w="9525">
            <a:noFill/>
            <a:miter lim="800000"/>
            <a:headEnd/>
            <a:tailEnd/>
          </a:ln>
        </p:spPr>
      </p:pic>
      <p:pic>
        <p:nvPicPr>
          <p:cNvPr id="87" name="Picture 2"/>
          <p:cNvPicPr>
            <a:picLocks noChangeAspect="1" noChangeArrowheads="1"/>
          </p:cNvPicPr>
          <p:nvPr/>
        </p:nvPicPr>
        <p:blipFill>
          <a:blip r:embed="rId5"/>
          <a:srcRect l="51042" t="51563" r="23750" b="38802"/>
          <a:stretch>
            <a:fillRect/>
          </a:stretch>
        </p:blipFill>
        <p:spPr bwMode="auto">
          <a:xfrm>
            <a:off x="616444" y="2909566"/>
            <a:ext cx="1177291" cy="360000"/>
          </a:xfrm>
          <a:prstGeom prst="rect">
            <a:avLst/>
          </a:prstGeom>
          <a:noFill/>
          <a:ln w="9525">
            <a:noFill/>
            <a:miter lim="800000"/>
            <a:headEnd/>
            <a:tailEnd/>
          </a:ln>
        </p:spPr>
      </p:pic>
      <p:pic>
        <p:nvPicPr>
          <p:cNvPr id="88" name="Picture 2"/>
          <p:cNvPicPr>
            <a:picLocks noChangeAspect="1" noChangeArrowheads="1"/>
          </p:cNvPicPr>
          <p:nvPr/>
        </p:nvPicPr>
        <p:blipFill>
          <a:blip r:embed="rId6">
            <a:clrChange>
              <a:clrFrom>
                <a:srgbClr val="FFFFFE"/>
              </a:clrFrom>
              <a:clrTo>
                <a:srgbClr val="FFFFFE">
                  <a:alpha val="0"/>
                </a:srgbClr>
              </a:clrTo>
            </a:clrChange>
          </a:blip>
          <a:srcRect/>
          <a:stretch>
            <a:fillRect/>
          </a:stretch>
        </p:blipFill>
        <p:spPr bwMode="auto">
          <a:xfrm>
            <a:off x="647697" y="3481089"/>
            <a:ext cx="1114785" cy="355694"/>
          </a:xfrm>
          <a:prstGeom prst="rect">
            <a:avLst/>
          </a:prstGeom>
          <a:noFill/>
          <a:ln w="9525">
            <a:noFill/>
            <a:miter lim="800000"/>
            <a:headEnd/>
            <a:tailEnd/>
          </a:ln>
        </p:spPr>
      </p:pic>
      <p:pic>
        <p:nvPicPr>
          <p:cNvPr id="89" name="Picture 2"/>
          <p:cNvPicPr>
            <a:picLocks noChangeAspect="1" noChangeArrowheads="1"/>
          </p:cNvPicPr>
          <p:nvPr/>
        </p:nvPicPr>
        <p:blipFill>
          <a:blip r:embed="rId7"/>
          <a:srcRect l="4217"/>
          <a:stretch>
            <a:fillRect/>
          </a:stretch>
        </p:blipFill>
        <p:spPr bwMode="auto">
          <a:xfrm>
            <a:off x="461500" y="4170365"/>
            <a:ext cx="1507395" cy="136800"/>
          </a:xfrm>
          <a:prstGeom prst="rect">
            <a:avLst/>
          </a:prstGeom>
          <a:noFill/>
          <a:ln w="9525">
            <a:noFill/>
            <a:miter lim="800000"/>
            <a:headEnd/>
            <a:tailEnd/>
          </a:ln>
        </p:spPr>
      </p:pic>
      <p:pic>
        <p:nvPicPr>
          <p:cNvPr id="91" name="7 Imagen" descr="https://intranetsegurcaixaadeslas/area-trabajo/marca/Documentos%20compartidos/SegurCaixa%20Adeslas/Marcas%20e%20identidad%20corporativa/3.%20Marcas/01%20SegurCaixa%20Adeslas/01_SegurCaixa%20Adeslas_Logo_RGB.jpg"/>
          <p:cNvPicPr>
            <a:picLocks noChangeAspect="1" noChangeArrowheads="1"/>
          </p:cNvPicPr>
          <p:nvPr/>
        </p:nvPicPr>
        <p:blipFill>
          <a:blip r:embed="rId8" cstate="print"/>
          <a:srcRect/>
          <a:stretch>
            <a:fillRect/>
          </a:stretch>
        </p:blipFill>
        <p:spPr bwMode="auto">
          <a:xfrm>
            <a:off x="566095" y="1881803"/>
            <a:ext cx="1277988" cy="213416"/>
          </a:xfrm>
          <a:prstGeom prst="rect">
            <a:avLst/>
          </a:prstGeom>
          <a:noFill/>
          <a:ln w="9525">
            <a:noFill/>
            <a:miter lim="800000"/>
            <a:headEnd/>
            <a:tailEnd/>
          </a:ln>
        </p:spPr>
      </p:pic>
      <p:pic>
        <p:nvPicPr>
          <p:cNvPr id="92" name="Picture 2" descr="C:\Users\U0166819\AppData\Local\Temp\wz875a\4.1_VidaCaixa\JPG_PNG\01_VidaCaixa_Logo_RGB.jpg"/>
          <p:cNvPicPr>
            <a:picLocks noChangeAspect="1" noChangeArrowheads="1"/>
          </p:cNvPicPr>
          <p:nvPr/>
        </p:nvPicPr>
        <p:blipFill>
          <a:blip r:embed="rId9"/>
          <a:srcRect/>
          <a:stretch>
            <a:fillRect/>
          </a:stretch>
        </p:blipFill>
        <p:spPr bwMode="auto">
          <a:xfrm>
            <a:off x="713360" y="1502658"/>
            <a:ext cx="983458" cy="210571"/>
          </a:xfrm>
          <a:prstGeom prst="rect">
            <a:avLst/>
          </a:prstGeom>
          <a:noFill/>
        </p:spPr>
      </p:pic>
      <p:cxnSp>
        <p:nvCxnSpPr>
          <p:cNvPr id="93" name="79 Conector recto"/>
          <p:cNvCxnSpPr/>
          <p:nvPr/>
        </p:nvCxnSpPr>
        <p:spPr bwMode="auto">
          <a:xfrm>
            <a:off x="425707" y="1779528"/>
            <a:ext cx="1548000" cy="0"/>
          </a:xfrm>
          <a:prstGeom prst="line">
            <a:avLst/>
          </a:prstGeom>
          <a:solidFill>
            <a:schemeClr val="accent1"/>
          </a:solidFill>
          <a:ln w="9525" cap="flat" cmpd="sng" algn="ctr">
            <a:solidFill>
              <a:schemeClr val="bg1">
                <a:lumMod val="85000"/>
              </a:schemeClr>
            </a:solidFill>
            <a:prstDash val="solid"/>
            <a:round/>
            <a:headEnd type="none" w="med" len="med"/>
            <a:tailEnd type="none" w="med" len="med"/>
          </a:ln>
          <a:effectLst/>
        </p:spPr>
      </p:cxnSp>
      <p:sp>
        <p:nvSpPr>
          <p:cNvPr id="94" name="94 Rectángulo"/>
          <p:cNvSpPr/>
          <p:nvPr/>
        </p:nvSpPr>
        <p:spPr>
          <a:xfrm>
            <a:off x="2669910" y="3944457"/>
            <a:ext cx="1087156" cy="523220"/>
          </a:xfrm>
          <a:prstGeom prst="rect">
            <a:avLst/>
          </a:prstGeom>
        </p:spPr>
        <p:txBody>
          <a:bodyPr wrap="none">
            <a:spAutoFit/>
          </a:bodyPr>
          <a:lstStyle/>
          <a:p>
            <a:pPr marL="0" lvl="1" algn="r" eaLnBrk="0" fontAlgn="auto" hangingPunct="0">
              <a:spcBef>
                <a:spcPts val="0"/>
              </a:spcBef>
              <a:spcAft>
                <a:spcPts val="1800"/>
              </a:spcAft>
              <a:buClr>
                <a:srgbClr val="009AD8"/>
              </a:buClr>
              <a:buSzPct val="80000"/>
              <a:defRPr/>
            </a:pPr>
            <a:r>
              <a:rPr lang="es-ES" sz="2800" kern="0" dirty="0" smtClean="0">
                <a:solidFill>
                  <a:prstClr val="black">
                    <a:lumMod val="75000"/>
                    <a:lumOff val="25000"/>
                  </a:prstClr>
                </a:solidFill>
                <a:latin typeface="Calibri"/>
                <a:cs typeface="Calibri"/>
                <a:sym typeface="Wingdings" pitchFamily="2" charset="2"/>
              </a:rPr>
              <a:t>10,5%</a:t>
            </a:r>
            <a:endParaRPr lang="es-ES" sz="2000" kern="0" baseline="30000" dirty="0" smtClean="0">
              <a:solidFill>
                <a:prstClr val="black">
                  <a:lumMod val="75000"/>
                  <a:lumOff val="25000"/>
                </a:prstClr>
              </a:solidFill>
              <a:latin typeface="Calibri" pitchFamily="34" charset="0"/>
              <a:cs typeface="Calibri" pitchFamily="34" charset="0"/>
              <a:sym typeface="Wingdings" pitchFamily="2" charset="2"/>
            </a:endParaRPr>
          </a:p>
        </p:txBody>
      </p:sp>
      <p:sp>
        <p:nvSpPr>
          <p:cNvPr id="95" name="95 CuadroTexto"/>
          <p:cNvSpPr txBox="1"/>
          <p:nvPr/>
        </p:nvSpPr>
        <p:spPr>
          <a:xfrm>
            <a:off x="3695065" y="3944457"/>
            <a:ext cx="1298575" cy="523220"/>
          </a:xfrm>
          <a:prstGeom prst="rect">
            <a:avLst/>
          </a:prstGeom>
          <a:noFill/>
        </p:spPr>
        <p:txBody>
          <a:bodyPr wrap="square" rtlCol="0">
            <a:spAutoFit/>
          </a:bodyPr>
          <a:lstStyle/>
          <a:p>
            <a:r>
              <a:rPr lang="es-ES" sz="1400" dirty="0" smtClean="0">
                <a:solidFill>
                  <a:prstClr val="black">
                    <a:lumMod val="75000"/>
                    <a:lumOff val="25000"/>
                  </a:prstClr>
                </a:solidFill>
                <a:latin typeface="Calibri" pitchFamily="34" charset="0"/>
              </a:rPr>
              <a:t>RoTE negocio</a:t>
            </a:r>
            <a:br>
              <a:rPr lang="es-ES" sz="1400" dirty="0" smtClean="0">
                <a:solidFill>
                  <a:prstClr val="black">
                    <a:lumMod val="75000"/>
                    <a:lumOff val="25000"/>
                  </a:prstClr>
                </a:solidFill>
                <a:latin typeface="Calibri" pitchFamily="34" charset="0"/>
              </a:rPr>
            </a:br>
            <a:r>
              <a:rPr lang="es-ES" sz="1400" dirty="0" smtClean="0">
                <a:solidFill>
                  <a:prstClr val="black">
                    <a:lumMod val="75000"/>
                    <a:lumOff val="25000"/>
                  </a:prstClr>
                </a:solidFill>
                <a:latin typeface="Calibri" pitchFamily="34" charset="0"/>
              </a:rPr>
              <a:t>bancaseguros</a:t>
            </a:r>
            <a:r>
              <a:rPr lang="es-ES" sz="1400" baseline="30000" dirty="0" smtClean="0">
                <a:solidFill>
                  <a:prstClr val="black">
                    <a:lumMod val="75000"/>
                    <a:lumOff val="25000"/>
                  </a:prstClr>
                </a:solidFill>
                <a:latin typeface="Calibri" pitchFamily="34" charset="0"/>
              </a:rPr>
              <a:t>1</a:t>
            </a:r>
          </a:p>
        </p:txBody>
      </p:sp>
      <p:sp>
        <p:nvSpPr>
          <p:cNvPr id="96" name="91 CuadroTexto"/>
          <p:cNvSpPr txBox="1"/>
          <p:nvPr/>
        </p:nvSpPr>
        <p:spPr>
          <a:xfrm>
            <a:off x="6908505" y="3876142"/>
            <a:ext cx="1725319" cy="669414"/>
          </a:xfrm>
          <a:prstGeom prst="rect">
            <a:avLst/>
          </a:prstGeom>
          <a:noFill/>
        </p:spPr>
        <p:txBody>
          <a:bodyPr wrap="square" rtlCol="0">
            <a:spAutoFit/>
          </a:bodyPr>
          <a:lstStyle/>
          <a:p>
            <a:pPr>
              <a:lnSpc>
                <a:spcPts val="1500"/>
              </a:lnSpc>
            </a:pPr>
            <a:r>
              <a:rPr lang="es-ES" sz="1200" dirty="0">
                <a:solidFill>
                  <a:prstClr val="black">
                    <a:lumMod val="75000"/>
                    <a:lumOff val="25000"/>
                  </a:prstClr>
                </a:solidFill>
                <a:latin typeface="Calibri" pitchFamily="34" charset="0"/>
              </a:rPr>
              <a:t>Contribución </a:t>
            </a:r>
            <a:r>
              <a:rPr lang="es-ES" sz="1200" dirty="0" smtClean="0">
                <a:solidFill>
                  <a:prstClr val="black">
                    <a:lumMod val="75000"/>
                    <a:lumOff val="25000"/>
                  </a:prstClr>
                </a:solidFill>
                <a:latin typeface="Calibri" pitchFamily="34" charset="0"/>
              </a:rPr>
              <a:t>de seguros, planes, fondos y medios de pago</a:t>
            </a:r>
            <a:endParaRPr lang="es-ES" sz="1200" dirty="0">
              <a:solidFill>
                <a:srgbClr val="FF0000"/>
              </a:solidFill>
              <a:latin typeface="Calibri" pitchFamily="34" charset="0"/>
            </a:endParaRPr>
          </a:p>
        </p:txBody>
      </p:sp>
      <p:sp>
        <p:nvSpPr>
          <p:cNvPr id="97" name="93 Rectángulo"/>
          <p:cNvSpPr/>
          <p:nvPr/>
        </p:nvSpPr>
        <p:spPr>
          <a:xfrm>
            <a:off x="5488711" y="3944457"/>
            <a:ext cx="1151277" cy="523220"/>
          </a:xfrm>
          <a:prstGeom prst="rect">
            <a:avLst/>
          </a:prstGeom>
        </p:spPr>
        <p:txBody>
          <a:bodyPr wrap="none">
            <a:spAutoFit/>
          </a:bodyPr>
          <a:lstStyle/>
          <a:p>
            <a:pPr marL="0" lvl="1" algn="r" eaLnBrk="0" fontAlgn="auto" hangingPunct="0">
              <a:spcBef>
                <a:spcPts val="0"/>
              </a:spcBef>
              <a:spcAft>
                <a:spcPts val="1800"/>
              </a:spcAft>
              <a:buClr>
                <a:srgbClr val="009AD8"/>
              </a:buClr>
              <a:buSzPct val="80000"/>
              <a:defRPr/>
            </a:pPr>
            <a:r>
              <a:rPr lang="es-ES" sz="2800" kern="0" dirty="0" smtClean="0">
                <a:solidFill>
                  <a:prstClr val="black">
                    <a:lumMod val="75000"/>
                    <a:lumOff val="25000"/>
                  </a:prstClr>
                </a:solidFill>
                <a:latin typeface="Calibri"/>
                <a:cs typeface="Calibri"/>
                <a:sym typeface="Wingdings" pitchFamily="2" charset="2"/>
              </a:rPr>
              <a:t>~6,5</a:t>
            </a:r>
            <a:r>
              <a:rPr lang="es-ES" sz="2800" kern="0" dirty="0" smtClean="0">
                <a:solidFill>
                  <a:prstClr val="black">
                    <a:lumMod val="75000"/>
                    <a:lumOff val="25000"/>
                  </a:prstClr>
                </a:solidFill>
                <a:latin typeface="Calibri" pitchFamily="34" charset="0"/>
                <a:cs typeface="Calibri" pitchFamily="34" charset="0"/>
                <a:sym typeface="Wingdings" pitchFamily="2" charset="2"/>
              </a:rPr>
              <a:t> </a:t>
            </a:r>
            <a:r>
              <a:rPr lang="es-ES" sz="1800" kern="0" dirty="0" smtClean="0">
                <a:solidFill>
                  <a:prstClr val="black">
                    <a:lumMod val="75000"/>
                    <a:lumOff val="25000"/>
                  </a:prstClr>
                </a:solidFill>
                <a:latin typeface="Calibri" pitchFamily="34" charset="0"/>
                <a:cs typeface="Calibri" pitchFamily="34" charset="0"/>
                <a:sym typeface="Wingdings" pitchFamily="2" charset="2"/>
              </a:rPr>
              <a:t>pp</a:t>
            </a:r>
            <a:endParaRPr lang="es-ES" sz="2800" kern="0" dirty="0" smtClean="0">
              <a:solidFill>
                <a:prstClr val="black">
                  <a:lumMod val="75000"/>
                  <a:lumOff val="25000"/>
                </a:prstClr>
              </a:solidFill>
              <a:latin typeface="Calibri" pitchFamily="34" charset="0"/>
              <a:cs typeface="Calibri" pitchFamily="34" charset="0"/>
              <a:sym typeface="Wingdings" pitchFamily="2" charset="2"/>
            </a:endParaRPr>
          </a:p>
        </p:txBody>
      </p:sp>
      <p:sp>
        <p:nvSpPr>
          <p:cNvPr id="98" name="96 Triángulo isósceles"/>
          <p:cNvSpPr/>
          <p:nvPr/>
        </p:nvSpPr>
        <p:spPr bwMode="auto">
          <a:xfrm rot="5400000">
            <a:off x="5013189" y="4113621"/>
            <a:ext cx="540000" cy="180000"/>
          </a:xfrm>
          <a:prstGeom prst="triangle">
            <a:avLst/>
          </a:prstGeom>
          <a:solidFill>
            <a:schemeClr val="bg1"/>
          </a:solidFill>
          <a:ln w="9525" cap="flat" cmpd="sng" algn="ctr">
            <a:solidFill>
              <a:schemeClr val="accent5">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99" name="254 CuadroTexto"/>
          <p:cNvSpPr txBox="1"/>
          <p:nvPr/>
        </p:nvSpPr>
        <p:spPr>
          <a:xfrm>
            <a:off x="247651" y="4861676"/>
            <a:ext cx="8499477" cy="215444"/>
          </a:xfrm>
          <a:prstGeom prst="rect">
            <a:avLst/>
          </a:prstGeom>
          <a:noFill/>
        </p:spPr>
        <p:txBody>
          <a:bodyPr wrap="square" rtlCol="0">
            <a:spAutoFit/>
          </a:bodyPr>
          <a:lstStyle/>
          <a:p>
            <a:pPr marL="88900" indent="-88900"/>
            <a:r>
              <a:rPr lang="es-ES" b="0" baseline="30000" dirty="0">
                <a:solidFill>
                  <a:srgbClr val="899BAD"/>
                </a:solidFill>
                <a:latin typeface="Calibri" pitchFamily="34" charset="0"/>
                <a:cs typeface="Calibri" pitchFamily="34" charset="0"/>
              </a:rPr>
              <a:t>1</a:t>
            </a:r>
            <a:r>
              <a:rPr lang="es-ES" b="0" dirty="0">
                <a:solidFill>
                  <a:srgbClr val="899BAD"/>
                </a:solidFill>
                <a:latin typeface="Calibri" pitchFamily="34" charset="0"/>
                <a:cs typeface="Calibri" pitchFamily="34" charset="0"/>
              </a:rPr>
              <a:t>  Acumulado 12 meses </a:t>
            </a:r>
            <a:r>
              <a:rPr lang="es-ES" b="0" dirty="0" smtClean="0">
                <a:solidFill>
                  <a:srgbClr val="899BAD"/>
                </a:solidFill>
                <a:latin typeface="Calibri" pitchFamily="34" charset="0"/>
                <a:cs typeface="Calibri" pitchFamily="34" charset="0"/>
              </a:rPr>
              <a:t>sin incluir impactos singulares </a:t>
            </a:r>
            <a:endParaRPr lang="es-ES" b="0" dirty="0">
              <a:solidFill>
                <a:srgbClr val="899BAD"/>
              </a:solidFill>
              <a:latin typeface="Calibri" pitchFamily="34" charset="0"/>
              <a:cs typeface="Calibri" pitchFamily="34" charset="0"/>
            </a:endParaRPr>
          </a:p>
        </p:txBody>
      </p:sp>
      <p:sp>
        <p:nvSpPr>
          <p:cNvPr id="112" name="55 Rectángulo"/>
          <p:cNvSpPr/>
          <p:nvPr/>
        </p:nvSpPr>
        <p:spPr bwMode="auto">
          <a:xfrm>
            <a:off x="6652561" y="1177094"/>
            <a:ext cx="2094567" cy="249146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50800" dist="38100" dir="10800000" algn="r" rotWithShape="0">
              <a:prstClr val="black">
                <a:alpha val="1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100" name="23 Rectángulo"/>
          <p:cNvSpPr/>
          <p:nvPr/>
        </p:nvSpPr>
        <p:spPr bwMode="auto">
          <a:xfrm>
            <a:off x="6757353" y="1306168"/>
            <a:ext cx="462037" cy="288000"/>
          </a:xfrm>
          <a:prstGeom prst="rect">
            <a:avLst/>
          </a:prstGeom>
          <a:solidFill>
            <a:srgbClr val="009AD8"/>
          </a:solidFill>
          <a:ln w="9525" cap="flat" cmpd="sng" algn="ctr">
            <a:solidFill>
              <a:srgbClr val="009AD8"/>
            </a:solid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pPr>
            <a:endParaRPr lang="es-ES" sz="1500" kern="0" dirty="0">
              <a:solidFill>
                <a:srgbClr val="748D99"/>
              </a:solidFill>
              <a:latin typeface="Calibri" pitchFamily="34" charset="0"/>
              <a:cs typeface="Calibri" pitchFamily="34" charset="0"/>
            </a:endParaRPr>
          </a:p>
        </p:txBody>
      </p:sp>
      <p:sp>
        <p:nvSpPr>
          <p:cNvPr id="101" name="Rectángulo 100"/>
          <p:cNvSpPr/>
          <p:nvPr/>
        </p:nvSpPr>
        <p:spPr>
          <a:xfrm>
            <a:off x="6791741" y="1329922"/>
            <a:ext cx="393261" cy="290721"/>
          </a:xfrm>
          <a:prstGeom prst="rect">
            <a:avLst/>
          </a:prstGeom>
        </p:spPr>
        <p:txBody>
          <a:bodyPr wrap="square">
            <a:spAutoFit/>
          </a:bodyPr>
          <a:lstStyle/>
          <a:p>
            <a:pPr marL="3175" eaLnBrk="0" fontAlgn="auto" hangingPunct="0">
              <a:lnSpc>
                <a:spcPts val="1450"/>
              </a:lnSpc>
              <a:spcBef>
                <a:spcPts val="0"/>
              </a:spcBef>
              <a:spcAft>
                <a:spcPts val="0"/>
              </a:spcAft>
            </a:pPr>
            <a:r>
              <a:rPr lang="es-ES" sz="1600" kern="0" dirty="0" smtClean="0">
                <a:solidFill>
                  <a:prstClr val="white"/>
                </a:solidFill>
                <a:latin typeface="Calibri" pitchFamily="34" charset="0"/>
                <a:ea typeface="ＭＳ Ｐゴシック" pitchFamily="1" charset="-128"/>
                <a:cs typeface="Calibri" pitchFamily="34" charset="0"/>
              </a:rPr>
              <a:t>#1</a:t>
            </a:r>
            <a:endParaRPr lang="es-ES" sz="1600" kern="0" dirty="0">
              <a:solidFill>
                <a:prstClr val="white"/>
              </a:solidFill>
              <a:latin typeface="Calibri" pitchFamily="34" charset="0"/>
              <a:ea typeface="ＭＳ Ｐゴシック" pitchFamily="1" charset="-128"/>
              <a:cs typeface="Calibri" pitchFamily="34" charset="0"/>
            </a:endParaRPr>
          </a:p>
        </p:txBody>
      </p:sp>
      <p:sp>
        <p:nvSpPr>
          <p:cNvPr id="102" name="23 Rectángulo"/>
          <p:cNvSpPr/>
          <p:nvPr/>
        </p:nvSpPr>
        <p:spPr bwMode="auto">
          <a:xfrm>
            <a:off x="6757353" y="1695308"/>
            <a:ext cx="462037" cy="288000"/>
          </a:xfrm>
          <a:prstGeom prst="rect">
            <a:avLst/>
          </a:prstGeom>
          <a:solidFill>
            <a:srgbClr val="009AD8"/>
          </a:solidFill>
          <a:ln w="9525" cap="flat" cmpd="sng" algn="ctr">
            <a:solidFill>
              <a:srgbClr val="009AD8"/>
            </a:solid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pPr>
            <a:endParaRPr lang="es-ES" sz="1500" kern="0" dirty="0">
              <a:solidFill>
                <a:srgbClr val="748D99"/>
              </a:solidFill>
              <a:latin typeface="Calibri" pitchFamily="34" charset="0"/>
              <a:cs typeface="Calibri" pitchFamily="34" charset="0"/>
            </a:endParaRPr>
          </a:p>
        </p:txBody>
      </p:sp>
      <p:sp>
        <p:nvSpPr>
          <p:cNvPr id="103" name="Rectángulo 102"/>
          <p:cNvSpPr/>
          <p:nvPr/>
        </p:nvSpPr>
        <p:spPr>
          <a:xfrm>
            <a:off x="6791741" y="1719062"/>
            <a:ext cx="393261" cy="290721"/>
          </a:xfrm>
          <a:prstGeom prst="rect">
            <a:avLst/>
          </a:prstGeom>
        </p:spPr>
        <p:txBody>
          <a:bodyPr wrap="square">
            <a:spAutoFit/>
          </a:bodyPr>
          <a:lstStyle/>
          <a:p>
            <a:pPr marL="3175" eaLnBrk="0" fontAlgn="auto" hangingPunct="0">
              <a:lnSpc>
                <a:spcPts val="1450"/>
              </a:lnSpc>
              <a:spcBef>
                <a:spcPts val="0"/>
              </a:spcBef>
              <a:spcAft>
                <a:spcPts val="0"/>
              </a:spcAft>
            </a:pPr>
            <a:r>
              <a:rPr lang="es-ES" sz="1600" kern="0" dirty="0" smtClean="0">
                <a:solidFill>
                  <a:prstClr val="white"/>
                </a:solidFill>
                <a:latin typeface="Calibri" pitchFamily="34" charset="0"/>
                <a:ea typeface="ＭＳ Ｐゴシック" pitchFamily="1" charset="-128"/>
                <a:cs typeface="Calibri" pitchFamily="34" charset="0"/>
              </a:rPr>
              <a:t>#1</a:t>
            </a:r>
            <a:endParaRPr lang="es-ES" sz="1600" kern="0" dirty="0">
              <a:solidFill>
                <a:prstClr val="white"/>
              </a:solidFill>
              <a:latin typeface="Calibri" pitchFamily="34" charset="0"/>
              <a:ea typeface="ＭＳ Ｐゴシック" pitchFamily="1" charset="-128"/>
              <a:cs typeface="Calibri" pitchFamily="34" charset="0"/>
            </a:endParaRPr>
          </a:p>
        </p:txBody>
      </p:sp>
      <p:sp>
        <p:nvSpPr>
          <p:cNvPr id="104" name="23 Rectángulo"/>
          <p:cNvSpPr/>
          <p:nvPr/>
        </p:nvSpPr>
        <p:spPr bwMode="auto">
          <a:xfrm>
            <a:off x="6757353" y="2080657"/>
            <a:ext cx="462037" cy="288000"/>
          </a:xfrm>
          <a:prstGeom prst="rect">
            <a:avLst/>
          </a:prstGeom>
          <a:solidFill>
            <a:srgbClr val="009AD8"/>
          </a:solidFill>
          <a:ln w="9525" cap="flat" cmpd="sng" algn="ctr">
            <a:solidFill>
              <a:srgbClr val="009AD8"/>
            </a:solid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pPr>
            <a:endParaRPr lang="es-ES" sz="1500" kern="0" dirty="0">
              <a:solidFill>
                <a:srgbClr val="748D99"/>
              </a:solidFill>
              <a:latin typeface="Calibri" pitchFamily="34" charset="0"/>
              <a:cs typeface="Calibri" pitchFamily="34" charset="0"/>
            </a:endParaRPr>
          </a:p>
        </p:txBody>
      </p:sp>
      <p:sp>
        <p:nvSpPr>
          <p:cNvPr id="105" name="Rectángulo 104"/>
          <p:cNvSpPr/>
          <p:nvPr/>
        </p:nvSpPr>
        <p:spPr>
          <a:xfrm>
            <a:off x="6791741" y="2104411"/>
            <a:ext cx="393261" cy="290721"/>
          </a:xfrm>
          <a:prstGeom prst="rect">
            <a:avLst/>
          </a:prstGeom>
        </p:spPr>
        <p:txBody>
          <a:bodyPr wrap="square">
            <a:spAutoFit/>
          </a:bodyPr>
          <a:lstStyle/>
          <a:p>
            <a:pPr marL="3175" eaLnBrk="0" fontAlgn="auto" hangingPunct="0">
              <a:lnSpc>
                <a:spcPts val="1450"/>
              </a:lnSpc>
              <a:spcBef>
                <a:spcPts val="0"/>
              </a:spcBef>
              <a:spcAft>
                <a:spcPts val="0"/>
              </a:spcAft>
            </a:pPr>
            <a:r>
              <a:rPr lang="es-ES" sz="1600" kern="0" dirty="0" smtClean="0">
                <a:solidFill>
                  <a:prstClr val="white"/>
                </a:solidFill>
                <a:latin typeface="Calibri" pitchFamily="34" charset="0"/>
                <a:ea typeface="ＭＳ Ｐゴシック" pitchFamily="1" charset="-128"/>
                <a:cs typeface="Calibri" pitchFamily="34" charset="0"/>
              </a:rPr>
              <a:t>#1</a:t>
            </a:r>
            <a:endParaRPr lang="es-ES" sz="1600" kern="0" dirty="0">
              <a:solidFill>
                <a:prstClr val="white"/>
              </a:solidFill>
              <a:latin typeface="Calibri" pitchFamily="34" charset="0"/>
              <a:ea typeface="ＭＳ Ｐゴシック" pitchFamily="1" charset="-128"/>
              <a:cs typeface="Calibri" pitchFamily="34" charset="0"/>
            </a:endParaRPr>
          </a:p>
        </p:txBody>
      </p:sp>
      <p:sp>
        <p:nvSpPr>
          <p:cNvPr id="106" name="23 Rectángulo"/>
          <p:cNvSpPr/>
          <p:nvPr/>
        </p:nvSpPr>
        <p:spPr bwMode="auto">
          <a:xfrm>
            <a:off x="6757353" y="2468207"/>
            <a:ext cx="462037" cy="288000"/>
          </a:xfrm>
          <a:prstGeom prst="rect">
            <a:avLst/>
          </a:prstGeom>
          <a:solidFill>
            <a:srgbClr val="009AD8"/>
          </a:solidFill>
          <a:ln w="9525" cap="flat" cmpd="sng" algn="ctr">
            <a:solidFill>
              <a:srgbClr val="009AD8"/>
            </a:solid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pPr>
            <a:endParaRPr lang="es-ES" sz="1500" kern="0" dirty="0">
              <a:solidFill>
                <a:srgbClr val="748D99"/>
              </a:solidFill>
              <a:latin typeface="Calibri" pitchFamily="34" charset="0"/>
              <a:cs typeface="Calibri" pitchFamily="34" charset="0"/>
            </a:endParaRPr>
          </a:p>
        </p:txBody>
      </p:sp>
      <p:sp>
        <p:nvSpPr>
          <p:cNvPr id="107" name="Rectángulo 106"/>
          <p:cNvSpPr/>
          <p:nvPr/>
        </p:nvSpPr>
        <p:spPr>
          <a:xfrm>
            <a:off x="6791741" y="2491961"/>
            <a:ext cx="393261" cy="290721"/>
          </a:xfrm>
          <a:prstGeom prst="rect">
            <a:avLst/>
          </a:prstGeom>
        </p:spPr>
        <p:txBody>
          <a:bodyPr wrap="square">
            <a:spAutoFit/>
          </a:bodyPr>
          <a:lstStyle/>
          <a:p>
            <a:pPr marL="3175" eaLnBrk="0" fontAlgn="auto" hangingPunct="0">
              <a:lnSpc>
                <a:spcPts val="1450"/>
              </a:lnSpc>
              <a:spcBef>
                <a:spcPts val="0"/>
              </a:spcBef>
              <a:spcAft>
                <a:spcPts val="0"/>
              </a:spcAft>
            </a:pPr>
            <a:r>
              <a:rPr lang="es-ES" sz="1600" kern="0" dirty="0" smtClean="0">
                <a:solidFill>
                  <a:prstClr val="white"/>
                </a:solidFill>
                <a:latin typeface="Calibri" pitchFamily="34" charset="0"/>
                <a:ea typeface="ＭＳ Ｐゴシック" pitchFamily="1" charset="-128"/>
                <a:cs typeface="Calibri" pitchFamily="34" charset="0"/>
              </a:rPr>
              <a:t>#1</a:t>
            </a:r>
            <a:endParaRPr lang="es-ES" sz="1600" kern="0" dirty="0">
              <a:solidFill>
                <a:prstClr val="white"/>
              </a:solidFill>
              <a:latin typeface="Calibri" pitchFamily="34" charset="0"/>
              <a:ea typeface="ＭＳ Ｐゴシック" pitchFamily="1" charset="-128"/>
              <a:cs typeface="Calibri" pitchFamily="34" charset="0"/>
            </a:endParaRPr>
          </a:p>
        </p:txBody>
      </p:sp>
      <p:sp>
        <p:nvSpPr>
          <p:cNvPr id="108" name="23 Rectángulo"/>
          <p:cNvSpPr/>
          <p:nvPr/>
        </p:nvSpPr>
        <p:spPr bwMode="auto">
          <a:xfrm>
            <a:off x="6757353" y="2857917"/>
            <a:ext cx="462037" cy="288000"/>
          </a:xfrm>
          <a:prstGeom prst="rect">
            <a:avLst/>
          </a:prstGeom>
          <a:solidFill>
            <a:srgbClr val="009AD8"/>
          </a:solidFill>
          <a:ln w="9525" cap="flat" cmpd="sng" algn="ctr">
            <a:solidFill>
              <a:srgbClr val="009AD8"/>
            </a:solid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pPr>
            <a:endParaRPr lang="es-ES" sz="1500" kern="0" dirty="0">
              <a:solidFill>
                <a:srgbClr val="748D99"/>
              </a:solidFill>
              <a:latin typeface="Calibri" pitchFamily="34" charset="0"/>
              <a:cs typeface="Calibri" pitchFamily="34" charset="0"/>
            </a:endParaRPr>
          </a:p>
        </p:txBody>
      </p:sp>
      <p:sp>
        <p:nvSpPr>
          <p:cNvPr id="109" name="Rectángulo 108"/>
          <p:cNvSpPr/>
          <p:nvPr/>
        </p:nvSpPr>
        <p:spPr>
          <a:xfrm>
            <a:off x="6791741" y="2881671"/>
            <a:ext cx="393261" cy="290721"/>
          </a:xfrm>
          <a:prstGeom prst="rect">
            <a:avLst/>
          </a:prstGeom>
        </p:spPr>
        <p:txBody>
          <a:bodyPr wrap="square">
            <a:spAutoFit/>
          </a:bodyPr>
          <a:lstStyle/>
          <a:p>
            <a:pPr marL="3175" eaLnBrk="0" fontAlgn="auto" hangingPunct="0">
              <a:lnSpc>
                <a:spcPts val="1450"/>
              </a:lnSpc>
              <a:spcBef>
                <a:spcPts val="0"/>
              </a:spcBef>
              <a:spcAft>
                <a:spcPts val="0"/>
              </a:spcAft>
            </a:pPr>
            <a:r>
              <a:rPr lang="es-ES" sz="1600" kern="0" dirty="0" smtClean="0">
                <a:solidFill>
                  <a:prstClr val="white"/>
                </a:solidFill>
                <a:latin typeface="Calibri" pitchFamily="34" charset="0"/>
                <a:ea typeface="ＭＳ Ｐゴシック" pitchFamily="1" charset="-128"/>
                <a:cs typeface="Calibri" pitchFamily="34" charset="0"/>
              </a:rPr>
              <a:t>#1</a:t>
            </a:r>
            <a:endParaRPr lang="es-ES" sz="1600" kern="0" dirty="0">
              <a:solidFill>
                <a:prstClr val="white"/>
              </a:solidFill>
              <a:latin typeface="Calibri" pitchFamily="34" charset="0"/>
              <a:ea typeface="ＭＳ Ｐゴシック" pitchFamily="1" charset="-128"/>
              <a:cs typeface="Calibri" pitchFamily="34" charset="0"/>
            </a:endParaRPr>
          </a:p>
        </p:txBody>
      </p:sp>
      <p:sp>
        <p:nvSpPr>
          <p:cNvPr id="110" name="23 Rectángulo"/>
          <p:cNvSpPr/>
          <p:nvPr/>
        </p:nvSpPr>
        <p:spPr bwMode="auto">
          <a:xfrm>
            <a:off x="6757353" y="3239655"/>
            <a:ext cx="462037" cy="288000"/>
          </a:xfrm>
          <a:prstGeom prst="rect">
            <a:avLst/>
          </a:prstGeom>
          <a:solidFill>
            <a:srgbClr val="009AD8"/>
          </a:solidFill>
          <a:ln w="9525" cap="flat" cmpd="sng" algn="ctr">
            <a:solidFill>
              <a:srgbClr val="009AD8"/>
            </a:solid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pPr>
            <a:endParaRPr lang="es-ES" sz="1500" kern="0" dirty="0">
              <a:solidFill>
                <a:srgbClr val="748D99"/>
              </a:solidFill>
              <a:latin typeface="Calibri" pitchFamily="34" charset="0"/>
              <a:cs typeface="Calibri" pitchFamily="34" charset="0"/>
            </a:endParaRPr>
          </a:p>
        </p:txBody>
      </p:sp>
      <p:sp>
        <p:nvSpPr>
          <p:cNvPr id="111" name="Rectángulo 110"/>
          <p:cNvSpPr/>
          <p:nvPr/>
        </p:nvSpPr>
        <p:spPr>
          <a:xfrm>
            <a:off x="6791741" y="3263409"/>
            <a:ext cx="393261" cy="290721"/>
          </a:xfrm>
          <a:prstGeom prst="rect">
            <a:avLst/>
          </a:prstGeom>
        </p:spPr>
        <p:txBody>
          <a:bodyPr wrap="square">
            <a:spAutoFit/>
          </a:bodyPr>
          <a:lstStyle/>
          <a:p>
            <a:pPr marL="3175" eaLnBrk="0" fontAlgn="auto" hangingPunct="0">
              <a:lnSpc>
                <a:spcPts val="1450"/>
              </a:lnSpc>
              <a:spcBef>
                <a:spcPts val="0"/>
              </a:spcBef>
              <a:spcAft>
                <a:spcPts val="0"/>
              </a:spcAft>
            </a:pPr>
            <a:r>
              <a:rPr lang="es-ES" sz="1600" kern="0" dirty="0" smtClean="0">
                <a:solidFill>
                  <a:prstClr val="white"/>
                </a:solidFill>
                <a:latin typeface="Calibri" pitchFamily="34" charset="0"/>
                <a:ea typeface="ＭＳ Ｐゴシック" pitchFamily="1" charset="-128"/>
                <a:cs typeface="Calibri" pitchFamily="34" charset="0"/>
              </a:rPr>
              <a:t>#1</a:t>
            </a:r>
            <a:endParaRPr lang="es-ES" sz="1600" kern="0" dirty="0">
              <a:solidFill>
                <a:prstClr val="white"/>
              </a:solidFill>
              <a:latin typeface="Calibri" pitchFamily="34" charset="0"/>
              <a:ea typeface="ＭＳ Ｐゴシック" pitchFamily="1" charset="-128"/>
              <a:cs typeface="Calibri" pitchFamily="34" charset="0"/>
            </a:endParaRPr>
          </a:p>
        </p:txBody>
      </p:sp>
      <p:sp>
        <p:nvSpPr>
          <p:cNvPr id="113" name="CuadroTexto 112"/>
          <p:cNvSpPr txBox="1"/>
          <p:nvPr/>
        </p:nvSpPr>
        <p:spPr>
          <a:xfrm>
            <a:off x="7208562" y="2880459"/>
            <a:ext cx="1479892" cy="276999"/>
          </a:xfrm>
          <a:prstGeom prst="rect">
            <a:avLst/>
          </a:prstGeom>
          <a:noFill/>
        </p:spPr>
        <p:txBody>
          <a:bodyPr wrap="none" rtlCol="0">
            <a:spAutoFit/>
          </a:bodyPr>
          <a:lstStyle/>
          <a:p>
            <a:r>
              <a:rPr lang="es-ES" sz="1200" dirty="0" smtClean="0">
                <a:solidFill>
                  <a:prstClr val="black"/>
                </a:solidFill>
                <a:latin typeface="Calibri" panose="020F0502020204030204" pitchFamily="34" charset="0"/>
                <a:ea typeface="ＭＳ Ｐゴシック" charset="0"/>
              </a:rPr>
              <a:t>Planes de pensiones</a:t>
            </a:r>
            <a:endParaRPr lang="es-ES" sz="1200" dirty="0">
              <a:solidFill>
                <a:prstClr val="black"/>
              </a:solidFill>
              <a:latin typeface="Calibri" panose="020F0502020204030204" pitchFamily="34" charset="0"/>
              <a:ea typeface="ＭＳ Ｐゴシック" charset="0"/>
            </a:endParaRPr>
          </a:p>
        </p:txBody>
      </p:sp>
      <p:sp>
        <p:nvSpPr>
          <p:cNvPr id="114" name="CuadroTexto 113"/>
          <p:cNvSpPr txBox="1"/>
          <p:nvPr/>
        </p:nvSpPr>
        <p:spPr>
          <a:xfrm>
            <a:off x="7208562" y="3260059"/>
            <a:ext cx="1464568" cy="276999"/>
          </a:xfrm>
          <a:prstGeom prst="rect">
            <a:avLst/>
          </a:prstGeom>
          <a:noFill/>
        </p:spPr>
        <p:txBody>
          <a:bodyPr wrap="none" rtlCol="0">
            <a:spAutoFit/>
          </a:bodyPr>
          <a:lstStyle/>
          <a:p>
            <a:r>
              <a:rPr lang="es-ES" sz="1200" dirty="0" smtClean="0">
                <a:solidFill>
                  <a:prstClr val="black"/>
                </a:solidFill>
                <a:latin typeface="Calibri" panose="020F0502020204030204" pitchFamily="34" charset="0"/>
                <a:ea typeface="ＭＳ Ｐゴシック" charset="0"/>
              </a:rPr>
              <a:t>Fondos de inversión</a:t>
            </a:r>
            <a:endParaRPr lang="es-ES" sz="1200" dirty="0">
              <a:solidFill>
                <a:prstClr val="black"/>
              </a:solidFill>
              <a:latin typeface="Calibri" panose="020F0502020204030204" pitchFamily="34" charset="0"/>
              <a:ea typeface="ＭＳ Ｐゴシック" charset="0"/>
            </a:endParaRPr>
          </a:p>
        </p:txBody>
      </p:sp>
      <p:sp>
        <p:nvSpPr>
          <p:cNvPr id="115" name="CuadroTexto 114"/>
          <p:cNvSpPr txBox="1"/>
          <p:nvPr/>
        </p:nvSpPr>
        <p:spPr>
          <a:xfrm>
            <a:off x="7208562" y="1319884"/>
            <a:ext cx="1471365" cy="276999"/>
          </a:xfrm>
          <a:prstGeom prst="rect">
            <a:avLst/>
          </a:prstGeom>
          <a:noFill/>
        </p:spPr>
        <p:txBody>
          <a:bodyPr wrap="none" rtlCol="0">
            <a:spAutoFit/>
          </a:bodyPr>
          <a:lstStyle/>
          <a:p>
            <a:r>
              <a:rPr lang="es-ES" sz="1200" dirty="0" smtClean="0">
                <a:solidFill>
                  <a:prstClr val="black"/>
                </a:solidFill>
                <a:latin typeface="Calibri" panose="020F0502020204030204" pitchFamily="34" charset="0"/>
                <a:ea typeface="ＭＳ Ｐゴシック" charset="0"/>
              </a:rPr>
              <a:t>Seguros vida-ahorro</a:t>
            </a:r>
            <a:endParaRPr lang="es-ES" sz="1200" dirty="0">
              <a:solidFill>
                <a:prstClr val="black"/>
              </a:solidFill>
              <a:latin typeface="Calibri" panose="020F0502020204030204" pitchFamily="34" charset="0"/>
              <a:ea typeface="ＭＳ Ｐゴシック" charset="0"/>
            </a:endParaRPr>
          </a:p>
        </p:txBody>
      </p:sp>
      <p:sp>
        <p:nvSpPr>
          <p:cNvPr id="116" name="CuadroTexto 115"/>
          <p:cNvSpPr txBox="1"/>
          <p:nvPr/>
        </p:nvSpPr>
        <p:spPr>
          <a:xfrm>
            <a:off x="7208562" y="1698231"/>
            <a:ext cx="1425262" cy="276999"/>
          </a:xfrm>
          <a:prstGeom prst="rect">
            <a:avLst/>
          </a:prstGeom>
          <a:noFill/>
        </p:spPr>
        <p:txBody>
          <a:bodyPr wrap="none" rtlCol="0">
            <a:spAutoFit/>
          </a:bodyPr>
          <a:lstStyle/>
          <a:p>
            <a:r>
              <a:rPr lang="es-ES" sz="1200" dirty="0" smtClean="0">
                <a:solidFill>
                  <a:prstClr val="black"/>
                </a:solidFill>
                <a:latin typeface="Calibri" panose="020F0502020204030204" pitchFamily="34" charset="0"/>
                <a:ea typeface="ＭＳ Ｐゴシック" charset="0"/>
              </a:rPr>
              <a:t>Seguros vida-riesgo</a:t>
            </a:r>
            <a:endParaRPr lang="es-ES" sz="1200" dirty="0">
              <a:solidFill>
                <a:prstClr val="black"/>
              </a:solidFill>
              <a:latin typeface="Calibri" panose="020F0502020204030204" pitchFamily="34" charset="0"/>
              <a:ea typeface="ＭＳ Ｐゴシック" charset="0"/>
            </a:endParaRPr>
          </a:p>
        </p:txBody>
      </p:sp>
      <p:sp>
        <p:nvSpPr>
          <p:cNvPr id="117" name="CuadroTexto 116"/>
          <p:cNvSpPr txBox="1"/>
          <p:nvPr/>
        </p:nvSpPr>
        <p:spPr>
          <a:xfrm>
            <a:off x="7208562" y="2076307"/>
            <a:ext cx="1064459" cy="276999"/>
          </a:xfrm>
          <a:prstGeom prst="rect">
            <a:avLst/>
          </a:prstGeom>
          <a:noFill/>
        </p:spPr>
        <p:txBody>
          <a:bodyPr wrap="none" rtlCol="0">
            <a:spAutoFit/>
          </a:bodyPr>
          <a:lstStyle/>
          <a:p>
            <a:r>
              <a:rPr lang="es-ES" sz="1200" dirty="0" smtClean="0">
                <a:solidFill>
                  <a:prstClr val="black"/>
                </a:solidFill>
                <a:latin typeface="Calibri" panose="020F0502020204030204" pitchFamily="34" charset="0"/>
                <a:ea typeface="ＭＳ Ｐゴシック" charset="0"/>
              </a:rPr>
              <a:t>Seguros salud</a:t>
            </a:r>
            <a:endParaRPr lang="es-ES" sz="1200" dirty="0">
              <a:solidFill>
                <a:prstClr val="black"/>
              </a:solidFill>
              <a:latin typeface="Calibri" panose="020F0502020204030204" pitchFamily="34" charset="0"/>
              <a:ea typeface="ＭＳ Ｐゴシック" charset="0"/>
            </a:endParaRPr>
          </a:p>
        </p:txBody>
      </p:sp>
      <p:sp>
        <p:nvSpPr>
          <p:cNvPr id="118" name="CuadroTexto 117"/>
          <p:cNvSpPr txBox="1"/>
          <p:nvPr/>
        </p:nvSpPr>
        <p:spPr>
          <a:xfrm>
            <a:off x="7208562" y="2474893"/>
            <a:ext cx="1129861" cy="276999"/>
          </a:xfrm>
          <a:prstGeom prst="rect">
            <a:avLst/>
          </a:prstGeom>
          <a:noFill/>
        </p:spPr>
        <p:txBody>
          <a:bodyPr wrap="none" rtlCol="0">
            <a:spAutoFit/>
          </a:bodyPr>
          <a:lstStyle/>
          <a:p>
            <a:r>
              <a:rPr lang="es-ES" sz="1200" dirty="0">
                <a:solidFill>
                  <a:prstClr val="black"/>
                </a:solidFill>
                <a:latin typeface="Calibri" panose="020F0502020204030204" pitchFamily="34" charset="0"/>
                <a:ea typeface="ＭＳ Ｐゴシック" charset="0"/>
              </a:rPr>
              <a:t>T</a:t>
            </a:r>
            <a:r>
              <a:rPr lang="es-ES" sz="1200" dirty="0" smtClean="0">
                <a:solidFill>
                  <a:prstClr val="black"/>
                </a:solidFill>
                <a:latin typeface="Calibri" panose="020F0502020204030204" pitchFamily="34" charset="0"/>
                <a:ea typeface="ＭＳ Ｐゴシック" charset="0"/>
              </a:rPr>
              <a:t>arjetas y TPVs</a:t>
            </a:r>
            <a:endParaRPr lang="es-ES" sz="1200" dirty="0">
              <a:solidFill>
                <a:prstClr val="black"/>
              </a:solidFill>
              <a:latin typeface="Calibri" panose="020F0502020204030204" pitchFamily="34" charset="0"/>
              <a:ea typeface="ＭＳ Ｐゴシック" charset="0"/>
            </a:endParaRPr>
          </a:p>
        </p:txBody>
      </p:sp>
    </p:spTree>
    <p:extLst>
      <p:ext uri="{BB962C8B-B14F-4D97-AF65-F5344CB8AC3E}">
        <p14:creationId xmlns:p14="http://schemas.microsoft.com/office/powerpoint/2010/main" val="2719531588"/>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Continúa la </a:t>
            </a:r>
            <a:r>
              <a:rPr lang="es-ES" sz="1400" kern="0" dirty="0">
                <a:solidFill>
                  <a:prstClr val="white"/>
                </a:solidFill>
                <a:latin typeface="Calibri" pitchFamily="34" charset="0"/>
                <a:cs typeface="Calibri" pitchFamily="34" charset="0"/>
              </a:rPr>
              <a:t>diversificación hacia productos de ahorro a medio y largo </a:t>
            </a:r>
            <a:r>
              <a:rPr lang="es-ES" sz="1400" kern="0" dirty="0" smtClean="0">
                <a:solidFill>
                  <a:prstClr val="white"/>
                </a:solidFill>
                <a:latin typeface="Calibri" pitchFamily="34" charset="0"/>
                <a:cs typeface="Calibri" pitchFamily="34" charset="0"/>
              </a:rPr>
              <a:t>plazo</a:t>
            </a:r>
            <a:endParaRPr lang="es-ES" sz="1400" kern="0" dirty="0">
              <a:solidFill>
                <a:prstClr val="white"/>
              </a:solidFill>
              <a:latin typeface="Calibri" pitchFamily="34" charset="0"/>
              <a:cs typeface="Calibri" pitchFamily="34" charset="0"/>
            </a:endParaRPr>
          </a:p>
        </p:txBody>
      </p:sp>
      <p:sp>
        <p:nvSpPr>
          <p:cNvPr id="68" name="CuadroTexto 67"/>
          <p:cNvSpPr txBox="1"/>
          <p:nvPr/>
        </p:nvSpPr>
        <p:spPr>
          <a:xfrm>
            <a:off x="184408" y="4736312"/>
            <a:ext cx="3380310" cy="220561"/>
          </a:xfrm>
          <a:prstGeom prst="rect">
            <a:avLst/>
          </a:prstGeom>
          <a:noFill/>
        </p:spPr>
        <p:txBody>
          <a:bodyPr wrap="square" rtlCol="0">
            <a:spAutoFit/>
          </a:bodyPr>
          <a:lstStyle/>
          <a:p>
            <a:r>
              <a:rPr lang="es-ES" b="0" baseline="30000" dirty="0" smtClean="0">
                <a:solidFill>
                  <a:srgbClr val="899BAD"/>
                </a:solidFill>
                <a:latin typeface="Calibri" pitchFamily="34" charset="0"/>
              </a:rPr>
              <a:t>1</a:t>
            </a:r>
            <a:r>
              <a:rPr lang="es-ES" b="0" dirty="0" smtClean="0">
                <a:solidFill>
                  <a:srgbClr val="899BAD"/>
                </a:solidFill>
                <a:latin typeface="Calibri" pitchFamily="34" charset="0"/>
              </a:rPr>
              <a:t> Incluye carteras gestionadas y asesoradas</a:t>
            </a:r>
          </a:p>
        </p:txBody>
      </p:sp>
      <p:sp>
        <p:nvSpPr>
          <p:cNvPr id="86" name="CuadroTexto 85"/>
          <p:cNvSpPr txBox="1"/>
          <p:nvPr/>
        </p:nvSpPr>
        <p:spPr>
          <a:xfrm>
            <a:off x="184408" y="4876922"/>
            <a:ext cx="1152000" cy="220561"/>
          </a:xfrm>
          <a:prstGeom prst="rect">
            <a:avLst/>
          </a:prstGeom>
          <a:noFill/>
        </p:spPr>
        <p:txBody>
          <a:bodyPr wrap="square" rtlCol="0">
            <a:spAutoFit/>
          </a:bodyPr>
          <a:lstStyle/>
          <a:p>
            <a:r>
              <a:rPr lang="es-ES" b="0" baseline="30000" dirty="0" smtClean="0">
                <a:solidFill>
                  <a:srgbClr val="899BAD"/>
                </a:solidFill>
                <a:latin typeface="Calibri" pitchFamily="34" charset="0"/>
              </a:rPr>
              <a:t>2</a:t>
            </a:r>
            <a:r>
              <a:rPr lang="es-ES" b="0" dirty="0" smtClean="0">
                <a:solidFill>
                  <a:srgbClr val="899BAD"/>
                </a:solidFill>
                <a:latin typeface="Calibri" pitchFamily="34" charset="0"/>
              </a:rPr>
              <a:t> Suscripciones netas</a:t>
            </a:r>
          </a:p>
        </p:txBody>
      </p:sp>
      <p:sp>
        <p:nvSpPr>
          <p:cNvPr id="87" name="CuadroTexto 86"/>
          <p:cNvSpPr txBox="1"/>
          <p:nvPr/>
        </p:nvSpPr>
        <p:spPr>
          <a:xfrm>
            <a:off x="2281471" y="4736312"/>
            <a:ext cx="5151852" cy="215444"/>
          </a:xfrm>
          <a:prstGeom prst="rect">
            <a:avLst/>
          </a:prstGeom>
          <a:noFill/>
        </p:spPr>
        <p:txBody>
          <a:bodyPr wrap="square" rtlCol="0">
            <a:spAutoFit/>
          </a:bodyPr>
          <a:lstStyle/>
          <a:p>
            <a:r>
              <a:rPr lang="es-ES" b="0" baseline="30000" dirty="0" smtClean="0">
                <a:solidFill>
                  <a:srgbClr val="899BAD"/>
                </a:solidFill>
                <a:latin typeface="Calibri" pitchFamily="34" charset="0"/>
              </a:rPr>
              <a:t>3</a:t>
            </a:r>
            <a:r>
              <a:rPr lang="es-ES" b="0" dirty="0" smtClean="0">
                <a:solidFill>
                  <a:srgbClr val="899BAD"/>
                </a:solidFill>
                <a:latin typeface="Calibri" pitchFamily="34" charset="0"/>
              </a:rPr>
              <a:t> Variación del patrimonio gestionado sep-17 vs sep-16 de fondos y carteras gestionadas y asesoradas</a:t>
            </a:r>
          </a:p>
        </p:txBody>
      </p:sp>
      <p:sp>
        <p:nvSpPr>
          <p:cNvPr id="22" name="30 Llamada rectangular"/>
          <p:cNvSpPr/>
          <p:nvPr/>
        </p:nvSpPr>
        <p:spPr bwMode="auto">
          <a:xfrm>
            <a:off x="247652" y="1076447"/>
            <a:ext cx="4858114" cy="3518702"/>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44000" tIns="126000" rIns="91440" bIns="45720" numCol="1" rtlCol="0" anchor="t" anchorCtr="0" compatLnSpc="1">
            <a:prstTxWarp prst="textNoShape">
              <a:avLst/>
            </a:prstTxWarp>
          </a:bodyPr>
          <a:lstStyle/>
          <a:p>
            <a:pPr marL="87313" eaLnBrk="0" fontAlgn="auto" hangingPunct="0">
              <a:spcBef>
                <a:spcPts val="0"/>
              </a:spcBef>
              <a:spcAft>
                <a:spcPts val="600"/>
              </a:spcAft>
            </a:pPr>
            <a:r>
              <a:rPr lang="es-ES" sz="1200" kern="0" dirty="0" smtClean="0">
                <a:solidFill>
                  <a:srgbClr val="009AD8"/>
                </a:solidFill>
                <a:latin typeface="Calibri" pitchFamily="34" charset="0"/>
                <a:ea typeface="ＭＳ Ｐゴシック" pitchFamily="1" charset="-128"/>
                <a:cs typeface="Calibri" pitchFamily="34" charset="0"/>
              </a:rPr>
              <a:t>Ahorro a medio y largo plazo, en miles de millones de euros</a:t>
            </a:r>
          </a:p>
          <a:p>
            <a:pPr marL="87313" eaLnBrk="0" fontAlgn="auto" hangingPunct="0">
              <a:spcBef>
                <a:spcPts val="0"/>
              </a:spcBef>
              <a:spcAft>
                <a:spcPts val="0"/>
              </a:spcAft>
            </a:pPr>
            <a:r>
              <a:rPr lang="es-ES" sz="1100" b="0" u="sng" kern="0" dirty="0" smtClean="0">
                <a:solidFill>
                  <a:prstClr val="black">
                    <a:lumMod val="65000"/>
                    <a:lumOff val="35000"/>
                  </a:prstClr>
                </a:solidFill>
                <a:latin typeface="Calibri" pitchFamily="34" charset="0"/>
                <a:ea typeface="ＭＳ Ｐゴシック" pitchFamily="1" charset="-128"/>
                <a:cs typeface="Calibri" pitchFamily="34" charset="0"/>
              </a:rPr>
              <a:t>CaixaBank, sin BPI</a:t>
            </a:r>
            <a:r>
              <a:rPr lang="es-ES" sz="1100" b="0" kern="0" dirty="0" smtClean="0">
                <a:solidFill>
                  <a:prstClr val="black">
                    <a:lumMod val="65000"/>
                    <a:lumOff val="35000"/>
                  </a:prstClr>
                </a:solidFill>
                <a:latin typeface="Calibri" pitchFamily="34" charset="0"/>
                <a:ea typeface="ＭＳ Ｐゴシック" pitchFamily="1" charset="-128"/>
                <a:cs typeface="Calibri" pitchFamily="34" charset="0"/>
              </a:rPr>
              <a:t>: Seguros de ahorro, </a:t>
            </a:r>
            <a:br>
              <a:rPr lang="es-ES" sz="1100" b="0" kern="0" dirty="0" smtClean="0">
                <a:solidFill>
                  <a:prstClr val="black">
                    <a:lumMod val="65000"/>
                    <a:lumOff val="35000"/>
                  </a:prstClr>
                </a:solidFill>
                <a:latin typeface="Calibri" pitchFamily="34" charset="0"/>
                <a:ea typeface="ＭＳ Ｐゴシック" pitchFamily="1" charset="-128"/>
                <a:cs typeface="Calibri" pitchFamily="34" charset="0"/>
              </a:rPr>
            </a:br>
            <a:r>
              <a:rPr lang="es-ES" sz="1100" b="0" kern="0" dirty="0" smtClean="0">
                <a:solidFill>
                  <a:prstClr val="black">
                    <a:lumMod val="65000"/>
                    <a:lumOff val="35000"/>
                  </a:prstClr>
                </a:solidFill>
                <a:latin typeface="Calibri" pitchFamily="34" charset="0"/>
                <a:ea typeface="ＭＳ Ｐゴシック" pitchFamily="1" charset="-128"/>
                <a:cs typeface="Calibri" pitchFamily="34" charset="0"/>
              </a:rPr>
              <a:t>planes de pensiones y fondos de inversión</a:t>
            </a:r>
            <a:r>
              <a:rPr lang="es-ES" sz="1100" b="0" kern="0" baseline="30000" dirty="0" smtClean="0">
                <a:solidFill>
                  <a:prstClr val="black">
                    <a:lumMod val="65000"/>
                    <a:lumOff val="35000"/>
                  </a:prstClr>
                </a:solidFill>
                <a:latin typeface="Calibri" pitchFamily="34" charset="0"/>
                <a:ea typeface="ＭＳ Ｐゴシック" pitchFamily="1" charset="-128"/>
                <a:cs typeface="Calibri" pitchFamily="34" charset="0"/>
              </a:rPr>
              <a:t>1</a:t>
            </a:r>
            <a:r>
              <a:rPr lang="es-ES" sz="1100" b="0" kern="0" dirty="0" smtClean="0">
                <a:solidFill>
                  <a:prstClr val="black">
                    <a:lumMod val="65000"/>
                    <a:lumOff val="35000"/>
                  </a:prstClr>
                </a:solidFill>
                <a:latin typeface="Calibri" pitchFamily="34" charset="0"/>
                <a:ea typeface="ＭＳ Ｐゴシック" pitchFamily="1" charset="-128"/>
                <a:cs typeface="Calibri" pitchFamily="34" charset="0"/>
              </a:rPr>
              <a:t/>
            </a:r>
            <a:br>
              <a:rPr lang="es-ES" sz="1100" b="0" kern="0" dirty="0" smtClean="0">
                <a:solidFill>
                  <a:prstClr val="black">
                    <a:lumMod val="65000"/>
                    <a:lumOff val="35000"/>
                  </a:prstClr>
                </a:solidFill>
                <a:latin typeface="Calibri" pitchFamily="34" charset="0"/>
                <a:ea typeface="ＭＳ Ｐゴシック" pitchFamily="1" charset="-128"/>
                <a:cs typeface="Calibri" pitchFamily="34" charset="0"/>
              </a:rPr>
            </a:br>
            <a:endParaRPr lang="es-ES" sz="1100" b="0" kern="0" dirty="0">
              <a:solidFill>
                <a:prstClr val="black">
                  <a:lumMod val="65000"/>
                  <a:lumOff val="35000"/>
                </a:prstClr>
              </a:solidFill>
              <a:latin typeface="Calibri" pitchFamily="34" charset="0"/>
              <a:ea typeface="ＭＳ Ｐゴシック" pitchFamily="1" charset="-128"/>
              <a:cs typeface="Calibri" pitchFamily="34" charset="0"/>
            </a:endParaRPr>
          </a:p>
        </p:txBody>
      </p:sp>
      <p:sp>
        <p:nvSpPr>
          <p:cNvPr id="45" name="30 Llamada rectangular"/>
          <p:cNvSpPr/>
          <p:nvPr/>
        </p:nvSpPr>
        <p:spPr bwMode="auto">
          <a:xfrm>
            <a:off x="6391629" y="1076447"/>
            <a:ext cx="2539221" cy="3518702"/>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44000" tIns="126000" rIns="91440" bIns="45720" numCol="1" rtlCol="0" anchor="t" anchorCtr="0" compatLnSpc="1">
            <a:prstTxWarp prst="textNoShape">
              <a:avLst/>
            </a:prstTxWarp>
          </a:bodyPr>
          <a:lstStyle/>
          <a:p>
            <a:pPr marL="87313" eaLnBrk="0" fontAlgn="auto" hangingPunct="0">
              <a:spcBef>
                <a:spcPts val="0"/>
              </a:spcBef>
              <a:spcAft>
                <a:spcPts val="600"/>
              </a:spcAft>
            </a:pPr>
            <a:r>
              <a:rPr lang="es-ES" sz="1200" kern="0" dirty="0">
                <a:solidFill>
                  <a:srgbClr val="009AD8"/>
                </a:solidFill>
                <a:latin typeface="Calibri" pitchFamily="34" charset="0"/>
                <a:ea typeface="ＭＳ Ｐゴシック" pitchFamily="1" charset="-128"/>
                <a:cs typeface="Calibri" pitchFamily="34" charset="0"/>
              </a:rPr>
              <a:t>Cuota de mercado </a:t>
            </a:r>
            <a:r>
              <a:rPr lang="es-ES" sz="1050" b="0" kern="0" dirty="0" smtClean="0">
                <a:solidFill>
                  <a:prstClr val="black">
                    <a:lumMod val="65000"/>
                    <a:lumOff val="35000"/>
                  </a:prstClr>
                </a:solidFill>
                <a:latin typeface="Calibri" pitchFamily="34" charset="0"/>
                <a:ea typeface="ＭＳ Ｐゴシック" pitchFamily="1" charset="-128"/>
                <a:cs typeface="Calibri" pitchFamily="34" charset="0"/>
              </a:rPr>
              <a:t>de seguros, planes y fondos, por recursos gestionados (%)</a:t>
            </a:r>
            <a:endParaRPr lang="es-ES" sz="1050" b="0" kern="0" dirty="0">
              <a:solidFill>
                <a:prstClr val="black">
                  <a:lumMod val="65000"/>
                  <a:lumOff val="35000"/>
                </a:prstClr>
              </a:solidFill>
              <a:latin typeface="Calibri" pitchFamily="34" charset="0"/>
              <a:ea typeface="ＭＳ Ｐゴシック" pitchFamily="1" charset="-128"/>
              <a:cs typeface="Calibri" pitchFamily="34" charset="0"/>
            </a:endParaRPr>
          </a:p>
        </p:txBody>
      </p:sp>
      <p:sp>
        <p:nvSpPr>
          <p:cNvPr id="47" name="CuadroTexto 46"/>
          <p:cNvSpPr txBox="1"/>
          <p:nvPr/>
        </p:nvSpPr>
        <p:spPr>
          <a:xfrm>
            <a:off x="6512076" y="4354341"/>
            <a:ext cx="1419167" cy="215444"/>
          </a:xfrm>
          <a:prstGeom prst="rect">
            <a:avLst/>
          </a:prstGeom>
          <a:noFill/>
        </p:spPr>
        <p:txBody>
          <a:bodyPr wrap="square" rtlCol="0">
            <a:spAutoFit/>
          </a:bodyPr>
          <a:lstStyle/>
          <a:p>
            <a:r>
              <a:rPr lang="es-ES" b="0" dirty="0" smtClean="0">
                <a:solidFill>
                  <a:srgbClr val="899BAD"/>
                </a:solidFill>
                <a:latin typeface="Calibri" pitchFamily="34" charset="0"/>
              </a:rPr>
              <a:t>Fuente: INVERCO e ICEA</a:t>
            </a:r>
          </a:p>
        </p:txBody>
      </p:sp>
      <p:graphicFrame>
        <p:nvGraphicFramePr>
          <p:cNvPr id="44" name="Gráfico 43"/>
          <p:cNvGraphicFramePr/>
          <p:nvPr>
            <p:extLst>
              <p:ext uri="{D42A27DB-BD31-4B8C-83A1-F6EECF244321}">
                <p14:modId xmlns:p14="http://schemas.microsoft.com/office/powerpoint/2010/main" val="1274990106"/>
              </p:ext>
            </p:extLst>
          </p:nvPr>
        </p:nvGraphicFramePr>
        <p:xfrm>
          <a:off x="6453849" y="1852799"/>
          <a:ext cx="2553202" cy="2387125"/>
        </p:xfrm>
        <a:graphic>
          <a:graphicData uri="http://schemas.openxmlformats.org/drawingml/2006/chart">
            <c:chart xmlns:c="http://schemas.openxmlformats.org/drawingml/2006/chart" xmlns:r="http://schemas.openxmlformats.org/officeDocument/2006/relationships" r:id="rId3"/>
          </a:graphicData>
        </a:graphic>
      </p:graphicFrame>
      <p:sp>
        <p:nvSpPr>
          <p:cNvPr id="46" name="CuadroTexto 45"/>
          <p:cNvSpPr txBox="1"/>
          <p:nvPr/>
        </p:nvSpPr>
        <p:spPr>
          <a:xfrm>
            <a:off x="7931243" y="1759831"/>
            <a:ext cx="763351" cy="369332"/>
          </a:xfrm>
          <a:prstGeom prst="rect">
            <a:avLst/>
          </a:prstGeom>
          <a:noFill/>
        </p:spPr>
        <p:txBody>
          <a:bodyPr wrap="none" rtlCol="0">
            <a:spAutoFit/>
          </a:bodyPr>
          <a:lstStyle/>
          <a:p>
            <a:pPr algn="ctr"/>
            <a:r>
              <a:rPr lang="es-ES" sz="1800" dirty="0" smtClean="0">
                <a:solidFill>
                  <a:srgbClr val="008FC8"/>
                </a:solidFill>
                <a:latin typeface="Calibri" pitchFamily="34" charset="0"/>
              </a:rPr>
              <a:t>21,8%</a:t>
            </a:r>
          </a:p>
        </p:txBody>
      </p:sp>
      <p:sp>
        <p:nvSpPr>
          <p:cNvPr id="48" name="CuadroTexto 47"/>
          <p:cNvSpPr txBox="1"/>
          <p:nvPr/>
        </p:nvSpPr>
        <p:spPr>
          <a:xfrm>
            <a:off x="6859392" y="2484392"/>
            <a:ext cx="569387" cy="276999"/>
          </a:xfrm>
          <a:prstGeom prst="rect">
            <a:avLst/>
          </a:prstGeom>
          <a:noFill/>
        </p:spPr>
        <p:txBody>
          <a:bodyPr wrap="none" rtlCol="0">
            <a:spAutoFit/>
          </a:bodyPr>
          <a:lstStyle/>
          <a:p>
            <a:pPr algn="ctr"/>
            <a:r>
              <a:rPr lang="es-ES" sz="1200" b="0" dirty="0" smtClean="0">
                <a:solidFill>
                  <a:prstClr val="black">
                    <a:lumMod val="65000"/>
                    <a:lumOff val="35000"/>
                  </a:prstClr>
                </a:solidFill>
                <a:latin typeface="Calibri" pitchFamily="34" charset="0"/>
              </a:rPr>
              <a:t>15,3%</a:t>
            </a:r>
          </a:p>
        </p:txBody>
      </p:sp>
      <p:cxnSp>
        <p:nvCxnSpPr>
          <p:cNvPr id="50" name="Conector angular 49"/>
          <p:cNvCxnSpPr>
            <a:stCxn id="48" idx="0"/>
            <a:endCxn id="46" idx="1"/>
          </p:cNvCxnSpPr>
          <p:nvPr/>
        </p:nvCxnSpPr>
        <p:spPr bwMode="auto">
          <a:xfrm rot="5400000" flipH="1" flipV="1">
            <a:off x="7267717" y="1820867"/>
            <a:ext cx="539895" cy="787157"/>
          </a:xfrm>
          <a:prstGeom prst="bentConnector2">
            <a:avLst/>
          </a:prstGeom>
          <a:solidFill>
            <a:schemeClr val="accent1"/>
          </a:solidFill>
          <a:ln w="9525" cap="flat" cmpd="sng" algn="ctr">
            <a:solidFill>
              <a:srgbClr val="93CDDD"/>
            </a:solidFill>
            <a:prstDash val="solid"/>
            <a:round/>
            <a:headEnd type="none" w="med" len="med"/>
            <a:tailEnd type="triangle"/>
          </a:ln>
          <a:effectLst/>
        </p:spPr>
      </p:cxnSp>
      <p:sp>
        <p:nvSpPr>
          <p:cNvPr id="51" name="39 Rectángulo"/>
          <p:cNvSpPr/>
          <p:nvPr/>
        </p:nvSpPr>
        <p:spPr bwMode="auto">
          <a:xfrm>
            <a:off x="6615252" y="2060283"/>
            <a:ext cx="864000" cy="288000"/>
          </a:xfrm>
          <a:prstGeom prst="rect">
            <a:avLst/>
          </a:prstGeom>
          <a:solidFill>
            <a:srgbClr val="93CDDD"/>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hangingPunct="0">
              <a:defRPr/>
            </a:pPr>
            <a:r>
              <a:rPr lang="es-ES" sz="1400" kern="0" dirty="0" smtClean="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rPr>
              <a:t>+650 </a:t>
            </a:r>
            <a:r>
              <a:rPr lang="es-ES" sz="1200" kern="0" dirty="0" smtClean="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rPr>
              <a:t>pbs</a:t>
            </a:r>
            <a:endParaRPr lang="es-ES" sz="1400" kern="0" dirty="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endParaRPr>
          </a:p>
        </p:txBody>
      </p:sp>
      <p:sp>
        <p:nvSpPr>
          <p:cNvPr id="3" name="Rectángulo 2"/>
          <p:cNvSpPr/>
          <p:nvPr/>
        </p:nvSpPr>
        <p:spPr>
          <a:xfrm>
            <a:off x="3337856" y="1763899"/>
            <a:ext cx="2880621" cy="253916"/>
          </a:xfrm>
          <a:prstGeom prst="rect">
            <a:avLst/>
          </a:prstGeom>
          <a:solidFill>
            <a:schemeClr val="bg1"/>
          </a:solidFill>
        </p:spPr>
        <p:txBody>
          <a:bodyPr wrap="square">
            <a:spAutoFit/>
          </a:bodyPr>
          <a:lstStyle/>
          <a:p>
            <a:pPr marL="87313" eaLnBrk="0" fontAlgn="auto" hangingPunct="0">
              <a:spcBef>
                <a:spcPts val="0"/>
              </a:spcBef>
              <a:spcAft>
                <a:spcPts val="600"/>
              </a:spcAft>
            </a:pPr>
            <a:r>
              <a:rPr lang="es-ES" sz="1050" b="0" kern="0" dirty="0">
                <a:solidFill>
                  <a:prstClr val="black">
                    <a:lumMod val="65000"/>
                    <a:lumOff val="35000"/>
                  </a:prstClr>
                </a:solidFill>
                <a:latin typeface="Calibri" pitchFamily="34" charset="0"/>
                <a:ea typeface="ＭＳ Ｐゴシック" pitchFamily="1" charset="-128"/>
                <a:cs typeface="Calibri" pitchFamily="34" charset="0"/>
              </a:rPr>
              <a:t>Suscripciones, primas y </a:t>
            </a:r>
            <a:r>
              <a:rPr lang="es-ES" sz="1050" b="0" kern="0" dirty="0" smtClean="0">
                <a:solidFill>
                  <a:prstClr val="black">
                    <a:lumMod val="65000"/>
                    <a:lumOff val="35000"/>
                  </a:prstClr>
                </a:solidFill>
                <a:latin typeface="Calibri" pitchFamily="34" charset="0"/>
                <a:ea typeface="ＭＳ Ｐゴシック" pitchFamily="1" charset="-128"/>
                <a:cs typeface="Calibri" pitchFamily="34" charset="0"/>
              </a:rPr>
              <a:t>aportaciones </a:t>
            </a:r>
            <a:r>
              <a:rPr lang="es-ES" sz="1050" b="0" kern="0" dirty="0">
                <a:solidFill>
                  <a:prstClr val="black">
                    <a:lumMod val="65000"/>
                    <a:lumOff val="35000"/>
                  </a:prstClr>
                </a:solidFill>
                <a:latin typeface="Calibri" pitchFamily="34" charset="0"/>
                <a:ea typeface="ＭＳ Ｐゴシック" pitchFamily="1" charset="-128"/>
                <a:cs typeface="Calibri" pitchFamily="34" charset="0"/>
              </a:rPr>
              <a:t>9M-17</a:t>
            </a:r>
          </a:p>
        </p:txBody>
      </p:sp>
      <p:sp>
        <p:nvSpPr>
          <p:cNvPr id="52" name="30 Llamada rectangular"/>
          <p:cNvSpPr/>
          <p:nvPr/>
        </p:nvSpPr>
        <p:spPr bwMode="auto">
          <a:xfrm>
            <a:off x="3551934" y="2035535"/>
            <a:ext cx="2651102" cy="648000"/>
          </a:xfrm>
          <a:prstGeom prst="rect">
            <a:avLst/>
          </a:prstGeom>
          <a:solidFill>
            <a:srgbClr val="DBE1E5"/>
          </a:solidFill>
          <a:ln w="9525" cap="flat" cmpd="sng" algn="ctr">
            <a:solidFill>
              <a:srgbClr val="DBE1E5"/>
            </a:solidFill>
            <a:prstDash val="solid"/>
            <a:round/>
            <a:headEnd type="none" w="med" len="med"/>
            <a:tailEnd type="none" w="med" len="med"/>
          </a:ln>
          <a:effectLst>
            <a:outerShdw blurRad="38100" dist="38100" dir="10800000" algn="r" rotWithShape="0">
              <a:prstClr val="black">
                <a:alpha val="10000"/>
              </a:prstClr>
            </a:outerShdw>
          </a:effectLst>
        </p:spPr>
        <p:txBody>
          <a:bodyPr vert="horz" wrap="square" lIns="144000" tIns="126000" rIns="91440" bIns="45720" numCol="1" rtlCol="0" anchor="t" anchorCtr="0" compatLnSpc="1">
            <a:prstTxWarp prst="textNoShape">
              <a:avLst/>
            </a:prstTxWarp>
          </a:bodyPr>
          <a:lstStyle/>
          <a:p>
            <a:pPr marL="87313" eaLnBrk="0" fontAlgn="auto" hangingPunct="0">
              <a:spcBef>
                <a:spcPts val="0"/>
              </a:spcBef>
              <a:spcAft>
                <a:spcPts val="600"/>
              </a:spcAft>
            </a:pPr>
            <a:endParaRPr lang="es-ES" sz="1100" b="0" kern="0" dirty="0">
              <a:solidFill>
                <a:prstClr val="black">
                  <a:lumMod val="65000"/>
                  <a:lumOff val="35000"/>
                </a:prstClr>
              </a:solidFill>
              <a:latin typeface="Calibri" pitchFamily="34" charset="0"/>
              <a:ea typeface="ＭＳ Ｐゴシック" pitchFamily="1" charset="-128"/>
              <a:cs typeface="Calibri" pitchFamily="34" charset="0"/>
            </a:endParaRPr>
          </a:p>
        </p:txBody>
      </p:sp>
      <p:sp>
        <p:nvSpPr>
          <p:cNvPr id="53" name="30 Llamada rectangular"/>
          <p:cNvSpPr/>
          <p:nvPr/>
        </p:nvSpPr>
        <p:spPr bwMode="auto">
          <a:xfrm>
            <a:off x="3551934" y="2873889"/>
            <a:ext cx="2651102" cy="648000"/>
          </a:xfrm>
          <a:prstGeom prst="rect">
            <a:avLst/>
          </a:prstGeom>
          <a:solidFill>
            <a:srgbClr val="DBE1E5"/>
          </a:solidFill>
          <a:ln w="9525" cap="flat" cmpd="sng" algn="ctr">
            <a:solidFill>
              <a:srgbClr val="DBE1E5"/>
            </a:solidFill>
            <a:prstDash val="solid"/>
            <a:round/>
            <a:headEnd type="none" w="med" len="med"/>
            <a:tailEnd type="none" w="med" len="med"/>
          </a:ln>
          <a:effectLst>
            <a:outerShdw blurRad="38100" dist="38100" dir="10800000" algn="r" rotWithShape="0">
              <a:prstClr val="black">
                <a:alpha val="10000"/>
              </a:prstClr>
            </a:outerShdw>
          </a:effectLst>
        </p:spPr>
        <p:txBody>
          <a:bodyPr vert="horz" wrap="square" lIns="144000" tIns="126000" rIns="91440" bIns="45720" numCol="1" rtlCol="0" anchor="t" anchorCtr="0" compatLnSpc="1">
            <a:prstTxWarp prst="textNoShape">
              <a:avLst/>
            </a:prstTxWarp>
          </a:bodyPr>
          <a:lstStyle/>
          <a:p>
            <a:pPr marL="87313" eaLnBrk="0" fontAlgn="auto" hangingPunct="0">
              <a:spcBef>
                <a:spcPts val="0"/>
              </a:spcBef>
              <a:spcAft>
                <a:spcPts val="600"/>
              </a:spcAft>
            </a:pPr>
            <a:endParaRPr lang="es-ES" sz="1100" b="0" kern="0" dirty="0">
              <a:solidFill>
                <a:prstClr val="black">
                  <a:lumMod val="65000"/>
                  <a:lumOff val="35000"/>
                </a:prstClr>
              </a:solidFill>
              <a:latin typeface="Calibri" pitchFamily="34" charset="0"/>
              <a:ea typeface="ＭＳ Ｐゴシック" pitchFamily="1" charset="-128"/>
              <a:cs typeface="Calibri" pitchFamily="34" charset="0"/>
            </a:endParaRPr>
          </a:p>
        </p:txBody>
      </p:sp>
      <p:sp>
        <p:nvSpPr>
          <p:cNvPr id="54" name="30 Llamada rectangular"/>
          <p:cNvSpPr/>
          <p:nvPr/>
        </p:nvSpPr>
        <p:spPr bwMode="auto">
          <a:xfrm>
            <a:off x="3551934" y="3725136"/>
            <a:ext cx="2651102" cy="648000"/>
          </a:xfrm>
          <a:prstGeom prst="rect">
            <a:avLst/>
          </a:prstGeom>
          <a:solidFill>
            <a:srgbClr val="DBE1E5"/>
          </a:solidFill>
          <a:ln w="9525" cap="flat" cmpd="sng" algn="ctr">
            <a:solidFill>
              <a:srgbClr val="DBE1E5"/>
            </a:solidFill>
            <a:prstDash val="solid"/>
            <a:round/>
            <a:headEnd type="none" w="med" len="med"/>
            <a:tailEnd type="none" w="med" len="med"/>
          </a:ln>
          <a:effectLst>
            <a:outerShdw blurRad="38100" dist="38100" dir="10800000" algn="r" rotWithShape="0">
              <a:prstClr val="black">
                <a:alpha val="10000"/>
              </a:prstClr>
            </a:outerShdw>
          </a:effectLst>
        </p:spPr>
        <p:txBody>
          <a:bodyPr vert="horz" wrap="square" lIns="144000" tIns="126000" rIns="91440" bIns="45720" numCol="1" rtlCol="0" anchor="t" anchorCtr="0" compatLnSpc="1">
            <a:prstTxWarp prst="textNoShape">
              <a:avLst/>
            </a:prstTxWarp>
          </a:bodyPr>
          <a:lstStyle/>
          <a:p>
            <a:pPr marL="87313" eaLnBrk="0" fontAlgn="auto" hangingPunct="0">
              <a:spcBef>
                <a:spcPts val="0"/>
              </a:spcBef>
              <a:spcAft>
                <a:spcPts val="600"/>
              </a:spcAft>
            </a:pPr>
            <a:endParaRPr lang="es-ES" sz="1100" b="0" kern="0" dirty="0">
              <a:solidFill>
                <a:prstClr val="black">
                  <a:lumMod val="65000"/>
                  <a:lumOff val="35000"/>
                </a:prstClr>
              </a:solidFill>
              <a:latin typeface="Calibri" pitchFamily="34" charset="0"/>
              <a:ea typeface="ＭＳ Ｐゴシック" pitchFamily="1" charset="-128"/>
              <a:cs typeface="Calibri" pitchFamily="34" charset="0"/>
            </a:endParaRPr>
          </a:p>
        </p:txBody>
      </p:sp>
      <p:sp>
        <p:nvSpPr>
          <p:cNvPr id="58" name="Rectángulo 57"/>
          <p:cNvSpPr/>
          <p:nvPr/>
        </p:nvSpPr>
        <p:spPr>
          <a:xfrm>
            <a:off x="4726877" y="2067148"/>
            <a:ext cx="1426288" cy="584775"/>
          </a:xfrm>
          <a:prstGeom prst="rect">
            <a:avLst/>
          </a:prstGeom>
        </p:spPr>
        <p:txBody>
          <a:bodyPr wrap="none">
            <a:spAutoFit/>
          </a:bodyPr>
          <a:lstStyle/>
          <a:p>
            <a:pPr>
              <a:spcAft>
                <a:spcPts val="0"/>
              </a:spcAft>
            </a:pPr>
            <a:r>
              <a:rPr lang="es-ES" sz="2000" dirty="0" smtClean="0">
                <a:solidFill>
                  <a:prstClr val="black"/>
                </a:solidFill>
                <a:latin typeface="Calibri" panose="020F0502020204030204" pitchFamily="34" charset="0"/>
              </a:rPr>
              <a:t>+2.834</a:t>
            </a:r>
            <a:r>
              <a:rPr lang="es-ES" sz="1600" dirty="0" smtClean="0">
                <a:solidFill>
                  <a:prstClr val="black"/>
                </a:solidFill>
                <a:latin typeface="Calibri" panose="020F0502020204030204" pitchFamily="34" charset="0"/>
              </a:rPr>
              <a:t> </a:t>
            </a:r>
            <a:r>
              <a:rPr lang="es-ES" sz="1600" dirty="0">
                <a:solidFill>
                  <a:prstClr val="black"/>
                </a:solidFill>
                <a:latin typeface="Calibri" panose="020F0502020204030204" pitchFamily="34" charset="0"/>
              </a:rPr>
              <a:t>MM</a:t>
            </a:r>
            <a:r>
              <a:rPr lang="es-ES" sz="1600" dirty="0" smtClean="0">
                <a:solidFill>
                  <a:prstClr val="black"/>
                </a:solidFill>
                <a:latin typeface="Calibri" panose="020F0502020204030204" pitchFamily="34" charset="0"/>
              </a:rPr>
              <a:t>€</a:t>
            </a:r>
          </a:p>
          <a:p>
            <a:pPr>
              <a:spcAft>
                <a:spcPts val="0"/>
              </a:spcAft>
            </a:pPr>
            <a:r>
              <a:rPr lang="es-ES" sz="1200" b="0" i="1" dirty="0" smtClean="0">
                <a:solidFill>
                  <a:prstClr val="black"/>
                </a:solidFill>
                <a:latin typeface="Calibri" panose="020F0502020204030204" pitchFamily="34" charset="0"/>
              </a:rPr>
              <a:t>+12,7% vs. 9M-16</a:t>
            </a:r>
            <a:r>
              <a:rPr lang="es-ES" sz="1200" b="0" i="1" baseline="30000" dirty="0" smtClean="0">
                <a:solidFill>
                  <a:prstClr val="black"/>
                </a:solidFill>
                <a:latin typeface="Calibri" panose="020F0502020204030204" pitchFamily="34" charset="0"/>
              </a:rPr>
              <a:t>3</a:t>
            </a:r>
            <a:endParaRPr lang="es-ES" sz="1200" b="0" i="1" baseline="30000" dirty="0">
              <a:solidFill>
                <a:prstClr val="black"/>
              </a:solidFill>
              <a:latin typeface="Calibri" panose="020F0502020204030204" pitchFamily="34" charset="0"/>
            </a:endParaRPr>
          </a:p>
        </p:txBody>
      </p:sp>
      <p:sp>
        <p:nvSpPr>
          <p:cNvPr id="55" name="Rectángulo 54"/>
          <p:cNvSpPr/>
          <p:nvPr/>
        </p:nvSpPr>
        <p:spPr>
          <a:xfrm>
            <a:off x="4726877" y="2905502"/>
            <a:ext cx="1410964" cy="584775"/>
          </a:xfrm>
          <a:prstGeom prst="rect">
            <a:avLst/>
          </a:prstGeom>
        </p:spPr>
        <p:txBody>
          <a:bodyPr wrap="none">
            <a:spAutoFit/>
          </a:bodyPr>
          <a:lstStyle/>
          <a:p>
            <a:pPr>
              <a:spcAft>
                <a:spcPts val="0"/>
              </a:spcAft>
            </a:pPr>
            <a:r>
              <a:rPr lang="es-ES" sz="2000" dirty="0" smtClean="0">
                <a:solidFill>
                  <a:prstClr val="black"/>
                </a:solidFill>
                <a:latin typeface="Calibri" panose="020F0502020204030204" pitchFamily="34" charset="0"/>
              </a:rPr>
              <a:t>+1.237 </a:t>
            </a:r>
            <a:r>
              <a:rPr lang="es-ES" sz="1600" dirty="0" smtClean="0">
                <a:solidFill>
                  <a:prstClr val="black"/>
                </a:solidFill>
                <a:latin typeface="Calibri" panose="020F0502020204030204" pitchFamily="34" charset="0"/>
              </a:rPr>
              <a:t>MM€</a:t>
            </a:r>
          </a:p>
          <a:p>
            <a:pPr>
              <a:spcAft>
                <a:spcPts val="0"/>
              </a:spcAft>
            </a:pPr>
            <a:r>
              <a:rPr lang="es-ES" sz="1200" b="0" i="1" dirty="0" smtClean="0">
                <a:solidFill>
                  <a:prstClr val="black"/>
                </a:solidFill>
                <a:latin typeface="Calibri" panose="020F0502020204030204" pitchFamily="34" charset="0"/>
              </a:rPr>
              <a:t>+43% vs. 9M-16</a:t>
            </a:r>
            <a:r>
              <a:rPr lang="es-ES" sz="1200" b="0" i="1" baseline="30000" dirty="0" smtClean="0">
                <a:solidFill>
                  <a:prstClr val="black"/>
                </a:solidFill>
                <a:latin typeface="Calibri" panose="020F0502020204030204" pitchFamily="34" charset="0"/>
              </a:rPr>
              <a:t>4</a:t>
            </a:r>
            <a:endParaRPr lang="es-ES" sz="1200" b="0" i="1" baseline="30000" dirty="0">
              <a:solidFill>
                <a:prstClr val="black"/>
              </a:solidFill>
              <a:latin typeface="Calibri" panose="020F0502020204030204" pitchFamily="34" charset="0"/>
            </a:endParaRPr>
          </a:p>
        </p:txBody>
      </p:sp>
      <p:sp>
        <p:nvSpPr>
          <p:cNvPr id="56" name="Rectángulo 55"/>
          <p:cNvSpPr/>
          <p:nvPr/>
        </p:nvSpPr>
        <p:spPr>
          <a:xfrm>
            <a:off x="4726877" y="3756749"/>
            <a:ext cx="1410964" cy="584775"/>
          </a:xfrm>
          <a:prstGeom prst="rect">
            <a:avLst/>
          </a:prstGeom>
        </p:spPr>
        <p:txBody>
          <a:bodyPr wrap="none">
            <a:spAutoFit/>
          </a:bodyPr>
          <a:lstStyle/>
          <a:p>
            <a:pPr>
              <a:spcAft>
                <a:spcPts val="0"/>
              </a:spcAft>
            </a:pPr>
            <a:r>
              <a:rPr lang="es-ES" sz="2000" dirty="0" smtClean="0">
                <a:solidFill>
                  <a:prstClr val="black"/>
                </a:solidFill>
                <a:latin typeface="Calibri" panose="020F0502020204030204" pitchFamily="34" charset="0"/>
              </a:rPr>
              <a:t>+6.554</a:t>
            </a:r>
            <a:r>
              <a:rPr lang="es-ES" sz="1600" dirty="0" smtClean="0">
                <a:solidFill>
                  <a:prstClr val="black"/>
                </a:solidFill>
                <a:latin typeface="Calibri" panose="020F0502020204030204" pitchFamily="34" charset="0"/>
              </a:rPr>
              <a:t> </a:t>
            </a:r>
            <a:r>
              <a:rPr lang="es-ES" sz="1600" dirty="0">
                <a:solidFill>
                  <a:prstClr val="black"/>
                </a:solidFill>
                <a:latin typeface="Calibri" panose="020F0502020204030204" pitchFamily="34" charset="0"/>
              </a:rPr>
              <a:t>MM</a:t>
            </a:r>
            <a:r>
              <a:rPr lang="es-ES" sz="1600" dirty="0" smtClean="0">
                <a:solidFill>
                  <a:prstClr val="black"/>
                </a:solidFill>
                <a:latin typeface="Calibri" panose="020F0502020204030204" pitchFamily="34" charset="0"/>
              </a:rPr>
              <a:t>€</a:t>
            </a:r>
          </a:p>
          <a:p>
            <a:pPr>
              <a:spcAft>
                <a:spcPts val="0"/>
              </a:spcAft>
            </a:pPr>
            <a:r>
              <a:rPr lang="es-ES" sz="1200" b="0" i="1" dirty="0" smtClean="0">
                <a:solidFill>
                  <a:prstClr val="black"/>
                </a:solidFill>
                <a:latin typeface="Calibri" panose="020F0502020204030204" pitchFamily="34" charset="0"/>
              </a:rPr>
              <a:t>+11% vs. 9M-16</a:t>
            </a:r>
            <a:endParaRPr lang="es-ES" sz="1200" b="0" i="1" baseline="30000" dirty="0">
              <a:solidFill>
                <a:prstClr val="black"/>
              </a:solidFill>
              <a:latin typeface="Calibri" panose="020F0502020204030204" pitchFamily="34" charset="0"/>
            </a:endParaRPr>
          </a:p>
        </p:txBody>
      </p:sp>
      <p:sp>
        <p:nvSpPr>
          <p:cNvPr id="57" name="CuadroTexto 56"/>
          <p:cNvSpPr txBox="1"/>
          <p:nvPr/>
        </p:nvSpPr>
        <p:spPr>
          <a:xfrm>
            <a:off x="3862703" y="2128703"/>
            <a:ext cx="904250" cy="461665"/>
          </a:xfrm>
          <a:prstGeom prst="rect">
            <a:avLst/>
          </a:prstGeom>
          <a:noFill/>
        </p:spPr>
        <p:txBody>
          <a:bodyPr wrap="square" rtlCol="0">
            <a:spAutoFit/>
          </a:bodyPr>
          <a:lstStyle/>
          <a:p>
            <a:pPr>
              <a:spcAft>
                <a:spcPts val="0"/>
              </a:spcAft>
            </a:pPr>
            <a:r>
              <a:rPr lang="es-ES" sz="1200" dirty="0" smtClean="0">
                <a:solidFill>
                  <a:prstClr val="black"/>
                </a:solidFill>
                <a:latin typeface="Calibri" panose="020F0502020204030204" pitchFamily="34" charset="0"/>
              </a:rPr>
              <a:t>Fondos de inversión</a:t>
            </a:r>
            <a:r>
              <a:rPr lang="es-ES" sz="1200" baseline="30000" dirty="0" smtClean="0">
                <a:solidFill>
                  <a:prstClr val="black"/>
                </a:solidFill>
                <a:latin typeface="Calibri" panose="020F0502020204030204" pitchFamily="34" charset="0"/>
              </a:rPr>
              <a:t>1,2</a:t>
            </a:r>
            <a:endParaRPr lang="es-ES" sz="1200" dirty="0">
              <a:solidFill>
                <a:prstClr val="black"/>
              </a:solidFill>
              <a:latin typeface="Calibri" panose="020F0502020204030204" pitchFamily="34" charset="0"/>
            </a:endParaRPr>
          </a:p>
        </p:txBody>
      </p:sp>
      <p:sp>
        <p:nvSpPr>
          <p:cNvPr id="59" name="CuadroTexto 58"/>
          <p:cNvSpPr txBox="1"/>
          <p:nvPr/>
        </p:nvSpPr>
        <p:spPr>
          <a:xfrm>
            <a:off x="3862703" y="2967057"/>
            <a:ext cx="973677" cy="461665"/>
          </a:xfrm>
          <a:prstGeom prst="rect">
            <a:avLst/>
          </a:prstGeom>
          <a:noFill/>
        </p:spPr>
        <p:txBody>
          <a:bodyPr wrap="square" rtlCol="0">
            <a:spAutoFit/>
          </a:bodyPr>
          <a:lstStyle/>
          <a:p>
            <a:pPr>
              <a:spcAft>
                <a:spcPts val="0"/>
              </a:spcAft>
            </a:pPr>
            <a:r>
              <a:rPr lang="es-ES" sz="1200" dirty="0" smtClean="0">
                <a:solidFill>
                  <a:prstClr val="black"/>
                </a:solidFill>
                <a:latin typeface="Calibri" panose="020F0502020204030204" pitchFamily="34" charset="0"/>
              </a:rPr>
              <a:t>Planes de pensiones</a:t>
            </a:r>
            <a:endParaRPr lang="es-ES" sz="1200" dirty="0">
              <a:solidFill>
                <a:prstClr val="black"/>
              </a:solidFill>
              <a:latin typeface="Calibri" panose="020F0502020204030204" pitchFamily="34" charset="0"/>
            </a:endParaRPr>
          </a:p>
        </p:txBody>
      </p:sp>
      <p:sp>
        <p:nvSpPr>
          <p:cNvPr id="70" name="CuadroTexto 69"/>
          <p:cNvSpPr txBox="1"/>
          <p:nvPr/>
        </p:nvSpPr>
        <p:spPr>
          <a:xfrm>
            <a:off x="3862703" y="3818304"/>
            <a:ext cx="973677" cy="461665"/>
          </a:xfrm>
          <a:prstGeom prst="rect">
            <a:avLst/>
          </a:prstGeom>
          <a:noFill/>
        </p:spPr>
        <p:txBody>
          <a:bodyPr wrap="square" rtlCol="0">
            <a:spAutoFit/>
          </a:bodyPr>
          <a:lstStyle/>
          <a:p>
            <a:pPr>
              <a:spcAft>
                <a:spcPts val="0"/>
              </a:spcAft>
            </a:pPr>
            <a:r>
              <a:rPr lang="es-ES" sz="1200" dirty="0" smtClean="0">
                <a:solidFill>
                  <a:prstClr val="black"/>
                </a:solidFill>
                <a:latin typeface="Calibri" panose="020F0502020204030204" pitchFamily="34" charset="0"/>
              </a:rPr>
              <a:t>Seguros de ahorro</a:t>
            </a:r>
            <a:endParaRPr lang="es-ES" sz="1200" dirty="0">
              <a:solidFill>
                <a:prstClr val="black"/>
              </a:solidFill>
              <a:latin typeface="Calibri" panose="020F0502020204030204" pitchFamily="34" charset="0"/>
            </a:endParaRPr>
          </a:p>
        </p:txBody>
      </p:sp>
      <p:sp>
        <p:nvSpPr>
          <p:cNvPr id="72" name="Elipse 71"/>
          <p:cNvSpPr/>
          <p:nvPr/>
        </p:nvSpPr>
        <p:spPr bwMode="auto">
          <a:xfrm>
            <a:off x="3337780" y="2117902"/>
            <a:ext cx="502547" cy="483267"/>
          </a:xfrm>
          <a:prstGeom prst="ellipse">
            <a:avLst/>
          </a:prstGeom>
          <a:solidFill>
            <a:schemeClr val="bg1"/>
          </a:solidFill>
          <a:ln w="9525" cap="flat" cmpd="sng" algn="ctr">
            <a:solidFill>
              <a:srgbClr val="DBE1E5"/>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hangingPunct="0"/>
            <a:endParaRPr lang="es-ES" sz="900" u="sng">
              <a:solidFill>
                <a:prstClr val="black"/>
              </a:solidFill>
              <a:latin typeface="Arial" pitchFamily="34" charset="0"/>
              <a:ea typeface="ＭＳ Ｐゴシック" pitchFamily="1" charset="-128"/>
              <a:cs typeface="+mn-cs"/>
            </a:endParaRPr>
          </a:p>
        </p:txBody>
      </p:sp>
      <p:sp>
        <p:nvSpPr>
          <p:cNvPr id="73" name="Elipse 72"/>
          <p:cNvSpPr/>
          <p:nvPr/>
        </p:nvSpPr>
        <p:spPr bwMode="auto">
          <a:xfrm>
            <a:off x="3337780" y="2956256"/>
            <a:ext cx="502547" cy="483267"/>
          </a:xfrm>
          <a:prstGeom prst="ellipse">
            <a:avLst/>
          </a:prstGeom>
          <a:solidFill>
            <a:schemeClr val="bg1"/>
          </a:solidFill>
          <a:ln w="9525" cap="flat" cmpd="sng" algn="ctr">
            <a:solidFill>
              <a:srgbClr val="DBE1E5"/>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hangingPunct="0"/>
            <a:endParaRPr lang="es-ES" sz="900" u="sng">
              <a:solidFill>
                <a:prstClr val="black"/>
              </a:solidFill>
              <a:latin typeface="Arial" pitchFamily="34" charset="0"/>
              <a:ea typeface="ＭＳ Ｐゴシック" pitchFamily="1" charset="-128"/>
              <a:cs typeface="+mn-cs"/>
            </a:endParaRPr>
          </a:p>
        </p:txBody>
      </p:sp>
      <p:sp>
        <p:nvSpPr>
          <p:cNvPr id="74" name="Elipse 73"/>
          <p:cNvSpPr/>
          <p:nvPr/>
        </p:nvSpPr>
        <p:spPr bwMode="auto">
          <a:xfrm>
            <a:off x="3337780" y="3807503"/>
            <a:ext cx="502547" cy="483267"/>
          </a:xfrm>
          <a:prstGeom prst="ellipse">
            <a:avLst/>
          </a:prstGeom>
          <a:solidFill>
            <a:schemeClr val="bg1"/>
          </a:solidFill>
          <a:ln w="9525" cap="flat" cmpd="sng" algn="ctr">
            <a:solidFill>
              <a:srgbClr val="DBE1E5"/>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eaLnBrk="0" hangingPunct="0"/>
            <a:endParaRPr lang="es-ES" sz="900" u="sng">
              <a:solidFill>
                <a:prstClr val="black"/>
              </a:solidFill>
              <a:latin typeface="Arial" pitchFamily="34" charset="0"/>
              <a:ea typeface="ＭＳ Ｐゴシック" pitchFamily="1" charset="-128"/>
              <a:cs typeface="+mn-cs"/>
            </a:endParaRPr>
          </a:p>
        </p:txBody>
      </p:sp>
      <p:pic>
        <p:nvPicPr>
          <p:cNvPr id="75" name="Imagen 74"/>
          <p:cNvPicPr>
            <a:picLocks noChangeAspect="1"/>
          </p:cNvPicPr>
          <p:nvPr/>
        </p:nvPicPr>
        <p:blipFill>
          <a:blip r:embed="rId4"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3455343" y="2241657"/>
            <a:ext cx="252000" cy="235757"/>
          </a:xfrm>
          <a:prstGeom prst="rect">
            <a:avLst/>
          </a:prstGeom>
        </p:spPr>
      </p:pic>
      <p:pic>
        <p:nvPicPr>
          <p:cNvPr id="76" name="Imagen 7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52607" y="3071889"/>
            <a:ext cx="252000" cy="252000"/>
          </a:xfrm>
          <a:prstGeom prst="rect">
            <a:avLst/>
          </a:prstGeom>
        </p:spPr>
      </p:pic>
      <p:pic>
        <p:nvPicPr>
          <p:cNvPr id="9" name="Imagen 8"/>
          <p:cNvPicPr>
            <a:picLocks noChangeAspect="1"/>
          </p:cNvPicPr>
          <p:nvPr/>
        </p:nvPicPr>
        <p:blipFill rotWithShape="1">
          <a:blip r:embed="rId6">
            <a:clrChange>
              <a:clrFrom>
                <a:srgbClr val="FCFDFF"/>
              </a:clrFrom>
              <a:clrTo>
                <a:srgbClr val="FCFDFF">
                  <a:alpha val="0"/>
                </a:srgbClr>
              </a:clrTo>
            </a:clrChange>
            <a:extLst>
              <a:ext uri="{28A0092B-C50C-407E-A947-70E740481C1C}">
                <a14:useLocalDpi xmlns:a14="http://schemas.microsoft.com/office/drawing/2010/main" val="0"/>
              </a:ext>
            </a:extLst>
          </a:blip>
          <a:srcRect l="26864" t="11572" r="25950" b="44737"/>
          <a:stretch/>
        </p:blipFill>
        <p:spPr>
          <a:xfrm>
            <a:off x="3394653" y="3869136"/>
            <a:ext cx="388800" cy="360000"/>
          </a:xfrm>
          <a:prstGeom prst="rect">
            <a:avLst/>
          </a:prstGeom>
        </p:spPr>
      </p:pic>
      <p:graphicFrame>
        <p:nvGraphicFramePr>
          <p:cNvPr id="23" name="Gráfico 22"/>
          <p:cNvGraphicFramePr/>
          <p:nvPr>
            <p:extLst>
              <p:ext uri="{D42A27DB-BD31-4B8C-83A1-F6EECF244321}">
                <p14:modId xmlns:p14="http://schemas.microsoft.com/office/powerpoint/2010/main" val="3990605471"/>
              </p:ext>
            </p:extLst>
          </p:nvPr>
        </p:nvGraphicFramePr>
        <p:xfrm>
          <a:off x="247650" y="2286803"/>
          <a:ext cx="3024000" cy="2282982"/>
        </p:xfrm>
        <a:graphic>
          <a:graphicData uri="http://schemas.openxmlformats.org/drawingml/2006/chart">
            <c:chart xmlns:c="http://schemas.openxmlformats.org/drawingml/2006/chart" xmlns:r="http://schemas.openxmlformats.org/officeDocument/2006/relationships" r:id="rId7"/>
          </a:graphicData>
        </a:graphic>
      </p:graphicFrame>
      <p:sp>
        <p:nvSpPr>
          <p:cNvPr id="60" name="CuadroTexto 59"/>
          <p:cNvSpPr txBox="1"/>
          <p:nvPr/>
        </p:nvSpPr>
        <p:spPr>
          <a:xfrm>
            <a:off x="2281472" y="4876922"/>
            <a:ext cx="3380310" cy="220561"/>
          </a:xfrm>
          <a:prstGeom prst="rect">
            <a:avLst/>
          </a:prstGeom>
          <a:noFill/>
        </p:spPr>
        <p:txBody>
          <a:bodyPr wrap="square" rtlCol="0">
            <a:spAutoFit/>
          </a:bodyPr>
          <a:lstStyle/>
          <a:p>
            <a:r>
              <a:rPr lang="es-ES" b="0" baseline="30000" dirty="0" smtClean="0">
                <a:solidFill>
                  <a:srgbClr val="899BAD"/>
                </a:solidFill>
                <a:latin typeface="Calibri" pitchFamily="34" charset="0"/>
              </a:rPr>
              <a:t>4</a:t>
            </a:r>
            <a:r>
              <a:rPr lang="es-ES" b="0" dirty="0" smtClean="0">
                <a:solidFill>
                  <a:srgbClr val="899BAD"/>
                </a:solidFill>
                <a:latin typeface="Calibri" pitchFamily="34" charset="0"/>
              </a:rPr>
              <a:t> Sin considerar el traspaso de la cartera Barclays que se produjo en 2016</a:t>
            </a:r>
          </a:p>
        </p:txBody>
      </p:sp>
      <p:sp>
        <p:nvSpPr>
          <p:cNvPr id="32" name="CuadroTexto 31"/>
          <p:cNvSpPr txBox="1"/>
          <p:nvPr/>
        </p:nvSpPr>
        <p:spPr>
          <a:xfrm>
            <a:off x="726738" y="3238860"/>
            <a:ext cx="436338" cy="383023"/>
          </a:xfrm>
          <a:prstGeom prst="rect">
            <a:avLst/>
          </a:prstGeom>
          <a:noFill/>
        </p:spPr>
        <p:txBody>
          <a:bodyPr wrap="none" rtlCol="0">
            <a:spAutoFit/>
          </a:bodyPr>
          <a:lstStyle/>
          <a:p>
            <a:pPr algn="ctr"/>
            <a:r>
              <a:rPr lang="es-ES" sz="1100" b="0" dirty="0" smtClean="0">
                <a:solidFill>
                  <a:prstClr val="black">
                    <a:lumMod val="65000"/>
                    <a:lumOff val="35000"/>
                  </a:prstClr>
                </a:solidFill>
                <a:latin typeface="Calibri" pitchFamily="34" charset="0"/>
              </a:rPr>
              <a:t>66,5</a:t>
            </a:r>
          </a:p>
        </p:txBody>
      </p:sp>
      <p:sp>
        <p:nvSpPr>
          <p:cNvPr id="33" name="CuadroTexto 32"/>
          <p:cNvSpPr txBox="1"/>
          <p:nvPr/>
        </p:nvSpPr>
        <p:spPr>
          <a:xfrm>
            <a:off x="1105988" y="3084260"/>
            <a:ext cx="436338" cy="383023"/>
          </a:xfrm>
          <a:prstGeom prst="rect">
            <a:avLst/>
          </a:prstGeom>
          <a:noFill/>
        </p:spPr>
        <p:txBody>
          <a:bodyPr wrap="none" rtlCol="0">
            <a:spAutoFit/>
          </a:bodyPr>
          <a:lstStyle/>
          <a:p>
            <a:pPr algn="ctr"/>
            <a:r>
              <a:rPr lang="es-ES" sz="1100" b="0" dirty="0" smtClean="0">
                <a:solidFill>
                  <a:prstClr val="black">
                    <a:lumMod val="65000"/>
                    <a:lumOff val="35000"/>
                  </a:prstClr>
                </a:solidFill>
                <a:latin typeface="Calibri" pitchFamily="34" charset="0"/>
              </a:rPr>
              <a:t>75,6</a:t>
            </a:r>
          </a:p>
        </p:txBody>
      </p:sp>
      <p:sp>
        <p:nvSpPr>
          <p:cNvPr id="34" name="CuadroTexto 33"/>
          <p:cNvSpPr txBox="1"/>
          <p:nvPr/>
        </p:nvSpPr>
        <p:spPr>
          <a:xfrm>
            <a:off x="1472471" y="2873635"/>
            <a:ext cx="436338" cy="383023"/>
          </a:xfrm>
          <a:prstGeom prst="rect">
            <a:avLst/>
          </a:prstGeom>
          <a:noFill/>
        </p:spPr>
        <p:txBody>
          <a:bodyPr wrap="none" rtlCol="0">
            <a:spAutoFit/>
          </a:bodyPr>
          <a:lstStyle/>
          <a:p>
            <a:pPr algn="ctr"/>
            <a:r>
              <a:rPr lang="es-ES" sz="1100" b="0" dirty="0" smtClean="0">
                <a:solidFill>
                  <a:prstClr val="black">
                    <a:lumMod val="65000"/>
                    <a:lumOff val="35000"/>
                  </a:prstClr>
                </a:solidFill>
                <a:latin typeface="Calibri" pitchFamily="34" charset="0"/>
              </a:rPr>
              <a:t>89,7</a:t>
            </a:r>
          </a:p>
        </p:txBody>
      </p:sp>
      <p:sp>
        <p:nvSpPr>
          <p:cNvPr id="35" name="CuadroTexto 34"/>
          <p:cNvSpPr txBox="1"/>
          <p:nvPr/>
        </p:nvSpPr>
        <p:spPr>
          <a:xfrm>
            <a:off x="1811621" y="2592486"/>
            <a:ext cx="508473" cy="261610"/>
          </a:xfrm>
          <a:prstGeom prst="rect">
            <a:avLst/>
          </a:prstGeom>
          <a:noFill/>
        </p:spPr>
        <p:txBody>
          <a:bodyPr wrap="none" rtlCol="0">
            <a:spAutoFit/>
          </a:bodyPr>
          <a:lstStyle/>
          <a:p>
            <a:pPr algn="ctr"/>
            <a:r>
              <a:rPr lang="es-ES" sz="1100" b="0" dirty="0" smtClean="0">
                <a:solidFill>
                  <a:prstClr val="black">
                    <a:lumMod val="65000"/>
                    <a:lumOff val="35000"/>
                  </a:prstClr>
                </a:solidFill>
                <a:latin typeface="Calibri" pitchFamily="34" charset="0"/>
              </a:rPr>
              <a:t>108,9</a:t>
            </a:r>
          </a:p>
        </p:txBody>
      </p:sp>
      <p:sp>
        <p:nvSpPr>
          <p:cNvPr id="36" name="CuadroTexto 35"/>
          <p:cNvSpPr txBox="1"/>
          <p:nvPr/>
        </p:nvSpPr>
        <p:spPr>
          <a:xfrm>
            <a:off x="2177156" y="2404296"/>
            <a:ext cx="508473" cy="261610"/>
          </a:xfrm>
          <a:prstGeom prst="rect">
            <a:avLst/>
          </a:prstGeom>
          <a:noFill/>
        </p:spPr>
        <p:txBody>
          <a:bodyPr wrap="none" rtlCol="0">
            <a:spAutoFit/>
          </a:bodyPr>
          <a:lstStyle/>
          <a:p>
            <a:pPr algn="ctr"/>
            <a:r>
              <a:rPr lang="es-ES" sz="1100" b="0" dirty="0" smtClean="0">
                <a:solidFill>
                  <a:prstClr val="black">
                    <a:lumMod val="65000"/>
                    <a:lumOff val="35000"/>
                  </a:prstClr>
                </a:solidFill>
                <a:latin typeface="Calibri" pitchFamily="34" charset="0"/>
              </a:rPr>
              <a:t>122,2</a:t>
            </a:r>
          </a:p>
        </p:txBody>
      </p:sp>
      <p:sp>
        <p:nvSpPr>
          <p:cNvPr id="37" name="CuadroTexto 36"/>
          <p:cNvSpPr txBox="1"/>
          <p:nvPr/>
        </p:nvSpPr>
        <p:spPr>
          <a:xfrm>
            <a:off x="2640548" y="2168994"/>
            <a:ext cx="596638" cy="307777"/>
          </a:xfrm>
          <a:prstGeom prst="rect">
            <a:avLst/>
          </a:prstGeom>
          <a:noFill/>
        </p:spPr>
        <p:txBody>
          <a:bodyPr wrap="none" rtlCol="0">
            <a:spAutoFit/>
          </a:bodyPr>
          <a:lstStyle/>
          <a:p>
            <a:pPr algn="ctr"/>
            <a:r>
              <a:rPr lang="es-ES" sz="1400" dirty="0" smtClean="0">
                <a:solidFill>
                  <a:srgbClr val="008FC8"/>
                </a:solidFill>
                <a:latin typeface="Calibri" pitchFamily="34" charset="0"/>
              </a:rPr>
              <a:t>131,6</a:t>
            </a:r>
          </a:p>
        </p:txBody>
      </p:sp>
      <p:sp>
        <p:nvSpPr>
          <p:cNvPr id="38" name="CuadroTexto 37"/>
          <p:cNvSpPr txBox="1"/>
          <p:nvPr/>
        </p:nvSpPr>
        <p:spPr>
          <a:xfrm>
            <a:off x="329327" y="3380167"/>
            <a:ext cx="436338" cy="383023"/>
          </a:xfrm>
          <a:prstGeom prst="rect">
            <a:avLst/>
          </a:prstGeom>
          <a:noFill/>
        </p:spPr>
        <p:txBody>
          <a:bodyPr wrap="none" rtlCol="0">
            <a:spAutoFit/>
          </a:bodyPr>
          <a:lstStyle/>
          <a:p>
            <a:pPr algn="ctr"/>
            <a:r>
              <a:rPr lang="es-ES" sz="1100" b="0" dirty="0" smtClean="0">
                <a:solidFill>
                  <a:prstClr val="black">
                    <a:lumMod val="65000"/>
                    <a:lumOff val="35000"/>
                  </a:prstClr>
                </a:solidFill>
                <a:latin typeface="Calibri" pitchFamily="34" charset="0"/>
              </a:rPr>
              <a:t>55,9</a:t>
            </a:r>
          </a:p>
        </p:txBody>
      </p:sp>
      <p:cxnSp>
        <p:nvCxnSpPr>
          <p:cNvPr id="7" name="Conector angular 6"/>
          <p:cNvCxnSpPr/>
          <p:nvPr/>
        </p:nvCxnSpPr>
        <p:spPr bwMode="auto">
          <a:xfrm rot="5400000" flipH="1" flipV="1">
            <a:off x="1054022" y="1752857"/>
            <a:ext cx="1080000" cy="2093052"/>
          </a:xfrm>
          <a:prstGeom prst="bentConnector2">
            <a:avLst/>
          </a:prstGeom>
          <a:solidFill>
            <a:schemeClr val="accent1"/>
          </a:solidFill>
          <a:ln w="9525" cap="flat" cmpd="sng" algn="ctr">
            <a:solidFill>
              <a:srgbClr val="93CDDD"/>
            </a:solidFill>
            <a:prstDash val="solid"/>
            <a:round/>
            <a:headEnd type="none" w="med" len="med"/>
            <a:tailEnd type="triangle"/>
          </a:ln>
          <a:effectLst/>
        </p:spPr>
      </p:cxnSp>
      <p:sp>
        <p:nvSpPr>
          <p:cNvPr id="42" name="39 Rectángulo"/>
          <p:cNvSpPr/>
          <p:nvPr/>
        </p:nvSpPr>
        <p:spPr bwMode="auto">
          <a:xfrm>
            <a:off x="920825" y="2167096"/>
            <a:ext cx="756000" cy="288000"/>
          </a:xfrm>
          <a:prstGeom prst="rect">
            <a:avLst/>
          </a:prstGeom>
          <a:solidFill>
            <a:srgbClr val="93CDDD"/>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hangingPunct="0">
              <a:defRPr/>
            </a:pPr>
            <a:r>
              <a:rPr lang="es-ES" sz="1400" kern="0" dirty="0" smtClean="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rPr>
              <a:t>x2,4</a:t>
            </a:r>
            <a:endParaRPr lang="es-ES" sz="1400" kern="0" dirty="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endParaRPr>
          </a:p>
        </p:txBody>
      </p:sp>
      <p:grpSp>
        <p:nvGrpSpPr>
          <p:cNvPr id="6" name="Grupo 5"/>
          <p:cNvGrpSpPr/>
          <p:nvPr/>
        </p:nvGrpSpPr>
        <p:grpSpPr>
          <a:xfrm>
            <a:off x="558800" y="2514479"/>
            <a:ext cx="2362200" cy="1728001"/>
            <a:chOff x="558800" y="1946278"/>
            <a:chExt cx="2362200" cy="1944962"/>
          </a:xfrm>
        </p:grpSpPr>
        <p:cxnSp>
          <p:nvCxnSpPr>
            <p:cNvPr id="4" name="Conector recto 3"/>
            <p:cNvCxnSpPr/>
            <p:nvPr/>
          </p:nvCxnSpPr>
          <p:spPr bwMode="auto">
            <a:xfrm rot="10800000">
              <a:off x="558800" y="3242920"/>
              <a:ext cx="0" cy="648320"/>
            </a:xfrm>
            <a:prstGeom prst="line">
              <a:avLst/>
            </a:prstGeom>
            <a:solidFill>
              <a:schemeClr val="accent1"/>
            </a:solidFill>
            <a:ln w="9525" cap="flat" cmpd="sng" algn="ctr">
              <a:solidFill>
                <a:schemeClr val="bg1">
                  <a:lumMod val="65000"/>
                </a:schemeClr>
              </a:solidFill>
              <a:prstDash val="sysDot"/>
              <a:round/>
              <a:headEnd type="none" w="med" len="med"/>
              <a:tailEnd type="none" w="med" len="med"/>
            </a:ln>
            <a:effectLst/>
          </p:spPr>
        </p:cxnSp>
        <p:cxnSp>
          <p:nvCxnSpPr>
            <p:cNvPr id="26" name="Conector recto 25"/>
            <p:cNvCxnSpPr/>
            <p:nvPr/>
          </p:nvCxnSpPr>
          <p:spPr bwMode="auto">
            <a:xfrm rot="10800000">
              <a:off x="952500" y="3080840"/>
              <a:ext cx="0" cy="810400"/>
            </a:xfrm>
            <a:prstGeom prst="line">
              <a:avLst/>
            </a:prstGeom>
            <a:solidFill>
              <a:schemeClr val="accent1"/>
            </a:solidFill>
            <a:ln w="9525" cap="flat" cmpd="sng" algn="ctr">
              <a:solidFill>
                <a:schemeClr val="bg1">
                  <a:lumMod val="65000"/>
                </a:schemeClr>
              </a:solidFill>
              <a:prstDash val="sysDot"/>
              <a:round/>
              <a:headEnd type="none" w="med" len="med"/>
              <a:tailEnd type="none" w="med" len="med"/>
            </a:ln>
            <a:effectLst/>
          </p:spPr>
        </p:cxnSp>
        <p:cxnSp>
          <p:nvCxnSpPr>
            <p:cNvPr id="27" name="Conector recto 26"/>
            <p:cNvCxnSpPr/>
            <p:nvPr/>
          </p:nvCxnSpPr>
          <p:spPr bwMode="auto">
            <a:xfrm rot="10800000">
              <a:off x="1346200" y="2918759"/>
              <a:ext cx="0" cy="972481"/>
            </a:xfrm>
            <a:prstGeom prst="line">
              <a:avLst/>
            </a:prstGeom>
            <a:solidFill>
              <a:schemeClr val="accent1"/>
            </a:solidFill>
            <a:ln w="9525" cap="flat" cmpd="sng" algn="ctr">
              <a:solidFill>
                <a:schemeClr val="bg1">
                  <a:lumMod val="65000"/>
                </a:schemeClr>
              </a:solidFill>
              <a:prstDash val="sysDot"/>
              <a:round/>
              <a:headEnd type="none" w="med" len="med"/>
              <a:tailEnd type="none" w="med" len="med"/>
            </a:ln>
            <a:effectLst/>
          </p:spPr>
        </p:cxnSp>
        <p:cxnSp>
          <p:nvCxnSpPr>
            <p:cNvPr id="28" name="Conector recto 27"/>
            <p:cNvCxnSpPr/>
            <p:nvPr/>
          </p:nvCxnSpPr>
          <p:spPr bwMode="auto">
            <a:xfrm rot="10800000">
              <a:off x="1739900" y="2635119"/>
              <a:ext cx="0" cy="1256121"/>
            </a:xfrm>
            <a:prstGeom prst="line">
              <a:avLst/>
            </a:prstGeom>
            <a:solidFill>
              <a:schemeClr val="accent1"/>
            </a:solidFill>
            <a:ln w="9525" cap="flat" cmpd="sng" algn="ctr">
              <a:solidFill>
                <a:schemeClr val="bg1">
                  <a:lumMod val="65000"/>
                </a:schemeClr>
              </a:solidFill>
              <a:prstDash val="sysDot"/>
              <a:round/>
              <a:headEnd type="none" w="med" len="med"/>
              <a:tailEnd type="none" w="med" len="med"/>
            </a:ln>
            <a:effectLst/>
          </p:spPr>
        </p:cxnSp>
        <p:cxnSp>
          <p:nvCxnSpPr>
            <p:cNvPr id="29" name="Conector recto 28"/>
            <p:cNvCxnSpPr/>
            <p:nvPr/>
          </p:nvCxnSpPr>
          <p:spPr bwMode="auto">
            <a:xfrm rot="10800000">
              <a:off x="2133600" y="2351478"/>
              <a:ext cx="0" cy="1539761"/>
            </a:xfrm>
            <a:prstGeom prst="line">
              <a:avLst/>
            </a:prstGeom>
            <a:solidFill>
              <a:schemeClr val="accent1"/>
            </a:solidFill>
            <a:ln w="9525" cap="flat" cmpd="sng" algn="ctr">
              <a:solidFill>
                <a:schemeClr val="bg1">
                  <a:lumMod val="65000"/>
                </a:schemeClr>
              </a:solidFill>
              <a:prstDash val="sysDot"/>
              <a:round/>
              <a:headEnd type="none" w="med" len="med"/>
              <a:tailEnd type="none" w="med" len="med"/>
            </a:ln>
            <a:effectLst/>
          </p:spPr>
        </p:cxnSp>
        <p:cxnSp>
          <p:nvCxnSpPr>
            <p:cNvPr id="30" name="Conector recto 29"/>
            <p:cNvCxnSpPr/>
            <p:nvPr/>
          </p:nvCxnSpPr>
          <p:spPr bwMode="auto">
            <a:xfrm rot="10800000">
              <a:off x="2527300" y="2108359"/>
              <a:ext cx="0" cy="1782881"/>
            </a:xfrm>
            <a:prstGeom prst="line">
              <a:avLst/>
            </a:prstGeom>
            <a:solidFill>
              <a:schemeClr val="accent1"/>
            </a:solidFill>
            <a:ln w="9525" cap="flat" cmpd="sng" algn="ctr">
              <a:solidFill>
                <a:schemeClr val="bg1">
                  <a:lumMod val="65000"/>
                </a:schemeClr>
              </a:solidFill>
              <a:prstDash val="sysDot"/>
              <a:round/>
              <a:headEnd type="none" w="med" len="med"/>
              <a:tailEnd type="none" w="med" len="med"/>
            </a:ln>
            <a:effectLst/>
          </p:spPr>
        </p:cxnSp>
        <p:cxnSp>
          <p:nvCxnSpPr>
            <p:cNvPr id="31" name="Conector recto 30"/>
            <p:cNvCxnSpPr/>
            <p:nvPr/>
          </p:nvCxnSpPr>
          <p:spPr bwMode="auto">
            <a:xfrm rot="10800000">
              <a:off x="2921000" y="1946278"/>
              <a:ext cx="0" cy="1944961"/>
            </a:xfrm>
            <a:prstGeom prst="line">
              <a:avLst/>
            </a:prstGeom>
            <a:solidFill>
              <a:schemeClr val="accent1"/>
            </a:solidFill>
            <a:ln w="9525" cap="flat" cmpd="sng" algn="ctr">
              <a:solidFill>
                <a:schemeClr val="bg1">
                  <a:lumMod val="65000"/>
                </a:schemeClr>
              </a:solidFill>
              <a:prstDash val="sysDot"/>
              <a:round/>
              <a:headEnd type="none" w="med" len="med"/>
              <a:tailEnd type="none" w="med" len="med"/>
            </a:ln>
            <a:effectLst/>
          </p:spPr>
        </p:cxnSp>
      </p:grpSp>
      <p:sp>
        <p:nvSpPr>
          <p:cNvPr id="62" name="CuadroTexto 61"/>
          <p:cNvSpPr txBox="1"/>
          <p:nvPr/>
        </p:nvSpPr>
        <p:spPr>
          <a:xfrm>
            <a:off x="8424000" y="3893637"/>
            <a:ext cx="720000" cy="215444"/>
          </a:xfrm>
          <a:prstGeom prst="rect">
            <a:avLst/>
          </a:prstGeom>
          <a:noFill/>
        </p:spPr>
        <p:txBody>
          <a:bodyPr wrap="square" rtlCol="0">
            <a:spAutoFit/>
          </a:bodyPr>
          <a:lstStyle/>
          <a:p>
            <a:r>
              <a:rPr lang="es-ES" b="0" dirty="0" smtClean="0">
                <a:solidFill>
                  <a:schemeClr val="tx1">
                    <a:lumMod val="65000"/>
                    <a:lumOff val="35000"/>
                  </a:schemeClr>
                </a:solidFill>
                <a:latin typeface="Calibri" pitchFamily="34" charset="0"/>
              </a:rPr>
              <a:t>(5)</a:t>
            </a:r>
          </a:p>
        </p:txBody>
      </p:sp>
      <p:sp>
        <p:nvSpPr>
          <p:cNvPr id="63" name="CuadroTexto 62"/>
          <p:cNvSpPr txBox="1"/>
          <p:nvPr/>
        </p:nvSpPr>
        <p:spPr>
          <a:xfrm>
            <a:off x="6651248" y="4736312"/>
            <a:ext cx="2043346" cy="338554"/>
          </a:xfrm>
          <a:prstGeom prst="rect">
            <a:avLst/>
          </a:prstGeom>
          <a:noFill/>
        </p:spPr>
        <p:txBody>
          <a:bodyPr wrap="square" rtlCol="0">
            <a:spAutoFit/>
          </a:bodyPr>
          <a:lstStyle/>
          <a:p>
            <a:r>
              <a:rPr lang="es-ES" b="0" baseline="30000" dirty="0" smtClean="0">
                <a:solidFill>
                  <a:srgbClr val="899BAD"/>
                </a:solidFill>
                <a:latin typeface="Calibri" pitchFamily="34" charset="0"/>
              </a:rPr>
              <a:t>5</a:t>
            </a:r>
            <a:r>
              <a:rPr lang="es-ES" b="0" dirty="0" smtClean="0">
                <a:solidFill>
                  <a:srgbClr val="899BAD"/>
                </a:solidFill>
                <a:latin typeface="Calibri" pitchFamily="34" charset="0"/>
              </a:rPr>
              <a:t> Cuota de fondos y seguros de septiembre y estimación de la cuota de planes</a:t>
            </a:r>
          </a:p>
        </p:txBody>
      </p:sp>
    </p:spTree>
    <p:extLst>
      <p:ext uri="{BB962C8B-B14F-4D97-AF65-F5344CB8AC3E}">
        <p14:creationId xmlns:p14="http://schemas.microsoft.com/office/powerpoint/2010/main" val="205770812"/>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24 Rectángulo"/>
          <p:cNvSpPr/>
          <p:nvPr/>
        </p:nvSpPr>
        <p:spPr bwMode="auto">
          <a:xfrm>
            <a:off x="5260190" y="2034388"/>
            <a:ext cx="3564000" cy="2700000"/>
          </a:xfrm>
          <a:prstGeom prst="rect">
            <a:avLst/>
          </a:prstGeom>
          <a:solidFill>
            <a:srgbClr val="F0F3F4"/>
          </a:solidFill>
          <a:ln w="952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a:solidFill>
                <a:prstClr val="black"/>
              </a:solidFill>
              <a:latin typeface="Arial" pitchFamily="34" charset="0"/>
              <a:ea typeface="ＭＳ Ｐゴシック" pitchFamily="1" charset="-128"/>
            </a:endParaRPr>
          </a:p>
        </p:txBody>
      </p:sp>
      <p:sp>
        <p:nvSpPr>
          <p:cNvPr id="61" name="30 Llamada rectangular"/>
          <p:cNvSpPr/>
          <p:nvPr/>
        </p:nvSpPr>
        <p:spPr bwMode="auto">
          <a:xfrm>
            <a:off x="5260190" y="978947"/>
            <a:ext cx="3564000" cy="936000"/>
          </a:xfrm>
          <a:prstGeom prst="rect">
            <a:avLst/>
          </a:prstGeom>
          <a:solidFill>
            <a:srgbClr val="C8E6EE"/>
          </a:solidFill>
          <a:ln w="9525" cap="flat" cmpd="sng" algn="ctr">
            <a:solidFill>
              <a:srgbClr val="C8E6EE"/>
            </a:solid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pPr>
            <a:endParaRPr lang="es-ES" sz="1500" kern="0" dirty="0">
              <a:solidFill>
                <a:prstClr val="black">
                  <a:lumMod val="75000"/>
                  <a:lumOff val="25000"/>
                </a:prstClr>
              </a:solidFill>
              <a:latin typeface="Calibri" pitchFamily="34" charset="0"/>
              <a:cs typeface="Calibri" pitchFamily="34" charset="0"/>
            </a:endParaRPr>
          </a:p>
        </p:txBody>
      </p:sp>
      <p:sp>
        <p:nvSpPr>
          <p:cNvPr id="7"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Fuerte crecimiento de los recursos de clientes</a:t>
            </a:r>
            <a:endParaRPr lang="es-ES" sz="1400" kern="0" dirty="0">
              <a:solidFill>
                <a:prstClr val="white"/>
              </a:solidFill>
              <a:latin typeface="Calibri" pitchFamily="34" charset="0"/>
              <a:cs typeface="Calibri" pitchFamily="34" charset="0"/>
            </a:endParaRPr>
          </a:p>
        </p:txBody>
      </p:sp>
      <p:sp>
        <p:nvSpPr>
          <p:cNvPr id="8" name="9 Rectángulo"/>
          <p:cNvSpPr/>
          <p:nvPr/>
        </p:nvSpPr>
        <p:spPr>
          <a:xfrm>
            <a:off x="260929" y="4888852"/>
            <a:ext cx="4743989" cy="215444"/>
          </a:xfrm>
          <a:prstGeom prst="rect">
            <a:avLst/>
          </a:prstGeom>
        </p:spPr>
        <p:txBody>
          <a:bodyPr wrap="square">
            <a:spAutoFit/>
          </a:bodyPr>
          <a:lstStyle/>
          <a:p>
            <a:pPr marL="228600" indent="-228600" fontAlgn="auto">
              <a:spcBef>
                <a:spcPts val="0"/>
              </a:spcBef>
              <a:spcAft>
                <a:spcPts val="0"/>
              </a:spcAft>
              <a:defRPr/>
            </a:pPr>
            <a:r>
              <a:rPr lang="es-ES" b="0" kern="0" baseline="30000" dirty="0" smtClean="0">
                <a:solidFill>
                  <a:srgbClr val="899BAD"/>
                </a:solidFill>
                <a:latin typeface="Calibri" pitchFamily="34" charset="0"/>
                <a:cs typeface="Calibri" pitchFamily="34" charset="0"/>
              </a:rPr>
              <a:t>1</a:t>
            </a:r>
            <a:r>
              <a:rPr lang="es-ES" b="0" kern="0" dirty="0" smtClean="0">
                <a:solidFill>
                  <a:srgbClr val="899BAD"/>
                </a:solidFill>
                <a:latin typeface="Calibri" pitchFamily="34" charset="0"/>
                <a:cs typeface="Calibri" pitchFamily="34" charset="0"/>
              </a:rPr>
              <a:t>  Incluyen los empréstitos retail  	</a:t>
            </a:r>
            <a:r>
              <a:rPr lang="es-ES" b="0" kern="0" baseline="30000" dirty="0" smtClean="0">
                <a:solidFill>
                  <a:srgbClr val="899BAD"/>
                </a:solidFill>
                <a:latin typeface="Calibri" pitchFamily="34" charset="0"/>
                <a:cs typeface="Calibri" pitchFamily="34" charset="0"/>
              </a:rPr>
              <a:t>2</a:t>
            </a:r>
            <a:r>
              <a:rPr lang="es-ES" b="0" kern="0" dirty="0" smtClean="0">
                <a:solidFill>
                  <a:srgbClr val="899BAD"/>
                </a:solidFill>
                <a:latin typeface="Calibri" pitchFamily="34" charset="0"/>
                <a:cs typeface="Calibri" pitchFamily="34" charset="0"/>
              </a:rPr>
              <a:t> Carteras gestionadas y asesoradas</a:t>
            </a:r>
          </a:p>
        </p:txBody>
      </p:sp>
      <p:sp>
        <p:nvSpPr>
          <p:cNvPr id="24" name="24 Rectángulo"/>
          <p:cNvSpPr/>
          <p:nvPr/>
        </p:nvSpPr>
        <p:spPr bwMode="auto">
          <a:xfrm>
            <a:off x="326388" y="2034388"/>
            <a:ext cx="4824000" cy="2700000"/>
          </a:xfrm>
          <a:prstGeom prst="rect">
            <a:avLst/>
          </a:prstGeom>
          <a:solidFill>
            <a:srgbClr val="F0F3F4"/>
          </a:solidFill>
          <a:ln w="9525"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a:solidFill>
                <a:prstClr val="black"/>
              </a:solidFill>
              <a:latin typeface="Arial" pitchFamily="34" charset="0"/>
              <a:ea typeface="ＭＳ Ｐゴシック" pitchFamily="1" charset="-128"/>
            </a:endParaRPr>
          </a:p>
        </p:txBody>
      </p:sp>
      <p:sp>
        <p:nvSpPr>
          <p:cNvPr id="26" name="30 Llamada rectangular"/>
          <p:cNvSpPr/>
          <p:nvPr/>
        </p:nvSpPr>
        <p:spPr bwMode="auto">
          <a:xfrm>
            <a:off x="326390" y="978947"/>
            <a:ext cx="4824000" cy="936000"/>
          </a:xfrm>
          <a:prstGeom prst="rect">
            <a:avLst/>
          </a:prstGeom>
          <a:solidFill>
            <a:srgbClr val="C8E6EE"/>
          </a:solidFill>
          <a:ln w="9525" cap="flat" cmpd="sng" algn="ctr">
            <a:solidFill>
              <a:srgbClr val="C8E6EE"/>
            </a:solid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pPr>
            <a:endParaRPr lang="es-ES" sz="1500" kern="0" dirty="0">
              <a:solidFill>
                <a:prstClr val="black">
                  <a:lumMod val="75000"/>
                  <a:lumOff val="25000"/>
                </a:prstClr>
              </a:solidFill>
              <a:latin typeface="Calibri" pitchFamily="34" charset="0"/>
              <a:cs typeface="Calibri" pitchFamily="34" charset="0"/>
            </a:endParaRPr>
          </a:p>
        </p:txBody>
      </p:sp>
      <p:graphicFrame>
        <p:nvGraphicFramePr>
          <p:cNvPr id="28" name="58 Tabla"/>
          <p:cNvGraphicFramePr>
            <a:graphicFrameLocks noGrp="1"/>
          </p:cNvGraphicFramePr>
          <p:nvPr>
            <p:extLst>
              <p:ext uri="{D42A27DB-BD31-4B8C-83A1-F6EECF244321}">
                <p14:modId xmlns:p14="http://schemas.microsoft.com/office/powerpoint/2010/main" val="1177300049"/>
              </p:ext>
            </p:extLst>
          </p:nvPr>
        </p:nvGraphicFramePr>
        <p:xfrm>
          <a:off x="542869" y="2404123"/>
          <a:ext cx="4400318" cy="2140788"/>
        </p:xfrm>
        <a:graphic>
          <a:graphicData uri="http://schemas.openxmlformats.org/drawingml/2006/table">
            <a:tbl>
              <a:tblPr firstRow="1" bandRow="1">
                <a:tableStyleId>{5C22544A-7EE6-4342-B048-85BDC9FD1C3A}</a:tableStyleId>
              </a:tblPr>
              <a:tblGrid>
                <a:gridCol w="224318"/>
                <a:gridCol w="2160000"/>
                <a:gridCol w="1008000"/>
                <a:gridCol w="1008000"/>
              </a:tblGrid>
              <a:tr h="260394">
                <a:tc gridSpan="2">
                  <a:txBody>
                    <a:bodyPr/>
                    <a:lstStyle/>
                    <a:p>
                      <a:pPr>
                        <a:lnSpc>
                          <a:spcPts val="1300"/>
                        </a:lnSpc>
                      </a:pPr>
                      <a:r>
                        <a:rPr lang="es-ES" sz="1200" b="0" dirty="0" smtClean="0">
                          <a:solidFill>
                            <a:srgbClr val="009AD8"/>
                          </a:solidFill>
                          <a:latin typeface="Calibri" pitchFamily="34" charset="0"/>
                          <a:cs typeface="Calibri" pitchFamily="34" charset="0"/>
                        </a:rPr>
                        <a:t>Millones de euros</a:t>
                      </a:r>
                      <a:endParaRPr lang="es-ES" sz="1200" b="0" dirty="0">
                        <a:solidFill>
                          <a:srgbClr val="009AD8"/>
                        </a:solidFill>
                        <a:latin typeface="Calibri" pitchFamily="34" charset="0"/>
                        <a:cs typeface="Calibri"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nSpc>
                          <a:spcPts val="1400"/>
                        </a:lnSpc>
                      </a:pP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ts val="1300"/>
                        </a:lnSpc>
                        <a:spcBef>
                          <a:spcPts val="0"/>
                        </a:spcBef>
                        <a:spcAft>
                          <a:spcPts val="0"/>
                        </a:spcAft>
                        <a:buClrTx/>
                        <a:buSzTx/>
                        <a:buFontTx/>
                        <a:buNone/>
                        <a:tabLst/>
                        <a:defRPr/>
                      </a:pPr>
                      <a:r>
                        <a:rPr lang="es-ES" sz="1100" b="1" dirty="0" smtClean="0">
                          <a:solidFill>
                            <a:prstClr val="black">
                              <a:lumMod val="65000"/>
                              <a:lumOff val="35000"/>
                            </a:prstClr>
                          </a:solidFill>
                          <a:latin typeface="Calibri" panose="020F0502020204030204" pitchFamily="34" charset="0"/>
                          <a:cs typeface="+mn-cs"/>
                        </a:rPr>
                        <a:t>30 sep’17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5725" marR="0" indent="0" algn="ctr" defTabSz="914400" rtl="0" eaLnBrk="1" fontAlgn="auto" latinLnBrk="0" hangingPunct="1">
                        <a:lnSpc>
                          <a:spcPts val="1300"/>
                        </a:lnSpc>
                        <a:spcBef>
                          <a:spcPts val="0"/>
                        </a:spcBef>
                        <a:spcAft>
                          <a:spcPts val="0"/>
                        </a:spcAft>
                        <a:buClrTx/>
                        <a:buSzTx/>
                        <a:buFontTx/>
                        <a:buNone/>
                        <a:tabLst/>
                        <a:defRPr/>
                      </a:pPr>
                      <a:r>
                        <a:rPr lang="es-ES" sz="1100" b="1" dirty="0" smtClean="0">
                          <a:solidFill>
                            <a:prstClr val="black">
                              <a:lumMod val="65000"/>
                              <a:lumOff val="35000"/>
                            </a:prstClr>
                          </a:solidFill>
                          <a:latin typeface="Calibri" panose="020F0502020204030204" pitchFamily="34" charset="0"/>
                          <a:cs typeface="+mn-cs"/>
                        </a:rPr>
                        <a:t>Var. </a:t>
                      </a:r>
                      <a:r>
                        <a:rPr lang="es-ES" sz="1100" b="1" dirty="0" smtClean="0">
                          <a:solidFill>
                            <a:srgbClr val="595959"/>
                          </a:solidFill>
                          <a:latin typeface="Calibri" panose="020F0502020204030204" pitchFamily="34" charset="0"/>
                          <a:cs typeface="+mn-cs"/>
                        </a:rPr>
                        <a:t>anual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24000">
                <a:tc gridSpan="2">
                  <a:txBody>
                    <a:bodyPr/>
                    <a:lstStyle/>
                    <a:p>
                      <a:pPr>
                        <a:lnSpc>
                          <a:spcPts val="1300"/>
                        </a:lnSpc>
                      </a:pPr>
                      <a:r>
                        <a:rPr lang="es-ES" sz="1400" b="1" dirty="0" smtClean="0">
                          <a:solidFill>
                            <a:schemeClr val="bg1"/>
                          </a:solidFill>
                          <a:latin typeface="Calibri" pitchFamily="34" charset="0"/>
                          <a:cs typeface="Calibri" pitchFamily="34" charset="0"/>
                        </a:rPr>
                        <a:t>Recursos de clientes</a:t>
                      </a:r>
                      <a:endParaRPr lang="es-ES" sz="1400" b="1" dirty="0">
                        <a:solidFill>
                          <a:schemeClr val="bg1"/>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AD8"/>
                    </a:solidFill>
                  </a:tcPr>
                </a:tc>
                <a:tc hMerge="1">
                  <a:txBody>
                    <a:bodyPr/>
                    <a:lstStyle/>
                    <a:p>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lnSpc>
                          <a:spcPts val="1300"/>
                        </a:lnSpc>
                      </a:pPr>
                      <a:r>
                        <a:rPr lang="es-ES" sz="1400" b="1" dirty="0" smtClean="0">
                          <a:solidFill>
                            <a:schemeClr val="bg1"/>
                          </a:solidFill>
                          <a:latin typeface="Calibri" pitchFamily="34" charset="0"/>
                          <a:cs typeface="Calibri" pitchFamily="34" charset="0"/>
                        </a:rPr>
                        <a:t>350.014</a:t>
                      </a:r>
                      <a:endParaRPr lang="es-ES" sz="1400" b="1" dirty="0">
                        <a:solidFill>
                          <a:schemeClr val="bg1"/>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AD8"/>
                    </a:solidFill>
                  </a:tcPr>
                </a:tc>
                <a:tc>
                  <a:txBody>
                    <a:bodyPr/>
                    <a:lstStyle/>
                    <a:p>
                      <a:pPr algn="ctr">
                        <a:lnSpc>
                          <a:spcPts val="1300"/>
                        </a:lnSpc>
                      </a:pPr>
                      <a:r>
                        <a:rPr lang="es-ES" sz="1400" b="1" dirty="0" smtClean="0">
                          <a:solidFill>
                            <a:schemeClr val="bg1"/>
                          </a:solidFill>
                          <a:latin typeface="Calibri" pitchFamily="34" charset="0"/>
                          <a:cs typeface="Calibri" pitchFamily="34" charset="0"/>
                        </a:rPr>
                        <a:t>+15,2%</a:t>
                      </a:r>
                      <a:endParaRPr lang="es-ES" sz="1400" b="1" dirty="0">
                        <a:solidFill>
                          <a:schemeClr val="bg1"/>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9AD8"/>
                    </a:solidFill>
                  </a:tcPr>
                </a:tc>
              </a:tr>
              <a:tr h="260394">
                <a:tc gridSpan="2">
                  <a:txBody>
                    <a:bodyPr/>
                    <a:lstStyle/>
                    <a:p>
                      <a:pPr>
                        <a:lnSpc>
                          <a:spcPts val="1300"/>
                        </a:lnSpc>
                      </a:pPr>
                      <a:r>
                        <a:rPr lang="es-ES" sz="1050" b="0" i="0" dirty="0" smtClean="0">
                          <a:solidFill>
                            <a:schemeClr val="tx1">
                              <a:lumMod val="50000"/>
                              <a:lumOff val="50000"/>
                            </a:schemeClr>
                          </a:solidFill>
                          <a:latin typeface="Calibri" pitchFamily="34" charset="0"/>
                          <a:cs typeface="Calibri" pitchFamily="34" charset="0"/>
                        </a:rPr>
                        <a:t>de los que:</a:t>
                      </a:r>
                      <a:endParaRPr lang="es-ES" sz="1050" b="0" i="0" dirty="0">
                        <a:solidFill>
                          <a:schemeClr val="tx1">
                            <a:lumMod val="50000"/>
                            <a:lumOff val="50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lnSpc>
                          <a:spcPts val="1300"/>
                        </a:lnSpc>
                      </a:pP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24000">
                <a:tc>
                  <a:txBody>
                    <a:bodyPr/>
                    <a:lstStyle/>
                    <a:p>
                      <a:pPr>
                        <a:lnSpc>
                          <a:spcPts val="1300"/>
                        </a:lnSpc>
                      </a:pP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300"/>
                        </a:lnSpc>
                      </a:pPr>
                      <a:r>
                        <a:rPr lang="es-ES" sz="1200" b="0" dirty="0" smtClean="0">
                          <a:solidFill>
                            <a:schemeClr val="tx1">
                              <a:lumMod val="75000"/>
                              <a:lumOff val="25000"/>
                            </a:schemeClr>
                          </a:solidFill>
                          <a:latin typeface="Calibri" pitchFamily="34" charset="0"/>
                          <a:cs typeface="Calibri" pitchFamily="34" charset="0"/>
                        </a:rPr>
                        <a:t>Depósitos </a:t>
                      </a:r>
                      <a:r>
                        <a:rPr lang="es-ES" sz="1200" b="0" i="1" dirty="0" smtClean="0">
                          <a:solidFill>
                            <a:schemeClr val="tx1">
                              <a:lumMod val="75000"/>
                              <a:lumOff val="25000"/>
                            </a:schemeClr>
                          </a:solidFill>
                          <a:latin typeface="Calibri" pitchFamily="34" charset="0"/>
                          <a:cs typeface="Calibri" pitchFamily="34" charset="0"/>
                        </a:rPr>
                        <a:t>(vista + plazo</a:t>
                      </a:r>
                      <a:r>
                        <a:rPr lang="es-ES" sz="1200" b="0" i="1" baseline="30000" dirty="0" smtClean="0">
                          <a:solidFill>
                            <a:schemeClr val="tx1">
                              <a:lumMod val="75000"/>
                              <a:lumOff val="25000"/>
                            </a:schemeClr>
                          </a:solidFill>
                          <a:latin typeface="Calibri" pitchFamily="34" charset="0"/>
                          <a:cs typeface="Calibri" pitchFamily="34" charset="0"/>
                        </a:rPr>
                        <a:t>1</a:t>
                      </a:r>
                      <a:r>
                        <a:rPr lang="es-ES" sz="1200" b="0" i="1" dirty="0" smtClean="0">
                          <a:solidFill>
                            <a:schemeClr val="tx1">
                              <a:lumMod val="75000"/>
                              <a:lumOff val="25000"/>
                            </a:schemeClr>
                          </a:solidFill>
                          <a:latin typeface="Calibri" pitchFamily="34" charset="0"/>
                          <a:cs typeface="Calibri" pitchFamily="34" charset="0"/>
                        </a:rPr>
                        <a:t>)</a:t>
                      </a:r>
                      <a:endParaRPr lang="es-ES" sz="1200" b="0" i="1"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s-ES" sz="1200" b="0" dirty="0" smtClean="0">
                          <a:solidFill>
                            <a:schemeClr val="tx1">
                              <a:lumMod val="75000"/>
                              <a:lumOff val="25000"/>
                            </a:schemeClr>
                          </a:solidFill>
                          <a:latin typeface="Calibri" pitchFamily="34" charset="0"/>
                          <a:cs typeface="Calibri" pitchFamily="34" charset="0"/>
                        </a:rPr>
                        <a:t>197.509</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s-ES" sz="1200" b="0" dirty="0" smtClean="0">
                          <a:solidFill>
                            <a:schemeClr val="tx1">
                              <a:lumMod val="75000"/>
                              <a:lumOff val="25000"/>
                            </a:schemeClr>
                          </a:solidFill>
                          <a:latin typeface="Calibri" pitchFamily="34" charset="0"/>
                          <a:cs typeface="Calibri" pitchFamily="34" charset="0"/>
                        </a:rPr>
                        <a:t>+14,6%</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24000">
                <a:tc>
                  <a:txBody>
                    <a:bodyPr/>
                    <a:lstStyle/>
                    <a:p>
                      <a:pPr>
                        <a:lnSpc>
                          <a:spcPts val="1300"/>
                        </a:lnSpc>
                      </a:pP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300"/>
                        </a:lnSpc>
                      </a:pPr>
                      <a:r>
                        <a:rPr lang="es-ES" sz="1200" b="0" dirty="0" smtClean="0">
                          <a:solidFill>
                            <a:schemeClr val="tx1">
                              <a:lumMod val="75000"/>
                              <a:lumOff val="25000"/>
                            </a:schemeClr>
                          </a:solidFill>
                          <a:latin typeface="Calibri" pitchFamily="34" charset="0"/>
                          <a:cs typeface="Calibri" pitchFamily="34" charset="0"/>
                        </a:rPr>
                        <a:t>Seguros</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s-ES" sz="1200" b="0" dirty="0" smtClean="0">
                          <a:solidFill>
                            <a:schemeClr val="tx1">
                              <a:lumMod val="75000"/>
                              <a:lumOff val="25000"/>
                            </a:schemeClr>
                          </a:solidFill>
                          <a:latin typeface="Calibri" pitchFamily="34" charset="0"/>
                          <a:cs typeface="Calibri" pitchFamily="34" charset="0"/>
                        </a:rPr>
                        <a:t>48.876</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s-ES" sz="1200" b="0" dirty="0" smtClean="0">
                          <a:solidFill>
                            <a:schemeClr val="tx1">
                              <a:lumMod val="75000"/>
                              <a:lumOff val="25000"/>
                            </a:schemeClr>
                          </a:solidFill>
                          <a:latin typeface="Calibri" pitchFamily="34" charset="0"/>
                          <a:cs typeface="Calibri" pitchFamily="34" charset="0"/>
                        </a:rPr>
                        <a:t>+21,2%</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24000">
                <a:tc>
                  <a:txBody>
                    <a:bodyPr/>
                    <a:lstStyle/>
                    <a:p>
                      <a:pPr>
                        <a:lnSpc>
                          <a:spcPts val="1300"/>
                        </a:lnSpc>
                      </a:pP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300"/>
                        </a:lnSpc>
                      </a:pPr>
                      <a:r>
                        <a:rPr lang="es-ES" sz="1200" b="0" dirty="0" smtClean="0">
                          <a:solidFill>
                            <a:schemeClr val="tx1">
                              <a:lumMod val="75000"/>
                              <a:lumOff val="25000"/>
                            </a:schemeClr>
                          </a:solidFill>
                          <a:latin typeface="Calibri" pitchFamily="34" charset="0"/>
                          <a:cs typeface="Calibri" pitchFamily="34" charset="0"/>
                        </a:rPr>
                        <a:t>Fondos inversión y carteras</a:t>
                      </a:r>
                      <a:r>
                        <a:rPr lang="es-ES" sz="1200" b="0" baseline="30000" dirty="0" smtClean="0">
                          <a:solidFill>
                            <a:schemeClr val="tx1">
                              <a:lumMod val="75000"/>
                              <a:lumOff val="25000"/>
                            </a:schemeClr>
                          </a:solidFill>
                          <a:latin typeface="Calibri" pitchFamily="34" charset="0"/>
                          <a:cs typeface="Calibri" pitchFamily="34" charset="0"/>
                        </a:rPr>
                        <a:t>2</a:t>
                      </a:r>
                      <a:endParaRPr lang="es-ES" sz="1200" b="0" baseline="3000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s-ES" sz="1200" b="0" dirty="0" smtClean="0">
                          <a:solidFill>
                            <a:schemeClr val="tx1">
                              <a:lumMod val="75000"/>
                              <a:lumOff val="25000"/>
                            </a:schemeClr>
                          </a:solidFill>
                          <a:latin typeface="Calibri" pitchFamily="34" charset="0"/>
                          <a:cs typeface="Calibri" pitchFamily="34" charset="0"/>
                        </a:rPr>
                        <a:t>66.270</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s-ES" sz="1200" b="0" dirty="0" smtClean="0">
                          <a:solidFill>
                            <a:schemeClr val="tx1">
                              <a:lumMod val="75000"/>
                              <a:lumOff val="25000"/>
                            </a:schemeClr>
                          </a:solidFill>
                          <a:latin typeface="Calibri" pitchFamily="34" charset="0"/>
                          <a:cs typeface="Calibri" pitchFamily="34" charset="0"/>
                        </a:rPr>
                        <a:t>+16,9%</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24000">
                <a:tc>
                  <a:txBody>
                    <a:bodyPr/>
                    <a:lstStyle/>
                    <a:p>
                      <a:pPr>
                        <a:lnSpc>
                          <a:spcPts val="1300"/>
                        </a:lnSpc>
                      </a:pP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300"/>
                        </a:lnSpc>
                      </a:pPr>
                      <a:r>
                        <a:rPr lang="es-ES" sz="1200" b="0" dirty="0" smtClean="0">
                          <a:solidFill>
                            <a:schemeClr val="tx1">
                              <a:lumMod val="75000"/>
                              <a:lumOff val="25000"/>
                            </a:schemeClr>
                          </a:solidFill>
                          <a:latin typeface="Calibri" pitchFamily="34" charset="0"/>
                          <a:cs typeface="Calibri" pitchFamily="34" charset="0"/>
                        </a:rPr>
                        <a:t>Planes de pensiones</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s-ES" sz="1200" b="0" dirty="0" smtClean="0">
                          <a:solidFill>
                            <a:schemeClr val="tx1">
                              <a:lumMod val="75000"/>
                              <a:lumOff val="25000"/>
                            </a:schemeClr>
                          </a:solidFill>
                          <a:latin typeface="Calibri" pitchFamily="34" charset="0"/>
                          <a:cs typeface="Calibri" pitchFamily="34" charset="0"/>
                        </a:rPr>
                        <a:t>29.219</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s-ES" sz="1200" b="0" dirty="0" smtClean="0">
                          <a:solidFill>
                            <a:schemeClr val="tx1">
                              <a:lumMod val="75000"/>
                              <a:lumOff val="25000"/>
                            </a:schemeClr>
                          </a:solidFill>
                          <a:latin typeface="Calibri" pitchFamily="34" charset="0"/>
                          <a:cs typeface="Calibri" pitchFamily="34" charset="0"/>
                        </a:rPr>
                        <a:t>+15,9%</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33" name="Triángulo isósceles 32"/>
          <p:cNvSpPr/>
          <p:nvPr/>
        </p:nvSpPr>
        <p:spPr bwMode="auto">
          <a:xfrm rot="10800000">
            <a:off x="2159279" y="1852362"/>
            <a:ext cx="888085" cy="314325"/>
          </a:xfrm>
          <a:prstGeom prst="triangle">
            <a:avLst/>
          </a:prstGeom>
          <a:solidFill>
            <a:srgbClr val="C8E6EE"/>
          </a:solidFill>
          <a:ln w="9525" cap="flat" cmpd="sng" algn="ctr">
            <a:solidFill>
              <a:srgbClr val="C8E6EE"/>
            </a:solid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pPr>
            <a:endParaRPr lang="es-ES" sz="1500" kern="0">
              <a:solidFill>
                <a:prstClr val="black">
                  <a:lumMod val="75000"/>
                  <a:lumOff val="25000"/>
                </a:prstClr>
              </a:solidFill>
              <a:latin typeface="Calibri" pitchFamily="34" charset="0"/>
              <a:cs typeface="Calibri" pitchFamily="34" charset="0"/>
            </a:endParaRPr>
          </a:p>
        </p:txBody>
      </p:sp>
      <p:sp>
        <p:nvSpPr>
          <p:cNvPr id="35" name="26 CuadroTexto"/>
          <p:cNvSpPr txBox="1"/>
          <p:nvPr/>
        </p:nvSpPr>
        <p:spPr>
          <a:xfrm>
            <a:off x="2170277" y="1101353"/>
            <a:ext cx="1789272" cy="461665"/>
          </a:xfrm>
          <a:prstGeom prst="rect">
            <a:avLst/>
          </a:prstGeom>
          <a:noFill/>
        </p:spPr>
        <p:txBody>
          <a:bodyPr wrap="none" rtlCol="0">
            <a:spAutoFit/>
          </a:bodyPr>
          <a:lstStyle/>
          <a:p>
            <a:r>
              <a:rPr lang="es-ES" sz="2400" dirty="0" smtClean="0">
                <a:solidFill>
                  <a:prstClr val="black"/>
                </a:solidFill>
                <a:latin typeface="Calibri" pitchFamily="34" charset="0"/>
              </a:rPr>
              <a:t>350.014 </a:t>
            </a:r>
            <a:r>
              <a:rPr lang="es-ES" sz="1800" dirty="0" smtClean="0">
                <a:solidFill>
                  <a:prstClr val="black"/>
                </a:solidFill>
                <a:latin typeface="Calibri" pitchFamily="34" charset="0"/>
              </a:rPr>
              <a:t>MM€</a:t>
            </a:r>
          </a:p>
        </p:txBody>
      </p:sp>
      <p:sp>
        <p:nvSpPr>
          <p:cNvPr id="36" name="27 CuadroTexto"/>
          <p:cNvSpPr txBox="1"/>
          <p:nvPr/>
        </p:nvSpPr>
        <p:spPr>
          <a:xfrm>
            <a:off x="2170277" y="1441199"/>
            <a:ext cx="1684435" cy="307777"/>
          </a:xfrm>
          <a:prstGeom prst="rect">
            <a:avLst/>
          </a:prstGeom>
          <a:noFill/>
        </p:spPr>
        <p:txBody>
          <a:bodyPr wrap="none" rtlCol="0">
            <a:spAutoFit/>
          </a:bodyPr>
          <a:lstStyle/>
          <a:p>
            <a:r>
              <a:rPr lang="es-ES" sz="1400" dirty="0" smtClean="0">
                <a:solidFill>
                  <a:prstClr val="black"/>
                </a:solidFill>
                <a:latin typeface="Calibri" pitchFamily="34" charset="0"/>
              </a:rPr>
              <a:t>Recursos de clientes</a:t>
            </a:r>
          </a:p>
        </p:txBody>
      </p:sp>
      <p:sp>
        <p:nvSpPr>
          <p:cNvPr id="37" name="29 CuadroTexto"/>
          <p:cNvSpPr txBox="1"/>
          <p:nvPr/>
        </p:nvSpPr>
        <p:spPr>
          <a:xfrm>
            <a:off x="4096854" y="1462359"/>
            <a:ext cx="817404" cy="276999"/>
          </a:xfrm>
          <a:prstGeom prst="rect">
            <a:avLst/>
          </a:prstGeom>
          <a:noFill/>
        </p:spPr>
        <p:txBody>
          <a:bodyPr wrap="none" rtlCol="0">
            <a:spAutoFit/>
          </a:bodyPr>
          <a:lstStyle/>
          <a:p>
            <a:pPr algn="r"/>
            <a:r>
              <a:rPr lang="es-ES" sz="1200" i="1" dirty="0" smtClean="0">
                <a:solidFill>
                  <a:prstClr val="black">
                    <a:lumMod val="65000"/>
                    <a:lumOff val="35000"/>
                  </a:prstClr>
                </a:solidFill>
                <a:latin typeface="Calibri" pitchFamily="34" charset="0"/>
              </a:rPr>
              <a:t>vs. DIC-16</a:t>
            </a:r>
          </a:p>
        </p:txBody>
      </p:sp>
      <p:sp>
        <p:nvSpPr>
          <p:cNvPr id="38" name="30 CuadroTexto"/>
          <p:cNvSpPr txBox="1"/>
          <p:nvPr/>
        </p:nvSpPr>
        <p:spPr>
          <a:xfrm>
            <a:off x="3958547" y="1125252"/>
            <a:ext cx="955711" cy="400110"/>
          </a:xfrm>
          <a:prstGeom prst="rect">
            <a:avLst/>
          </a:prstGeom>
          <a:noFill/>
        </p:spPr>
        <p:txBody>
          <a:bodyPr wrap="none" rtlCol="0">
            <a:spAutoFit/>
          </a:bodyPr>
          <a:lstStyle/>
          <a:p>
            <a:pPr algn="r">
              <a:spcAft>
                <a:spcPts val="0"/>
              </a:spcAft>
            </a:pPr>
            <a:r>
              <a:rPr lang="es-ES" sz="2000" i="1" dirty="0" smtClean="0">
                <a:solidFill>
                  <a:prstClr val="black">
                    <a:lumMod val="65000"/>
                    <a:lumOff val="35000"/>
                  </a:prstClr>
                </a:solidFill>
                <a:latin typeface="Calibri" pitchFamily="34" charset="0"/>
              </a:rPr>
              <a:t>+15,2%</a:t>
            </a:r>
          </a:p>
        </p:txBody>
      </p:sp>
      <p:sp>
        <p:nvSpPr>
          <p:cNvPr id="43" name="27 CuadroTexto"/>
          <p:cNvSpPr txBox="1"/>
          <p:nvPr/>
        </p:nvSpPr>
        <p:spPr>
          <a:xfrm>
            <a:off x="3063642" y="2150325"/>
            <a:ext cx="1776270" cy="261610"/>
          </a:xfrm>
          <a:prstGeom prst="rect">
            <a:avLst/>
          </a:prstGeom>
          <a:noFill/>
        </p:spPr>
        <p:txBody>
          <a:bodyPr wrap="square" rtlCol="0">
            <a:spAutoFit/>
          </a:bodyPr>
          <a:lstStyle/>
          <a:p>
            <a:pPr algn="ctr"/>
            <a:r>
              <a:rPr lang="es-ES" sz="1100" u="sng" dirty="0" smtClean="0">
                <a:solidFill>
                  <a:srgbClr val="595959"/>
                </a:solidFill>
                <a:latin typeface="Calibri" pitchFamily="34" charset="0"/>
              </a:rPr>
              <a:t>Grupo CaixaBank</a:t>
            </a:r>
          </a:p>
        </p:txBody>
      </p:sp>
      <p:sp>
        <p:nvSpPr>
          <p:cNvPr id="45" name="30 Llamada rectangular"/>
          <p:cNvSpPr/>
          <p:nvPr/>
        </p:nvSpPr>
        <p:spPr bwMode="auto">
          <a:xfrm>
            <a:off x="421108" y="1048847"/>
            <a:ext cx="1544020" cy="792000"/>
          </a:xfrm>
          <a:prstGeom prst="rect">
            <a:avLst/>
          </a:prstGeom>
          <a:solidFill>
            <a:schemeClr val="bg1"/>
          </a:solidFill>
          <a:ln w="19050" cap="flat" cmpd="sng" algn="ctr">
            <a:no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pPr>
            <a:endParaRPr lang="es-ES" sz="1500" kern="0" dirty="0">
              <a:solidFill>
                <a:prstClr val="black">
                  <a:lumMod val="75000"/>
                  <a:lumOff val="25000"/>
                </a:prstClr>
              </a:solidFill>
              <a:latin typeface="Calibri" pitchFamily="34" charset="0"/>
              <a:cs typeface="Calibri" pitchFamily="34" charset="0"/>
            </a:endParaRPr>
          </a:p>
        </p:txBody>
      </p:sp>
      <p:sp>
        <p:nvSpPr>
          <p:cNvPr id="39" name="27 CuadroTexto"/>
          <p:cNvSpPr txBox="1"/>
          <p:nvPr/>
        </p:nvSpPr>
        <p:spPr>
          <a:xfrm>
            <a:off x="545118" y="1096667"/>
            <a:ext cx="1296000" cy="276999"/>
          </a:xfrm>
          <a:prstGeom prst="rect">
            <a:avLst/>
          </a:prstGeom>
          <a:noFill/>
        </p:spPr>
        <p:txBody>
          <a:bodyPr wrap="square" rtlCol="0">
            <a:spAutoFit/>
          </a:bodyPr>
          <a:lstStyle/>
          <a:p>
            <a:pPr algn="ctr"/>
            <a:r>
              <a:rPr lang="es-ES" sz="1200" dirty="0" smtClean="0">
                <a:solidFill>
                  <a:srgbClr val="41A7C3"/>
                </a:solidFill>
                <a:latin typeface="Calibri" pitchFamily="34" charset="0"/>
              </a:rPr>
              <a:t>Grupo CaixaBank</a:t>
            </a:r>
          </a:p>
        </p:txBody>
      </p:sp>
      <p:grpSp>
        <p:nvGrpSpPr>
          <p:cNvPr id="46" name="Grupo 45"/>
          <p:cNvGrpSpPr/>
          <p:nvPr/>
        </p:nvGrpSpPr>
        <p:grpSpPr>
          <a:xfrm>
            <a:off x="637069" y="1407988"/>
            <a:ext cx="1033355" cy="331370"/>
            <a:chOff x="695786" y="1593032"/>
            <a:chExt cx="1033355" cy="331370"/>
          </a:xfrm>
        </p:grpSpPr>
        <p:pic>
          <p:nvPicPr>
            <p:cNvPr id="47" name="15 Imagen" descr="CaixaBank_logo_RGB_horizontal300.tif"/>
            <p:cNvPicPr>
              <a:picLocks noChangeAspect="1"/>
            </p:cNvPicPr>
            <p:nvPr/>
          </p:nvPicPr>
          <p:blipFill rotWithShape="1">
            <a:blip r:embed="rId3" cstate="print"/>
            <a:srcRect r="69734"/>
            <a:stretch/>
          </p:blipFill>
          <p:spPr bwMode="auto">
            <a:xfrm>
              <a:off x="695786" y="1593032"/>
              <a:ext cx="347620" cy="331370"/>
            </a:xfrm>
            <a:prstGeom prst="rect">
              <a:avLst/>
            </a:prstGeom>
            <a:noFill/>
            <a:ln w="9525">
              <a:noFill/>
              <a:miter lim="800000"/>
              <a:headEnd/>
              <a:tailEnd/>
            </a:ln>
          </p:spPr>
        </p:pic>
        <p:sp>
          <p:nvSpPr>
            <p:cNvPr id="48" name="Más 47"/>
            <p:cNvSpPr/>
            <p:nvPr/>
          </p:nvSpPr>
          <p:spPr bwMode="auto">
            <a:xfrm>
              <a:off x="1131774" y="1668717"/>
              <a:ext cx="180000" cy="180000"/>
            </a:xfrm>
            <a:prstGeom prst="mathPlus">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pic>
          <p:nvPicPr>
            <p:cNvPr id="49" name="Imagen 48"/>
            <p:cNvPicPr>
              <a:picLocks noChangeAspect="1"/>
            </p:cNvPicPr>
            <p:nvPr/>
          </p:nvPicPr>
          <p:blipFill rotWithShape="1">
            <a:blip r:embed="rId4">
              <a:extLst>
                <a:ext uri="{28A0092B-C50C-407E-A947-70E740481C1C}">
                  <a14:useLocalDpi xmlns:a14="http://schemas.microsoft.com/office/drawing/2010/main" val="0"/>
                </a:ext>
              </a:extLst>
            </a:blip>
            <a:srcRect l="3999" t="30000" r="55501" b="30000"/>
            <a:stretch/>
          </p:blipFill>
          <p:spPr>
            <a:xfrm>
              <a:off x="1437541" y="1614717"/>
              <a:ext cx="291600" cy="288000"/>
            </a:xfrm>
            <a:prstGeom prst="rect">
              <a:avLst/>
            </a:prstGeom>
          </p:spPr>
        </p:pic>
      </p:grpSp>
      <p:sp>
        <p:nvSpPr>
          <p:cNvPr id="50" name="30 Llamada rectangular"/>
          <p:cNvSpPr/>
          <p:nvPr/>
        </p:nvSpPr>
        <p:spPr bwMode="auto">
          <a:xfrm>
            <a:off x="5409432" y="1055147"/>
            <a:ext cx="3276000" cy="792000"/>
          </a:xfrm>
          <a:prstGeom prst="rect">
            <a:avLst/>
          </a:prstGeom>
          <a:solidFill>
            <a:schemeClr val="bg1"/>
          </a:solidFill>
          <a:ln w="38100" cap="flat" cmpd="sng" algn="ctr">
            <a:solidFill>
              <a:srgbClr val="C8E6EE"/>
            </a:solid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pPr>
            <a:endParaRPr lang="es-ES" sz="1500" kern="0" dirty="0">
              <a:solidFill>
                <a:prstClr val="black">
                  <a:lumMod val="75000"/>
                  <a:lumOff val="25000"/>
                </a:prstClr>
              </a:solidFill>
              <a:latin typeface="Calibri" pitchFamily="34" charset="0"/>
              <a:cs typeface="Calibri" pitchFamily="34" charset="0"/>
            </a:endParaRPr>
          </a:p>
        </p:txBody>
      </p:sp>
      <p:sp>
        <p:nvSpPr>
          <p:cNvPr id="51" name="24 Rectángulo"/>
          <p:cNvSpPr/>
          <p:nvPr/>
        </p:nvSpPr>
        <p:spPr bwMode="auto">
          <a:xfrm>
            <a:off x="5409431" y="2148688"/>
            <a:ext cx="3267209" cy="2484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50800" dist="38100" dir="8100000" algn="tr" rotWithShape="0">
              <a:prstClr val="black">
                <a:alpha val="1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a:solidFill>
                <a:prstClr val="black"/>
              </a:solidFill>
              <a:latin typeface="Arial" pitchFamily="34" charset="0"/>
              <a:ea typeface="ＭＳ Ｐゴシック" pitchFamily="1" charset="-128"/>
            </a:endParaRPr>
          </a:p>
        </p:txBody>
      </p:sp>
      <p:sp>
        <p:nvSpPr>
          <p:cNvPr id="53" name="30 Llamada rectangular"/>
          <p:cNvSpPr/>
          <p:nvPr/>
        </p:nvSpPr>
        <p:spPr bwMode="auto">
          <a:xfrm>
            <a:off x="5666740" y="3599966"/>
            <a:ext cx="914399" cy="936000"/>
          </a:xfrm>
          <a:prstGeom prst="rect">
            <a:avLst/>
          </a:prstGeom>
          <a:noFill/>
          <a:ln w="19050" cap="flat" cmpd="sng" algn="ctr">
            <a:solidFill>
              <a:srgbClr val="A6B5BE"/>
            </a:solidFill>
            <a:prstDash val="sysDot"/>
            <a:round/>
            <a:headEnd type="none" w="med" len="med"/>
            <a:tailEnd type="none" w="med" len="med"/>
          </a:ln>
          <a:effectLst>
            <a:outerShdw blurRad="63500" sx="102000" sy="102000" algn="ctr" rotWithShape="0">
              <a:prstClr val="black">
                <a:alpha val="10000"/>
              </a:prstClr>
            </a:outerShdw>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pPr>
            <a:endParaRPr lang="es-ES" sz="1500" kern="0" dirty="0">
              <a:solidFill>
                <a:prstClr val="black">
                  <a:lumMod val="75000"/>
                  <a:lumOff val="25000"/>
                </a:prstClr>
              </a:solidFill>
              <a:latin typeface="Calibri" pitchFamily="34" charset="0"/>
              <a:cs typeface="Calibri" pitchFamily="34" charset="0"/>
            </a:endParaRPr>
          </a:p>
        </p:txBody>
      </p:sp>
      <p:graphicFrame>
        <p:nvGraphicFramePr>
          <p:cNvPr id="4" name="Tabla 3"/>
          <p:cNvGraphicFramePr>
            <a:graphicFrameLocks noGrp="1"/>
          </p:cNvGraphicFramePr>
          <p:nvPr>
            <p:extLst>
              <p:ext uri="{D42A27DB-BD31-4B8C-83A1-F6EECF244321}">
                <p14:modId xmlns:p14="http://schemas.microsoft.com/office/powerpoint/2010/main" val="2416353207"/>
              </p:ext>
            </p:extLst>
          </p:nvPr>
        </p:nvGraphicFramePr>
        <p:xfrm>
          <a:off x="5592043" y="2404123"/>
          <a:ext cx="1044000" cy="2140788"/>
        </p:xfrm>
        <a:graphic>
          <a:graphicData uri="http://schemas.openxmlformats.org/drawingml/2006/table">
            <a:tbl>
              <a:tblPr firstRow="1" bandRow="1">
                <a:tableStyleId>{5C22544A-7EE6-4342-B048-85BDC9FD1C3A}</a:tableStyleId>
              </a:tblPr>
              <a:tblGrid>
                <a:gridCol w="1044000"/>
              </a:tblGrid>
              <a:tr h="260394">
                <a:tc>
                  <a:txBody>
                    <a:bodyPr/>
                    <a:lstStyle/>
                    <a:p>
                      <a:pPr marL="85725" marR="0" indent="0" algn="ctr" defTabSz="914400" rtl="0" eaLnBrk="1" fontAlgn="auto" latinLnBrk="0" hangingPunct="1">
                        <a:lnSpc>
                          <a:spcPts val="1300"/>
                        </a:lnSpc>
                        <a:spcBef>
                          <a:spcPts val="0"/>
                        </a:spcBef>
                        <a:spcAft>
                          <a:spcPts val="0"/>
                        </a:spcAft>
                        <a:buClrTx/>
                        <a:buSzTx/>
                        <a:buFontTx/>
                        <a:buNone/>
                        <a:tabLst/>
                        <a:defRPr/>
                      </a:pPr>
                      <a:r>
                        <a:rPr lang="es-ES" sz="1100" b="1" dirty="0" smtClean="0">
                          <a:solidFill>
                            <a:prstClr val="black">
                              <a:lumMod val="65000"/>
                              <a:lumOff val="35000"/>
                            </a:prstClr>
                          </a:solidFill>
                          <a:latin typeface="Calibri" panose="020F0502020204030204" pitchFamily="34" charset="0"/>
                          <a:cs typeface="+mn-cs"/>
                        </a:rPr>
                        <a:t>Var. </a:t>
                      </a:r>
                      <a:r>
                        <a:rPr lang="es-ES" sz="1100" b="1" dirty="0" smtClean="0">
                          <a:solidFill>
                            <a:srgbClr val="595959"/>
                          </a:solidFill>
                          <a:latin typeface="Calibri" panose="020F0502020204030204" pitchFamily="34" charset="0"/>
                          <a:cs typeface="+mn-cs"/>
                        </a:rPr>
                        <a:t>anual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24000">
                <a:tc>
                  <a:txBody>
                    <a:bodyPr/>
                    <a:lstStyle/>
                    <a:p>
                      <a:pPr algn="ctr">
                        <a:lnSpc>
                          <a:spcPts val="1300"/>
                        </a:lnSpc>
                      </a:pPr>
                      <a:r>
                        <a:rPr lang="es-ES" sz="1400" b="1" dirty="0" smtClean="0">
                          <a:solidFill>
                            <a:schemeClr val="tx1"/>
                          </a:solidFill>
                          <a:latin typeface="Calibri" pitchFamily="34" charset="0"/>
                          <a:cs typeface="Calibri" pitchFamily="34" charset="0"/>
                        </a:rPr>
                        <a:t>+3,7%</a:t>
                      </a:r>
                      <a:endParaRPr lang="es-ES" sz="1400" b="1" dirty="0">
                        <a:solidFill>
                          <a:schemeClr val="tx1"/>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8E6EE"/>
                    </a:solidFill>
                  </a:tcPr>
                </a:tc>
              </a:tr>
              <a:tr h="260394">
                <a:tc>
                  <a:txBody>
                    <a:bodyPr/>
                    <a:lstStyle/>
                    <a:p>
                      <a:pPr algn="ctr">
                        <a:lnSpc>
                          <a:spcPts val="1300"/>
                        </a:lnSpc>
                      </a:pP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24000">
                <a:tc>
                  <a:txBody>
                    <a:bodyPr/>
                    <a:lstStyle/>
                    <a:p>
                      <a:pPr algn="ctr">
                        <a:lnSpc>
                          <a:spcPts val="1300"/>
                        </a:lnSpc>
                      </a:pPr>
                      <a:r>
                        <a:rPr lang="es-ES" sz="1200" b="0" dirty="0" smtClean="0">
                          <a:solidFill>
                            <a:schemeClr val="tx1">
                              <a:lumMod val="75000"/>
                              <a:lumOff val="25000"/>
                            </a:schemeClr>
                          </a:solidFill>
                          <a:latin typeface="Calibri" pitchFamily="34" charset="0"/>
                          <a:cs typeface="Calibri" pitchFamily="34" charset="0"/>
                        </a:rPr>
                        <a:t>+2,9%</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24000">
                <a:tc>
                  <a:txBody>
                    <a:bodyPr/>
                    <a:lstStyle/>
                    <a:p>
                      <a:pPr algn="ctr">
                        <a:lnSpc>
                          <a:spcPts val="1300"/>
                        </a:lnSpc>
                      </a:pPr>
                      <a:r>
                        <a:rPr lang="es-ES" sz="1200" b="0" dirty="0" smtClean="0">
                          <a:solidFill>
                            <a:schemeClr val="tx1">
                              <a:lumMod val="75000"/>
                              <a:lumOff val="25000"/>
                            </a:schemeClr>
                          </a:solidFill>
                          <a:latin typeface="Calibri" pitchFamily="34" charset="0"/>
                          <a:cs typeface="Calibri" pitchFamily="34" charset="0"/>
                        </a:rPr>
                        <a:t>+11,0%</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24000">
                <a:tc>
                  <a:txBody>
                    <a:bodyPr/>
                    <a:lstStyle/>
                    <a:p>
                      <a:pPr algn="ctr">
                        <a:lnSpc>
                          <a:spcPts val="1300"/>
                        </a:lnSpc>
                      </a:pPr>
                      <a:r>
                        <a:rPr lang="es-ES" sz="1200" b="0" dirty="0" smtClean="0">
                          <a:solidFill>
                            <a:schemeClr val="tx1">
                              <a:lumMod val="75000"/>
                              <a:lumOff val="25000"/>
                            </a:schemeClr>
                          </a:solidFill>
                          <a:latin typeface="Calibri" pitchFamily="34" charset="0"/>
                          <a:cs typeface="Calibri" pitchFamily="34" charset="0"/>
                        </a:rPr>
                        <a:t>+6,5%</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24000">
                <a:tc>
                  <a:txBody>
                    <a:bodyPr/>
                    <a:lstStyle/>
                    <a:p>
                      <a:pPr algn="ctr">
                        <a:lnSpc>
                          <a:spcPts val="1300"/>
                        </a:lnSpc>
                      </a:pPr>
                      <a:r>
                        <a:rPr lang="es-ES" sz="1200" b="0" dirty="0" smtClean="0">
                          <a:solidFill>
                            <a:schemeClr val="tx1">
                              <a:lumMod val="75000"/>
                              <a:lumOff val="25000"/>
                            </a:schemeClr>
                          </a:solidFill>
                          <a:latin typeface="Calibri" pitchFamily="34" charset="0"/>
                          <a:cs typeface="Calibri" pitchFamily="34" charset="0"/>
                        </a:rPr>
                        <a:t>+5,2%</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5" name="27 CuadroTexto"/>
          <p:cNvSpPr txBox="1"/>
          <p:nvPr/>
        </p:nvSpPr>
        <p:spPr>
          <a:xfrm>
            <a:off x="5471317" y="2188425"/>
            <a:ext cx="1296000" cy="261610"/>
          </a:xfrm>
          <a:prstGeom prst="rect">
            <a:avLst/>
          </a:prstGeom>
          <a:noFill/>
        </p:spPr>
        <p:txBody>
          <a:bodyPr wrap="square" rtlCol="0">
            <a:spAutoFit/>
          </a:bodyPr>
          <a:lstStyle/>
          <a:p>
            <a:pPr algn="ctr"/>
            <a:r>
              <a:rPr lang="es-ES" sz="1100" u="sng" dirty="0" smtClean="0">
                <a:solidFill>
                  <a:srgbClr val="595959"/>
                </a:solidFill>
                <a:latin typeface="Calibri" pitchFamily="34" charset="0"/>
              </a:rPr>
              <a:t>CaixaBank, sin BPI</a:t>
            </a:r>
          </a:p>
        </p:txBody>
      </p:sp>
      <p:sp>
        <p:nvSpPr>
          <p:cNvPr id="56" name="62 Rectángulo"/>
          <p:cNvSpPr/>
          <p:nvPr/>
        </p:nvSpPr>
        <p:spPr bwMode="auto">
          <a:xfrm>
            <a:off x="6858380" y="3628229"/>
            <a:ext cx="1860067" cy="828674"/>
          </a:xfrm>
          <a:prstGeom prst="rect">
            <a:avLst/>
          </a:prstGeom>
          <a:noFill/>
          <a:ln w="9525" cap="flat" cmpd="sng" algn="ctr">
            <a:noFill/>
            <a:prstDash val="sysDot"/>
            <a:round/>
            <a:headEnd type="none" w="med" len="med"/>
            <a:tailEnd type="none" w="med" len="med"/>
          </a:ln>
          <a:effectLst/>
        </p:spPr>
        <p:txBody>
          <a:bodyPr vert="horz" wrap="square" lIns="144000" tIns="45720" rIns="91440" bIns="45720" numCol="1" rtlCol="0" anchor="ctr" anchorCtr="0" compatLnSpc="1">
            <a:prstTxWarp prst="textNoShape">
              <a:avLst/>
            </a:prstTxWarp>
          </a:bodyPr>
          <a:lstStyle/>
          <a:p>
            <a:pPr eaLnBrk="0" hangingPunct="0"/>
            <a:r>
              <a:rPr lang="es-ES" sz="1400" dirty="0" smtClean="0">
                <a:solidFill>
                  <a:srgbClr val="009AD8"/>
                </a:solidFill>
                <a:latin typeface="Calibri" pitchFamily="34" charset="0"/>
                <a:ea typeface="ＭＳ Ｐゴシック" pitchFamily="1" charset="-128"/>
                <a:cs typeface="Calibri" pitchFamily="34" charset="0"/>
              </a:rPr>
              <a:t>Intenso crecimiento en el negocio de seguros de ahorro y activos bajo gestión</a:t>
            </a:r>
          </a:p>
        </p:txBody>
      </p:sp>
      <p:sp>
        <p:nvSpPr>
          <p:cNvPr id="57" name="26 CuadroTexto"/>
          <p:cNvSpPr txBox="1"/>
          <p:nvPr/>
        </p:nvSpPr>
        <p:spPr>
          <a:xfrm>
            <a:off x="6733421" y="1333710"/>
            <a:ext cx="1787669" cy="461665"/>
          </a:xfrm>
          <a:prstGeom prst="rect">
            <a:avLst/>
          </a:prstGeom>
          <a:noFill/>
        </p:spPr>
        <p:txBody>
          <a:bodyPr wrap="none" rtlCol="0">
            <a:spAutoFit/>
          </a:bodyPr>
          <a:lstStyle/>
          <a:p>
            <a:pPr algn="ctr"/>
            <a:r>
              <a:rPr lang="es-ES" sz="2400" dirty="0" smtClean="0">
                <a:solidFill>
                  <a:srgbClr val="009AD8"/>
                </a:solidFill>
                <a:latin typeface="Calibri" pitchFamily="34" charset="0"/>
              </a:rPr>
              <a:t>+11.346 </a:t>
            </a:r>
            <a:r>
              <a:rPr lang="es-ES" sz="1800" dirty="0" smtClean="0">
                <a:solidFill>
                  <a:srgbClr val="009AD8"/>
                </a:solidFill>
                <a:latin typeface="Calibri" pitchFamily="34" charset="0"/>
              </a:rPr>
              <a:t>MM€</a:t>
            </a:r>
          </a:p>
        </p:txBody>
      </p:sp>
      <p:sp>
        <p:nvSpPr>
          <p:cNvPr id="58" name="29 CuadroTexto"/>
          <p:cNvSpPr txBox="1"/>
          <p:nvPr/>
        </p:nvSpPr>
        <p:spPr>
          <a:xfrm>
            <a:off x="6774874" y="1185199"/>
            <a:ext cx="1213345" cy="276999"/>
          </a:xfrm>
          <a:prstGeom prst="rect">
            <a:avLst/>
          </a:prstGeom>
          <a:noFill/>
        </p:spPr>
        <p:txBody>
          <a:bodyPr wrap="none" rtlCol="0">
            <a:spAutoFit/>
          </a:bodyPr>
          <a:lstStyle/>
          <a:p>
            <a:r>
              <a:rPr lang="es-ES" sz="1200" dirty="0" smtClean="0">
                <a:solidFill>
                  <a:prstClr val="black"/>
                </a:solidFill>
                <a:latin typeface="Calibri" pitchFamily="34" charset="0"/>
              </a:rPr>
              <a:t>Variación anual:</a:t>
            </a:r>
          </a:p>
        </p:txBody>
      </p:sp>
      <p:sp>
        <p:nvSpPr>
          <p:cNvPr id="59" name="27 CuadroTexto"/>
          <p:cNvSpPr txBox="1"/>
          <p:nvPr/>
        </p:nvSpPr>
        <p:spPr>
          <a:xfrm>
            <a:off x="5572917" y="1191482"/>
            <a:ext cx="1036942" cy="523220"/>
          </a:xfrm>
          <a:prstGeom prst="rect">
            <a:avLst/>
          </a:prstGeom>
          <a:noFill/>
        </p:spPr>
        <p:txBody>
          <a:bodyPr wrap="square" rtlCol="0">
            <a:spAutoFit/>
          </a:bodyPr>
          <a:lstStyle/>
          <a:p>
            <a:r>
              <a:rPr lang="es-ES" sz="1400" dirty="0" smtClean="0">
                <a:solidFill>
                  <a:prstClr val="black"/>
                </a:solidFill>
                <a:latin typeface="Calibri" pitchFamily="34" charset="0"/>
              </a:rPr>
              <a:t>CaixaBank, sin BPI</a:t>
            </a:r>
          </a:p>
        </p:txBody>
      </p:sp>
      <p:cxnSp>
        <p:nvCxnSpPr>
          <p:cNvPr id="60" name="Conector recto de flecha 59"/>
          <p:cNvCxnSpPr/>
          <p:nvPr/>
        </p:nvCxnSpPr>
        <p:spPr bwMode="auto">
          <a:xfrm>
            <a:off x="6606380" y="4075366"/>
            <a:ext cx="324000" cy="0"/>
          </a:xfrm>
          <a:prstGeom prst="straightConnector1">
            <a:avLst/>
          </a:prstGeom>
          <a:noFill/>
          <a:ln w="19050" cap="flat" cmpd="sng" algn="ctr">
            <a:solidFill>
              <a:srgbClr val="A6B5BE"/>
            </a:solidFill>
            <a:prstDash val="solid"/>
            <a:round/>
            <a:headEnd type="none" w="med" len="med"/>
            <a:tailEnd type="arrow" w="med" len="med"/>
          </a:ln>
          <a:effectLst/>
        </p:spPr>
      </p:cxnSp>
      <p:cxnSp>
        <p:nvCxnSpPr>
          <p:cNvPr id="9" name="Conector recto 8"/>
          <p:cNvCxnSpPr/>
          <p:nvPr/>
        </p:nvCxnSpPr>
        <p:spPr bwMode="auto">
          <a:xfrm>
            <a:off x="783157" y="3536466"/>
            <a:ext cx="4032000" cy="0"/>
          </a:xfrm>
          <a:prstGeom prst="line">
            <a:avLst/>
          </a:prstGeom>
          <a:solidFill>
            <a:schemeClr val="accent1"/>
          </a:solidFill>
          <a:ln w="9525" cap="flat" cmpd="sng" algn="ctr">
            <a:solidFill>
              <a:schemeClr val="bg1">
                <a:lumMod val="85000"/>
              </a:schemeClr>
            </a:solidFill>
            <a:prstDash val="solid"/>
            <a:round/>
            <a:headEnd type="none" w="med" len="med"/>
            <a:tailEnd type="none" w="med" len="med"/>
          </a:ln>
          <a:effectLst/>
        </p:spPr>
      </p:cxnSp>
      <p:cxnSp>
        <p:nvCxnSpPr>
          <p:cNvPr id="64" name="Conector recto 63"/>
          <p:cNvCxnSpPr/>
          <p:nvPr/>
        </p:nvCxnSpPr>
        <p:spPr bwMode="auto">
          <a:xfrm>
            <a:off x="783157" y="3866666"/>
            <a:ext cx="4032000" cy="0"/>
          </a:xfrm>
          <a:prstGeom prst="line">
            <a:avLst/>
          </a:prstGeom>
          <a:solidFill>
            <a:schemeClr val="accent1"/>
          </a:solidFill>
          <a:ln w="9525" cap="flat" cmpd="sng" algn="ctr">
            <a:solidFill>
              <a:schemeClr val="bg1">
                <a:lumMod val="85000"/>
              </a:schemeClr>
            </a:solidFill>
            <a:prstDash val="solid"/>
            <a:round/>
            <a:headEnd type="none" w="med" len="med"/>
            <a:tailEnd type="none" w="med" len="med"/>
          </a:ln>
          <a:effectLst/>
        </p:spPr>
      </p:cxnSp>
      <p:cxnSp>
        <p:nvCxnSpPr>
          <p:cNvPr id="65" name="Conector recto 64"/>
          <p:cNvCxnSpPr/>
          <p:nvPr/>
        </p:nvCxnSpPr>
        <p:spPr bwMode="auto">
          <a:xfrm>
            <a:off x="783157" y="4196866"/>
            <a:ext cx="4032000" cy="0"/>
          </a:xfrm>
          <a:prstGeom prst="line">
            <a:avLst/>
          </a:prstGeom>
          <a:solidFill>
            <a:schemeClr val="accent1"/>
          </a:solidFill>
          <a:ln w="9525" cap="flat" cmpd="sng" algn="ctr">
            <a:solidFill>
              <a:schemeClr val="bg1">
                <a:lumMod val="85000"/>
              </a:schemeClr>
            </a:solidFill>
            <a:prstDash val="solid"/>
            <a:round/>
            <a:headEnd type="none" w="med" len="med"/>
            <a:tailEnd type="none" w="med" len="med"/>
          </a:ln>
          <a:effectLst/>
        </p:spPr>
      </p:cxnSp>
      <p:cxnSp>
        <p:nvCxnSpPr>
          <p:cNvPr id="66" name="Conector recto 65"/>
          <p:cNvCxnSpPr/>
          <p:nvPr/>
        </p:nvCxnSpPr>
        <p:spPr bwMode="auto">
          <a:xfrm>
            <a:off x="5723457" y="3536466"/>
            <a:ext cx="792000" cy="0"/>
          </a:xfrm>
          <a:prstGeom prst="line">
            <a:avLst/>
          </a:prstGeom>
          <a:solidFill>
            <a:schemeClr val="accent1"/>
          </a:solidFill>
          <a:ln w="9525" cap="flat" cmpd="sng" algn="ctr">
            <a:solidFill>
              <a:schemeClr val="bg1">
                <a:lumMod val="85000"/>
              </a:schemeClr>
            </a:solidFill>
            <a:prstDash val="solid"/>
            <a:round/>
            <a:headEnd type="none" w="med" len="med"/>
            <a:tailEnd type="none" w="med" len="med"/>
          </a:ln>
          <a:effectLst/>
        </p:spPr>
      </p:cxnSp>
      <p:cxnSp>
        <p:nvCxnSpPr>
          <p:cNvPr id="67" name="Conector recto 66"/>
          <p:cNvCxnSpPr/>
          <p:nvPr/>
        </p:nvCxnSpPr>
        <p:spPr bwMode="auto">
          <a:xfrm>
            <a:off x="5723457" y="3866666"/>
            <a:ext cx="792000" cy="0"/>
          </a:xfrm>
          <a:prstGeom prst="line">
            <a:avLst/>
          </a:prstGeom>
          <a:solidFill>
            <a:schemeClr val="accent1"/>
          </a:solidFill>
          <a:ln w="9525" cap="flat" cmpd="sng" algn="ctr">
            <a:solidFill>
              <a:schemeClr val="bg1">
                <a:lumMod val="85000"/>
              </a:schemeClr>
            </a:solidFill>
            <a:prstDash val="solid"/>
            <a:round/>
            <a:headEnd type="none" w="med" len="med"/>
            <a:tailEnd type="none" w="med" len="med"/>
          </a:ln>
          <a:effectLst/>
        </p:spPr>
      </p:cxnSp>
      <p:cxnSp>
        <p:nvCxnSpPr>
          <p:cNvPr id="69" name="Conector recto 68"/>
          <p:cNvCxnSpPr/>
          <p:nvPr/>
        </p:nvCxnSpPr>
        <p:spPr bwMode="auto">
          <a:xfrm>
            <a:off x="5723457" y="4196866"/>
            <a:ext cx="792000" cy="0"/>
          </a:xfrm>
          <a:prstGeom prst="line">
            <a:avLst/>
          </a:prstGeom>
          <a:solidFill>
            <a:schemeClr val="accent1"/>
          </a:solidFill>
          <a:ln w="9525" cap="flat" cmpd="sng" algn="ctr">
            <a:solidFill>
              <a:schemeClr val="bg1">
                <a:lumMod val="85000"/>
              </a:schemeClr>
            </a:solidFill>
            <a:prstDash val="solid"/>
            <a:round/>
            <a:headEnd type="none" w="med" len="med"/>
            <a:tailEnd type="none" w="med" len="med"/>
          </a:ln>
          <a:effectLst/>
        </p:spPr>
      </p:cxnSp>
    </p:spTree>
    <p:extLst>
      <p:ext uri="{BB962C8B-B14F-4D97-AF65-F5344CB8AC3E}">
        <p14:creationId xmlns:p14="http://schemas.microsoft.com/office/powerpoint/2010/main" val="533109339"/>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Fuerte crecimiento de los seguros vida-riesgo y no-vida</a:t>
            </a:r>
            <a:endParaRPr lang="es-ES" sz="1400" kern="0" dirty="0">
              <a:solidFill>
                <a:prstClr val="white"/>
              </a:solidFill>
              <a:latin typeface="Calibri" pitchFamily="34" charset="0"/>
              <a:cs typeface="Calibri" pitchFamily="34" charset="0"/>
            </a:endParaRPr>
          </a:p>
        </p:txBody>
      </p:sp>
      <p:sp>
        <p:nvSpPr>
          <p:cNvPr id="6" name="30 Llamada rectangular"/>
          <p:cNvSpPr/>
          <p:nvPr/>
        </p:nvSpPr>
        <p:spPr bwMode="auto">
          <a:xfrm>
            <a:off x="247651" y="990600"/>
            <a:ext cx="8640000" cy="1836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50800" dist="38100" algn="l" rotWithShape="0">
              <a:prstClr val="black">
                <a:alpha val="10000"/>
              </a:prstClr>
            </a:outerShdw>
          </a:effectLst>
        </p:spPr>
        <p:txBody>
          <a:bodyPr vert="horz" wrap="square" lIns="144000" tIns="126000" rIns="91440" bIns="45720" numCol="1" rtlCol="0" anchor="t" anchorCtr="0" compatLnSpc="1">
            <a:prstTxWarp prst="textNoShape">
              <a:avLst/>
            </a:prstTxWarp>
          </a:bodyPr>
          <a:lstStyle/>
          <a:p>
            <a:pPr marL="87313" eaLnBrk="0" fontAlgn="auto" hangingPunct="0">
              <a:spcBef>
                <a:spcPts val="0"/>
              </a:spcBef>
              <a:spcAft>
                <a:spcPts val="0"/>
              </a:spcAft>
            </a:pPr>
            <a:endParaRPr lang="es-ES" sz="1100" b="0" kern="0" dirty="0">
              <a:solidFill>
                <a:srgbClr val="009AD8"/>
              </a:solidFill>
              <a:latin typeface="Calibri" pitchFamily="34" charset="0"/>
              <a:ea typeface="ＭＳ Ｐゴシック" pitchFamily="1" charset="-128"/>
              <a:cs typeface="Calibri" pitchFamily="34" charset="0"/>
            </a:endParaRPr>
          </a:p>
        </p:txBody>
      </p:sp>
      <p:graphicFrame>
        <p:nvGraphicFramePr>
          <p:cNvPr id="11" name="Gráfico 10"/>
          <p:cNvGraphicFramePr/>
          <p:nvPr>
            <p:extLst>
              <p:ext uri="{D42A27DB-BD31-4B8C-83A1-F6EECF244321}">
                <p14:modId xmlns:p14="http://schemas.microsoft.com/office/powerpoint/2010/main" val="1165496172"/>
              </p:ext>
            </p:extLst>
          </p:nvPr>
        </p:nvGraphicFramePr>
        <p:xfrm>
          <a:off x="2565400" y="1206500"/>
          <a:ext cx="3382100" cy="1548000"/>
        </p:xfrm>
        <a:graphic>
          <a:graphicData uri="http://schemas.openxmlformats.org/drawingml/2006/chart">
            <c:chart xmlns:c="http://schemas.openxmlformats.org/drawingml/2006/chart" xmlns:r="http://schemas.openxmlformats.org/officeDocument/2006/relationships" r:id="rId2"/>
          </a:graphicData>
        </a:graphic>
      </p:graphicFrame>
      <p:sp>
        <p:nvSpPr>
          <p:cNvPr id="13" name="Rectángulo 12"/>
          <p:cNvSpPr/>
          <p:nvPr/>
        </p:nvSpPr>
        <p:spPr>
          <a:xfrm>
            <a:off x="2653312" y="1054011"/>
            <a:ext cx="2528288" cy="246221"/>
          </a:xfrm>
          <a:prstGeom prst="rect">
            <a:avLst/>
          </a:prstGeom>
        </p:spPr>
        <p:txBody>
          <a:bodyPr wrap="square">
            <a:spAutoFit/>
          </a:bodyPr>
          <a:lstStyle/>
          <a:p>
            <a:pPr marL="3175" eaLnBrk="0" fontAlgn="auto" hangingPunct="0">
              <a:spcBef>
                <a:spcPts val="0"/>
              </a:spcBef>
              <a:spcAft>
                <a:spcPts val="0"/>
              </a:spcAft>
            </a:pPr>
            <a:r>
              <a:rPr lang="es-ES" sz="1000" b="0" dirty="0" smtClean="0">
                <a:solidFill>
                  <a:srgbClr val="595959"/>
                </a:solidFill>
                <a:uFill>
                  <a:solidFill>
                    <a:srgbClr val="0092D2"/>
                  </a:solidFill>
                </a:uFill>
                <a:latin typeface="Calibri" pitchFamily="34" charset="0"/>
              </a:rPr>
              <a:t>Producción, en millones de euros</a:t>
            </a:r>
            <a:endParaRPr lang="es-ES" sz="1000" b="0" dirty="0">
              <a:solidFill>
                <a:srgbClr val="595959"/>
              </a:solidFill>
              <a:uFill>
                <a:solidFill>
                  <a:srgbClr val="0092D2"/>
                </a:solidFill>
              </a:uFill>
              <a:latin typeface="Calibri" pitchFamily="34" charset="0"/>
            </a:endParaRPr>
          </a:p>
        </p:txBody>
      </p:sp>
      <p:sp>
        <p:nvSpPr>
          <p:cNvPr id="14" name="Rectángulo 13"/>
          <p:cNvSpPr/>
          <p:nvPr/>
        </p:nvSpPr>
        <p:spPr>
          <a:xfrm>
            <a:off x="6293713" y="1054011"/>
            <a:ext cx="2528288" cy="246221"/>
          </a:xfrm>
          <a:prstGeom prst="rect">
            <a:avLst/>
          </a:prstGeom>
        </p:spPr>
        <p:txBody>
          <a:bodyPr wrap="square">
            <a:spAutoFit/>
          </a:bodyPr>
          <a:lstStyle/>
          <a:p>
            <a:pPr marL="3175" eaLnBrk="0" fontAlgn="auto" hangingPunct="0">
              <a:spcBef>
                <a:spcPts val="0"/>
              </a:spcBef>
              <a:spcAft>
                <a:spcPts val="0"/>
              </a:spcAft>
            </a:pPr>
            <a:r>
              <a:rPr lang="es-ES" sz="1000" b="0" dirty="0">
                <a:solidFill>
                  <a:srgbClr val="595959"/>
                </a:solidFill>
                <a:uFill>
                  <a:solidFill>
                    <a:srgbClr val="0092D2"/>
                  </a:solidFill>
                </a:uFill>
                <a:latin typeface="Calibri" pitchFamily="34" charset="0"/>
              </a:rPr>
              <a:t>Cuota de </a:t>
            </a:r>
            <a:r>
              <a:rPr lang="es-ES" sz="1000" b="0" dirty="0" smtClean="0">
                <a:solidFill>
                  <a:srgbClr val="595959"/>
                </a:solidFill>
                <a:uFill>
                  <a:solidFill>
                    <a:srgbClr val="0092D2"/>
                  </a:solidFill>
                </a:uFill>
                <a:latin typeface="Calibri" pitchFamily="34" charset="0"/>
              </a:rPr>
              <a:t>seguros vida-riesgo</a:t>
            </a:r>
            <a:endParaRPr lang="es-ES" sz="1000" b="0" dirty="0">
              <a:solidFill>
                <a:srgbClr val="595959"/>
              </a:solidFill>
              <a:uFill>
                <a:solidFill>
                  <a:srgbClr val="0092D2"/>
                </a:solidFill>
              </a:uFill>
              <a:latin typeface="Calibri" pitchFamily="34" charset="0"/>
            </a:endParaRPr>
          </a:p>
        </p:txBody>
      </p:sp>
      <p:sp>
        <p:nvSpPr>
          <p:cNvPr id="15" name="30 Llamada rectangular"/>
          <p:cNvSpPr/>
          <p:nvPr/>
        </p:nvSpPr>
        <p:spPr bwMode="auto">
          <a:xfrm>
            <a:off x="247651" y="2938344"/>
            <a:ext cx="8640000" cy="1836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50800" dist="38100" algn="l" rotWithShape="0">
              <a:prstClr val="black">
                <a:alpha val="10000"/>
              </a:prstClr>
            </a:outerShdw>
          </a:effectLst>
        </p:spPr>
        <p:txBody>
          <a:bodyPr vert="horz" wrap="square" lIns="144000" tIns="126000" rIns="91440" bIns="45720" numCol="1" rtlCol="0" anchor="t" anchorCtr="0" compatLnSpc="1">
            <a:prstTxWarp prst="textNoShape">
              <a:avLst/>
            </a:prstTxWarp>
          </a:bodyPr>
          <a:lstStyle/>
          <a:p>
            <a:pPr marL="87313" eaLnBrk="0" fontAlgn="auto" hangingPunct="0">
              <a:spcBef>
                <a:spcPts val="0"/>
              </a:spcBef>
              <a:spcAft>
                <a:spcPts val="0"/>
              </a:spcAft>
            </a:pPr>
            <a:endParaRPr lang="es-ES" sz="1100" b="0" kern="0" dirty="0">
              <a:solidFill>
                <a:srgbClr val="009AD8"/>
              </a:solidFill>
              <a:latin typeface="Calibri" pitchFamily="34" charset="0"/>
              <a:ea typeface="ＭＳ Ｐゴシック" pitchFamily="1" charset="-128"/>
              <a:cs typeface="Calibri" pitchFamily="34" charset="0"/>
            </a:endParaRPr>
          </a:p>
        </p:txBody>
      </p:sp>
      <p:cxnSp>
        <p:nvCxnSpPr>
          <p:cNvPr id="18" name="Conector recto 17"/>
          <p:cNvCxnSpPr/>
          <p:nvPr/>
        </p:nvCxnSpPr>
        <p:spPr bwMode="auto">
          <a:xfrm>
            <a:off x="6113762" y="1092111"/>
            <a:ext cx="0" cy="1620000"/>
          </a:xfrm>
          <a:prstGeom prst="line">
            <a:avLst/>
          </a:prstGeom>
          <a:solidFill>
            <a:schemeClr val="accent1"/>
          </a:solidFill>
          <a:ln w="28575" cap="flat" cmpd="sng" algn="ctr">
            <a:solidFill>
              <a:schemeClr val="bg1">
                <a:lumMod val="85000"/>
              </a:schemeClr>
            </a:solidFill>
            <a:prstDash val="solid"/>
            <a:round/>
            <a:headEnd type="none" w="med" len="med"/>
            <a:tailEnd type="none" w="med" len="med"/>
          </a:ln>
          <a:effectLst/>
        </p:spPr>
      </p:cxnSp>
      <p:pic>
        <p:nvPicPr>
          <p:cNvPr id="19" name="Imagen 18"/>
          <p:cNvPicPr>
            <a:picLocks noChangeAspect="1"/>
          </p:cNvPicPr>
          <p:nvPr/>
        </p:nvPicPr>
        <p:blipFill rotWithShape="1">
          <a:blip r:embed="rId3">
            <a:extLst>
              <a:ext uri="{28A0092B-C50C-407E-A947-70E740481C1C}">
                <a14:useLocalDpi xmlns:a14="http://schemas.microsoft.com/office/drawing/2010/main" val="0"/>
              </a:ext>
            </a:extLst>
          </a:blip>
          <a:srcRect l="22559" r="6675"/>
          <a:stretch/>
        </p:blipFill>
        <p:spPr>
          <a:xfrm>
            <a:off x="330201" y="1064907"/>
            <a:ext cx="2118398" cy="1692000"/>
          </a:xfrm>
          <a:prstGeom prst="rect">
            <a:avLst/>
          </a:prstGeom>
        </p:spPr>
      </p:pic>
      <p:pic>
        <p:nvPicPr>
          <p:cNvPr id="25" name="Imagen 24"/>
          <p:cNvPicPr>
            <a:picLocks noChangeAspect="1"/>
          </p:cNvPicPr>
          <p:nvPr/>
        </p:nvPicPr>
        <p:blipFill rotWithShape="1">
          <a:blip r:embed="rId4">
            <a:extLst>
              <a:ext uri="{28A0092B-C50C-407E-A947-70E740481C1C}">
                <a14:useLocalDpi xmlns:a14="http://schemas.microsoft.com/office/drawing/2010/main" val="0"/>
              </a:ext>
            </a:extLst>
          </a:blip>
          <a:srcRect t="21372" b="45646"/>
          <a:stretch/>
        </p:blipFill>
        <p:spPr>
          <a:xfrm>
            <a:off x="6384508" y="1334171"/>
            <a:ext cx="1036800" cy="216000"/>
          </a:xfrm>
          <a:prstGeom prst="rect">
            <a:avLst/>
          </a:prstGeom>
        </p:spPr>
      </p:pic>
      <p:cxnSp>
        <p:nvCxnSpPr>
          <p:cNvPr id="26" name="Conector recto 25"/>
          <p:cNvCxnSpPr/>
          <p:nvPr/>
        </p:nvCxnSpPr>
        <p:spPr bwMode="auto">
          <a:xfrm rot="10800000">
            <a:off x="6540953" y="2228200"/>
            <a:ext cx="0" cy="288000"/>
          </a:xfrm>
          <a:prstGeom prst="line">
            <a:avLst/>
          </a:prstGeom>
          <a:solidFill>
            <a:schemeClr val="accent1"/>
          </a:solidFill>
          <a:ln w="9525" cap="flat" cmpd="sng" algn="ctr">
            <a:solidFill>
              <a:srgbClr val="A6B5BE"/>
            </a:solidFill>
            <a:prstDash val="sysDot"/>
            <a:round/>
            <a:headEnd type="none" w="med" len="med"/>
            <a:tailEnd type="none" w="med" len="med"/>
          </a:ln>
          <a:effectLst/>
        </p:spPr>
      </p:cxnSp>
      <p:cxnSp>
        <p:nvCxnSpPr>
          <p:cNvPr id="27" name="Conector recto 26"/>
          <p:cNvCxnSpPr/>
          <p:nvPr/>
        </p:nvCxnSpPr>
        <p:spPr bwMode="auto">
          <a:xfrm rot="10800000">
            <a:off x="7163253" y="2120200"/>
            <a:ext cx="0" cy="396000"/>
          </a:xfrm>
          <a:prstGeom prst="line">
            <a:avLst/>
          </a:prstGeom>
          <a:solidFill>
            <a:schemeClr val="accent1"/>
          </a:solidFill>
          <a:ln w="9525" cap="flat" cmpd="sng" algn="ctr">
            <a:solidFill>
              <a:srgbClr val="A6B5BE"/>
            </a:solidFill>
            <a:prstDash val="sysDot"/>
            <a:round/>
            <a:headEnd type="none" w="med" len="med"/>
            <a:tailEnd type="none" w="med" len="med"/>
          </a:ln>
          <a:effectLst/>
        </p:spPr>
      </p:cxnSp>
      <p:cxnSp>
        <p:nvCxnSpPr>
          <p:cNvPr id="28" name="Conector recto 27"/>
          <p:cNvCxnSpPr/>
          <p:nvPr/>
        </p:nvCxnSpPr>
        <p:spPr bwMode="auto">
          <a:xfrm rot="10800000">
            <a:off x="7772853" y="1904200"/>
            <a:ext cx="0" cy="612000"/>
          </a:xfrm>
          <a:prstGeom prst="line">
            <a:avLst/>
          </a:prstGeom>
          <a:solidFill>
            <a:schemeClr val="accent1"/>
          </a:solidFill>
          <a:ln w="9525" cap="flat" cmpd="sng" algn="ctr">
            <a:solidFill>
              <a:srgbClr val="A6B5BE"/>
            </a:solidFill>
            <a:prstDash val="sysDot"/>
            <a:round/>
            <a:headEnd type="none" w="med" len="med"/>
            <a:tailEnd type="none" w="med" len="med"/>
          </a:ln>
          <a:effectLst/>
        </p:spPr>
      </p:cxnSp>
      <p:cxnSp>
        <p:nvCxnSpPr>
          <p:cNvPr id="29" name="Conector recto 28"/>
          <p:cNvCxnSpPr/>
          <p:nvPr/>
        </p:nvCxnSpPr>
        <p:spPr bwMode="auto">
          <a:xfrm rot="10800000">
            <a:off x="8369753" y="1724200"/>
            <a:ext cx="0" cy="792000"/>
          </a:xfrm>
          <a:prstGeom prst="line">
            <a:avLst/>
          </a:prstGeom>
          <a:solidFill>
            <a:schemeClr val="accent1"/>
          </a:solidFill>
          <a:ln w="9525" cap="flat" cmpd="sng" algn="ctr">
            <a:solidFill>
              <a:srgbClr val="A6B5BE"/>
            </a:solidFill>
            <a:prstDash val="sysDot"/>
            <a:round/>
            <a:headEnd type="none" w="med" len="med"/>
            <a:tailEnd type="none" w="med" len="med"/>
          </a:ln>
          <a:effectLst/>
        </p:spPr>
      </p:cxnSp>
      <p:graphicFrame>
        <p:nvGraphicFramePr>
          <p:cNvPr id="23" name="Gráfico 22"/>
          <p:cNvGraphicFramePr/>
          <p:nvPr>
            <p:extLst>
              <p:ext uri="{D42A27DB-BD31-4B8C-83A1-F6EECF244321}">
                <p14:modId xmlns:p14="http://schemas.microsoft.com/office/powerpoint/2010/main" val="886510401"/>
              </p:ext>
            </p:extLst>
          </p:nvPr>
        </p:nvGraphicFramePr>
        <p:xfrm>
          <a:off x="6132507" y="1280322"/>
          <a:ext cx="2700000" cy="1515300"/>
        </p:xfrm>
        <a:graphic>
          <a:graphicData uri="http://schemas.openxmlformats.org/drawingml/2006/chart">
            <c:chart xmlns:c="http://schemas.openxmlformats.org/drawingml/2006/chart" xmlns:r="http://schemas.openxmlformats.org/officeDocument/2006/relationships" r:id="rId5"/>
          </a:graphicData>
        </a:graphic>
      </p:graphicFrame>
      <p:sp>
        <p:nvSpPr>
          <p:cNvPr id="33" name="Rectángulo 32"/>
          <p:cNvSpPr/>
          <p:nvPr/>
        </p:nvSpPr>
        <p:spPr bwMode="auto">
          <a:xfrm>
            <a:off x="330201" y="2516200"/>
            <a:ext cx="1476000" cy="24070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34" name="CuadroTexto 33"/>
          <p:cNvSpPr txBox="1"/>
          <p:nvPr/>
        </p:nvSpPr>
        <p:spPr>
          <a:xfrm>
            <a:off x="323737" y="2523453"/>
            <a:ext cx="1512000" cy="276999"/>
          </a:xfrm>
          <a:prstGeom prst="rect">
            <a:avLst/>
          </a:prstGeom>
          <a:noFill/>
        </p:spPr>
        <p:txBody>
          <a:bodyPr wrap="none" rtlCol="0">
            <a:spAutoFit/>
          </a:bodyPr>
          <a:lstStyle/>
          <a:p>
            <a:r>
              <a:rPr lang="es-ES" sz="1200" u="none" dirty="0" smtClean="0">
                <a:latin typeface="Calibri" pitchFamily="34" charset="0"/>
              </a:rPr>
              <a:t>Seguros Vida-Riesgo</a:t>
            </a:r>
          </a:p>
        </p:txBody>
      </p:sp>
      <p:sp>
        <p:nvSpPr>
          <p:cNvPr id="35" name="Rectángulo 34"/>
          <p:cNvSpPr/>
          <p:nvPr/>
        </p:nvSpPr>
        <p:spPr>
          <a:xfrm>
            <a:off x="5686572" y="2484559"/>
            <a:ext cx="305788" cy="194925"/>
          </a:xfrm>
          <a:prstGeom prst="rect">
            <a:avLst/>
          </a:prstGeom>
        </p:spPr>
        <p:txBody>
          <a:bodyPr wrap="square">
            <a:spAutoFit/>
          </a:bodyPr>
          <a:lstStyle/>
          <a:p>
            <a:pPr marL="3175" eaLnBrk="0" fontAlgn="auto" hangingPunct="0">
              <a:spcBef>
                <a:spcPts val="0"/>
              </a:spcBef>
              <a:spcAft>
                <a:spcPts val="0"/>
              </a:spcAft>
            </a:pPr>
            <a:r>
              <a:rPr lang="es-ES" sz="1000" b="0" baseline="30000" dirty="0" smtClean="0">
                <a:solidFill>
                  <a:srgbClr val="595959"/>
                </a:solidFill>
                <a:uFill>
                  <a:solidFill>
                    <a:srgbClr val="0092D2"/>
                  </a:solidFill>
                </a:uFill>
                <a:latin typeface="Calibri" pitchFamily="34" charset="0"/>
              </a:rPr>
              <a:t>1</a:t>
            </a:r>
            <a:endParaRPr lang="es-ES" sz="1000" b="0" baseline="30000" dirty="0">
              <a:solidFill>
                <a:srgbClr val="595959"/>
              </a:solidFill>
              <a:uFill>
                <a:solidFill>
                  <a:srgbClr val="0092D2"/>
                </a:solidFill>
              </a:uFill>
              <a:latin typeface="Calibri" pitchFamily="34" charset="0"/>
            </a:endParaRPr>
          </a:p>
        </p:txBody>
      </p:sp>
      <p:sp>
        <p:nvSpPr>
          <p:cNvPr id="36" name="CuadroTexto 35"/>
          <p:cNvSpPr txBox="1"/>
          <p:nvPr/>
        </p:nvSpPr>
        <p:spPr>
          <a:xfrm>
            <a:off x="200900" y="4902323"/>
            <a:ext cx="3380310" cy="220561"/>
          </a:xfrm>
          <a:prstGeom prst="rect">
            <a:avLst/>
          </a:prstGeom>
          <a:noFill/>
        </p:spPr>
        <p:txBody>
          <a:bodyPr wrap="square" rtlCol="0">
            <a:spAutoFit/>
          </a:bodyPr>
          <a:lstStyle/>
          <a:p>
            <a:r>
              <a:rPr lang="es-ES" b="0" baseline="30000" dirty="0" smtClean="0">
                <a:solidFill>
                  <a:srgbClr val="899BAD"/>
                </a:solidFill>
                <a:latin typeface="Calibri" pitchFamily="34" charset="0"/>
              </a:rPr>
              <a:t>1</a:t>
            </a:r>
            <a:r>
              <a:rPr lang="es-ES" b="0" dirty="0" smtClean="0">
                <a:solidFill>
                  <a:srgbClr val="899BAD"/>
                </a:solidFill>
                <a:latin typeface="Calibri" pitchFamily="34" charset="0"/>
              </a:rPr>
              <a:t> Últimos 12 meses</a:t>
            </a:r>
          </a:p>
        </p:txBody>
      </p:sp>
      <p:sp>
        <p:nvSpPr>
          <p:cNvPr id="37" name="CuadroTexto 36"/>
          <p:cNvSpPr txBox="1"/>
          <p:nvPr/>
        </p:nvSpPr>
        <p:spPr>
          <a:xfrm>
            <a:off x="5415377" y="1216822"/>
            <a:ext cx="458780" cy="307777"/>
          </a:xfrm>
          <a:prstGeom prst="rect">
            <a:avLst/>
          </a:prstGeom>
          <a:noFill/>
        </p:spPr>
        <p:txBody>
          <a:bodyPr wrap="none" rtlCol="0">
            <a:spAutoFit/>
          </a:bodyPr>
          <a:lstStyle/>
          <a:p>
            <a:pPr algn="ctr"/>
            <a:r>
              <a:rPr lang="es-ES" sz="1400" u="none" dirty="0" smtClean="0">
                <a:solidFill>
                  <a:srgbClr val="009AD8"/>
                </a:solidFill>
                <a:latin typeface="Calibri" pitchFamily="34" charset="0"/>
              </a:rPr>
              <a:t>775</a:t>
            </a:r>
          </a:p>
        </p:txBody>
      </p:sp>
      <p:sp>
        <p:nvSpPr>
          <p:cNvPr id="38" name="Rectángulo 37"/>
          <p:cNvSpPr/>
          <p:nvPr/>
        </p:nvSpPr>
        <p:spPr>
          <a:xfrm>
            <a:off x="6293713" y="3009811"/>
            <a:ext cx="2528288" cy="246221"/>
          </a:xfrm>
          <a:prstGeom prst="rect">
            <a:avLst/>
          </a:prstGeom>
        </p:spPr>
        <p:txBody>
          <a:bodyPr wrap="square">
            <a:spAutoFit/>
          </a:bodyPr>
          <a:lstStyle/>
          <a:p>
            <a:pPr marL="3175" eaLnBrk="0" fontAlgn="auto" hangingPunct="0">
              <a:spcBef>
                <a:spcPts val="0"/>
              </a:spcBef>
              <a:spcAft>
                <a:spcPts val="0"/>
              </a:spcAft>
            </a:pPr>
            <a:r>
              <a:rPr lang="es-ES" sz="1000" b="0" dirty="0">
                <a:solidFill>
                  <a:srgbClr val="595959"/>
                </a:solidFill>
                <a:uFill>
                  <a:solidFill>
                    <a:srgbClr val="0092D2"/>
                  </a:solidFill>
                </a:uFill>
                <a:latin typeface="Calibri" pitchFamily="34" charset="0"/>
              </a:rPr>
              <a:t>Cuota de </a:t>
            </a:r>
            <a:r>
              <a:rPr lang="es-ES" sz="1000" b="0" dirty="0" smtClean="0">
                <a:solidFill>
                  <a:srgbClr val="595959"/>
                </a:solidFill>
                <a:uFill>
                  <a:solidFill>
                    <a:srgbClr val="0092D2"/>
                  </a:solidFill>
                </a:uFill>
                <a:latin typeface="Calibri" pitchFamily="34" charset="0"/>
              </a:rPr>
              <a:t>seguros no-vida</a:t>
            </a:r>
            <a:endParaRPr lang="es-ES" sz="1000" b="0" dirty="0">
              <a:solidFill>
                <a:srgbClr val="595959"/>
              </a:solidFill>
              <a:uFill>
                <a:solidFill>
                  <a:srgbClr val="0092D2"/>
                </a:solidFill>
              </a:uFill>
              <a:latin typeface="Calibri" pitchFamily="34" charset="0"/>
            </a:endParaRPr>
          </a:p>
        </p:txBody>
      </p:sp>
      <p:cxnSp>
        <p:nvCxnSpPr>
          <p:cNvPr id="39" name="Conector recto 38"/>
          <p:cNvCxnSpPr/>
          <p:nvPr/>
        </p:nvCxnSpPr>
        <p:spPr bwMode="auto">
          <a:xfrm>
            <a:off x="6113762" y="3047911"/>
            <a:ext cx="0" cy="1620000"/>
          </a:xfrm>
          <a:prstGeom prst="line">
            <a:avLst/>
          </a:prstGeom>
          <a:solidFill>
            <a:schemeClr val="accent1"/>
          </a:solidFill>
          <a:ln w="28575" cap="flat" cmpd="sng" algn="ctr">
            <a:solidFill>
              <a:schemeClr val="bg1">
                <a:lumMod val="85000"/>
              </a:schemeClr>
            </a:solidFill>
            <a:prstDash val="solid"/>
            <a:round/>
            <a:headEnd type="none" w="med" len="med"/>
            <a:tailEnd type="none" w="med" len="med"/>
          </a:ln>
          <a:effectLst/>
        </p:spPr>
      </p:cxnSp>
      <p:cxnSp>
        <p:nvCxnSpPr>
          <p:cNvPr id="41" name="Conector recto 40"/>
          <p:cNvCxnSpPr/>
          <p:nvPr/>
        </p:nvCxnSpPr>
        <p:spPr bwMode="auto">
          <a:xfrm rot="10800000">
            <a:off x="6553653" y="4171300"/>
            <a:ext cx="0" cy="288000"/>
          </a:xfrm>
          <a:prstGeom prst="line">
            <a:avLst/>
          </a:prstGeom>
          <a:solidFill>
            <a:schemeClr val="accent1"/>
          </a:solidFill>
          <a:ln w="9525" cap="flat" cmpd="sng" algn="ctr">
            <a:solidFill>
              <a:srgbClr val="A6B5BE"/>
            </a:solidFill>
            <a:prstDash val="sysDot"/>
            <a:round/>
            <a:headEnd type="none" w="med" len="med"/>
            <a:tailEnd type="none" w="med" len="med"/>
          </a:ln>
          <a:effectLst/>
        </p:spPr>
      </p:cxnSp>
      <p:cxnSp>
        <p:nvCxnSpPr>
          <p:cNvPr id="42" name="Conector recto 41"/>
          <p:cNvCxnSpPr/>
          <p:nvPr/>
        </p:nvCxnSpPr>
        <p:spPr bwMode="auto">
          <a:xfrm rot="10800000">
            <a:off x="7163253" y="3847300"/>
            <a:ext cx="0" cy="612000"/>
          </a:xfrm>
          <a:prstGeom prst="line">
            <a:avLst/>
          </a:prstGeom>
          <a:solidFill>
            <a:schemeClr val="accent1"/>
          </a:solidFill>
          <a:ln w="9525" cap="flat" cmpd="sng" algn="ctr">
            <a:solidFill>
              <a:srgbClr val="A6B5BE"/>
            </a:solidFill>
            <a:prstDash val="sysDot"/>
            <a:round/>
            <a:headEnd type="none" w="med" len="med"/>
            <a:tailEnd type="none" w="med" len="med"/>
          </a:ln>
          <a:effectLst/>
        </p:spPr>
      </p:cxnSp>
      <p:cxnSp>
        <p:nvCxnSpPr>
          <p:cNvPr id="43" name="Conector recto 42"/>
          <p:cNvCxnSpPr/>
          <p:nvPr/>
        </p:nvCxnSpPr>
        <p:spPr bwMode="auto">
          <a:xfrm rot="10800000">
            <a:off x="7772853" y="3667300"/>
            <a:ext cx="0" cy="792000"/>
          </a:xfrm>
          <a:prstGeom prst="line">
            <a:avLst/>
          </a:prstGeom>
          <a:solidFill>
            <a:schemeClr val="accent1"/>
          </a:solidFill>
          <a:ln w="9525" cap="flat" cmpd="sng" algn="ctr">
            <a:solidFill>
              <a:srgbClr val="A6B5BE"/>
            </a:solidFill>
            <a:prstDash val="sysDot"/>
            <a:round/>
            <a:headEnd type="none" w="med" len="med"/>
            <a:tailEnd type="none" w="med" len="med"/>
          </a:ln>
          <a:effectLst/>
        </p:spPr>
      </p:cxnSp>
      <p:cxnSp>
        <p:nvCxnSpPr>
          <p:cNvPr id="44" name="Conector recto 43"/>
          <p:cNvCxnSpPr/>
          <p:nvPr/>
        </p:nvCxnSpPr>
        <p:spPr bwMode="auto">
          <a:xfrm rot="10800000">
            <a:off x="8369753" y="3523300"/>
            <a:ext cx="0" cy="936000"/>
          </a:xfrm>
          <a:prstGeom prst="line">
            <a:avLst/>
          </a:prstGeom>
          <a:solidFill>
            <a:schemeClr val="accent1"/>
          </a:solidFill>
          <a:ln w="9525" cap="flat" cmpd="sng" algn="ctr">
            <a:solidFill>
              <a:srgbClr val="A6B5BE"/>
            </a:solidFill>
            <a:prstDash val="sysDot"/>
            <a:round/>
            <a:headEnd type="none" w="med" len="med"/>
            <a:tailEnd type="none" w="med" len="med"/>
          </a:ln>
          <a:effectLst/>
        </p:spPr>
      </p:cxnSp>
      <p:graphicFrame>
        <p:nvGraphicFramePr>
          <p:cNvPr id="45" name="Gráfico 44"/>
          <p:cNvGraphicFramePr/>
          <p:nvPr>
            <p:extLst>
              <p:ext uri="{D42A27DB-BD31-4B8C-83A1-F6EECF244321}">
                <p14:modId xmlns:p14="http://schemas.microsoft.com/office/powerpoint/2010/main" val="3987525063"/>
              </p:ext>
            </p:extLst>
          </p:nvPr>
        </p:nvGraphicFramePr>
        <p:xfrm>
          <a:off x="6132507" y="3236122"/>
          <a:ext cx="2700000" cy="1515300"/>
        </p:xfrm>
        <a:graphic>
          <a:graphicData uri="http://schemas.openxmlformats.org/drawingml/2006/chart">
            <c:chart xmlns:c="http://schemas.openxmlformats.org/drawingml/2006/chart" xmlns:r="http://schemas.openxmlformats.org/officeDocument/2006/relationships" r:id="rId6"/>
          </a:graphicData>
        </a:graphic>
      </p:graphicFrame>
      <p:pic>
        <p:nvPicPr>
          <p:cNvPr id="47" name="Imagen 46"/>
          <p:cNvPicPr>
            <a:picLocks noChangeAspect="1"/>
          </p:cNvPicPr>
          <p:nvPr/>
        </p:nvPicPr>
        <p:blipFill rotWithShape="1">
          <a:blip r:embed="rId7">
            <a:extLst>
              <a:ext uri="{28A0092B-C50C-407E-A947-70E740481C1C}">
                <a14:useLocalDpi xmlns:a14="http://schemas.microsoft.com/office/drawing/2010/main" val="0"/>
              </a:ext>
            </a:extLst>
          </a:blip>
          <a:srcRect l="2680" r="26471"/>
          <a:stretch/>
        </p:blipFill>
        <p:spPr>
          <a:xfrm>
            <a:off x="330200" y="3022511"/>
            <a:ext cx="2120900" cy="1692000"/>
          </a:xfrm>
          <a:prstGeom prst="rect">
            <a:avLst/>
          </a:prstGeom>
        </p:spPr>
      </p:pic>
      <p:sp>
        <p:nvSpPr>
          <p:cNvPr id="48" name="Rectángulo 47"/>
          <p:cNvSpPr/>
          <p:nvPr/>
        </p:nvSpPr>
        <p:spPr bwMode="auto">
          <a:xfrm>
            <a:off x="313511" y="4473147"/>
            <a:ext cx="1260000" cy="24070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49" name="CuadroTexto 48"/>
          <p:cNvSpPr txBox="1"/>
          <p:nvPr/>
        </p:nvSpPr>
        <p:spPr>
          <a:xfrm>
            <a:off x="307047" y="4480400"/>
            <a:ext cx="1242391" cy="276999"/>
          </a:xfrm>
          <a:prstGeom prst="rect">
            <a:avLst/>
          </a:prstGeom>
          <a:noFill/>
        </p:spPr>
        <p:txBody>
          <a:bodyPr wrap="none" rtlCol="0">
            <a:spAutoFit/>
          </a:bodyPr>
          <a:lstStyle/>
          <a:p>
            <a:r>
              <a:rPr lang="es-ES" sz="1200" u="none" dirty="0" smtClean="0">
                <a:latin typeface="Calibri" pitchFamily="34" charset="0"/>
              </a:rPr>
              <a:t>Seguros No-Vida</a:t>
            </a:r>
          </a:p>
        </p:txBody>
      </p:sp>
      <p:sp>
        <p:nvSpPr>
          <p:cNvPr id="50" name="Rectángulo 49"/>
          <p:cNvSpPr/>
          <p:nvPr/>
        </p:nvSpPr>
        <p:spPr>
          <a:xfrm>
            <a:off x="2653312" y="3009811"/>
            <a:ext cx="2528288" cy="400110"/>
          </a:xfrm>
          <a:prstGeom prst="rect">
            <a:avLst/>
          </a:prstGeom>
        </p:spPr>
        <p:txBody>
          <a:bodyPr wrap="square">
            <a:spAutoFit/>
          </a:bodyPr>
          <a:lstStyle/>
          <a:p>
            <a:pPr marL="3175" eaLnBrk="0" fontAlgn="auto" hangingPunct="0">
              <a:spcBef>
                <a:spcPts val="0"/>
              </a:spcBef>
              <a:spcAft>
                <a:spcPts val="0"/>
              </a:spcAft>
            </a:pPr>
            <a:r>
              <a:rPr lang="es-ES" sz="1000" b="0" dirty="0" smtClean="0">
                <a:solidFill>
                  <a:srgbClr val="595959"/>
                </a:solidFill>
                <a:uFill>
                  <a:solidFill>
                    <a:srgbClr val="0092D2"/>
                  </a:solidFill>
                </a:uFill>
                <a:latin typeface="Calibri" pitchFamily="34" charset="0"/>
              </a:rPr>
              <a:t>Crecimiento de las primas (2010 a SEP-17)</a:t>
            </a:r>
            <a:br>
              <a:rPr lang="es-ES" sz="1000" b="0" dirty="0" smtClean="0">
                <a:solidFill>
                  <a:srgbClr val="595959"/>
                </a:solidFill>
                <a:uFill>
                  <a:solidFill>
                    <a:srgbClr val="0092D2"/>
                  </a:solidFill>
                </a:uFill>
                <a:latin typeface="Calibri" pitchFamily="34" charset="0"/>
              </a:rPr>
            </a:br>
            <a:r>
              <a:rPr lang="es-ES" sz="1000" b="0" dirty="0" smtClean="0">
                <a:solidFill>
                  <a:srgbClr val="595959"/>
                </a:solidFill>
                <a:uFill>
                  <a:solidFill>
                    <a:srgbClr val="0092D2"/>
                  </a:solidFill>
                </a:uFill>
                <a:latin typeface="Calibri" pitchFamily="34" charset="0"/>
              </a:rPr>
              <a:t>Últimos 12 meses, en %</a:t>
            </a:r>
            <a:endParaRPr lang="es-ES" sz="1000" b="0" dirty="0">
              <a:solidFill>
                <a:srgbClr val="595959"/>
              </a:solidFill>
              <a:uFill>
                <a:solidFill>
                  <a:srgbClr val="0092D2"/>
                </a:solidFill>
              </a:uFill>
              <a:latin typeface="Calibri" pitchFamily="34" charset="0"/>
            </a:endParaRPr>
          </a:p>
        </p:txBody>
      </p:sp>
      <p:graphicFrame>
        <p:nvGraphicFramePr>
          <p:cNvPr id="53" name="Gráfico 52"/>
          <p:cNvGraphicFramePr/>
          <p:nvPr>
            <p:extLst>
              <p:ext uri="{D42A27DB-BD31-4B8C-83A1-F6EECF244321}">
                <p14:modId xmlns:p14="http://schemas.microsoft.com/office/powerpoint/2010/main" val="42821316"/>
              </p:ext>
            </p:extLst>
          </p:nvPr>
        </p:nvGraphicFramePr>
        <p:xfrm>
          <a:off x="2679700" y="3449183"/>
          <a:ext cx="3007215" cy="1152000"/>
        </p:xfrm>
        <a:graphic>
          <a:graphicData uri="http://schemas.openxmlformats.org/drawingml/2006/chart">
            <c:chart xmlns:c="http://schemas.openxmlformats.org/drawingml/2006/chart" xmlns:r="http://schemas.openxmlformats.org/officeDocument/2006/relationships" r:id="rId8"/>
          </a:graphicData>
        </a:graphic>
      </p:graphicFrame>
      <p:pic>
        <p:nvPicPr>
          <p:cNvPr id="46" name="Imagen 4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07115" y="4454300"/>
            <a:ext cx="1297048" cy="216000"/>
          </a:xfrm>
          <a:prstGeom prst="rect">
            <a:avLst/>
          </a:prstGeom>
        </p:spPr>
      </p:pic>
      <p:sp>
        <p:nvSpPr>
          <p:cNvPr id="54" name="Rectángulo 53"/>
          <p:cNvSpPr/>
          <p:nvPr/>
        </p:nvSpPr>
        <p:spPr>
          <a:xfrm>
            <a:off x="3031285" y="4413789"/>
            <a:ext cx="919680" cy="261610"/>
          </a:xfrm>
          <a:prstGeom prst="rect">
            <a:avLst/>
          </a:prstGeom>
        </p:spPr>
        <p:txBody>
          <a:bodyPr wrap="square">
            <a:spAutoFit/>
          </a:bodyPr>
          <a:lstStyle/>
          <a:p>
            <a:pPr marL="3175" algn="ctr" eaLnBrk="0" fontAlgn="auto" hangingPunct="0">
              <a:spcBef>
                <a:spcPts val="0"/>
              </a:spcBef>
              <a:spcAft>
                <a:spcPts val="0"/>
              </a:spcAft>
            </a:pPr>
            <a:r>
              <a:rPr lang="es-ES" sz="1100" dirty="0" smtClean="0">
                <a:solidFill>
                  <a:srgbClr val="595959"/>
                </a:solidFill>
                <a:uFill>
                  <a:solidFill>
                    <a:srgbClr val="0092D2"/>
                  </a:solidFill>
                </a:uFill>
                <a:latin typeface="Calibri" pitchFamily="34" charset="0"/>
              </a:rPr>
              <a:t>Mercado</a:t>
            </a:r>
            <a:endParaRPr lang="es-ES" sz="1100" dirty="0">
              <a:solidFill>
                <a:srgbClr val="595959"/>
              </a:solidFill>
              <a:uFill>
                <a:solidFill>
                  <a:srgbClr val="0092D2"/>
                </a:solidFill>
              </a:uFill>
              <a:latin typeface="Calibri" pitchFamily="34" charset="0"/>
            </a:endParaRPr>
          </a:p>
        </p:txBody>
      </p:sp>
      <p:sp>
        <p:nvSpPr>
          <p:cNvPr id="55" name="Rectángulo 54"/>
          <p:cNvSpPr/>
          <p:nvPr/>
        </p:nvSpPr>
        <p:spPr>
          <a:xfrm>
            <a:off x="3063509" y="4129395"/>
            <a:ext cx="919680" cy="276999"/>
          </a:xfrm>
          <a:prstGeom prst="rect">
            <a:avLst/>
          </a:prstGeom>
        </p:spPr>
        <p:txBody>
          <a:bodyPr wrap="square">
            <a:spAutoFit/>
          </a:bodyPr>
          <a:lstStyle/>
          <a:p>
            <a:pPr marL="3175" algn="ctr" eaLnBrk="0" fontAlgn="auto" hangingPunct="0">
              <a:spcBef>
                <a:spcPts val="0"/>
              </a:spcBef>
              <a:spcAft>
                <a:spcPts val="0"/>
              </a:spcAft>
            </a:pPr>
            <a:r>
              <a:rPr lang="es-ES" sz="1200" b="0" dirty="0" smtClean="0">
                <a:solidFill>
                  <a:srgbClr val="595959"/>
                </a:solidFill>
                <a:uFill>
                  <a:solidFill>
                    <a:srgbClr val="0092D2"/>
                  </a:solidFill>
                </a:uFill>
                <a:latin typeface="Calibri" pitchFamily="34" charset="0"/>
              </a:rPr>
              <a:t>6%</a:t>
            </a:r>
            <a:endParaRPr lang="es-ES" sz="1200" b="0" dirty="0">
              <a:solidFill>
                <a:srgbClr val="595959"/>
              </a:solidFill>
              <a:uFill>
                <a:solidFill>
                  <a:srgbClr val="0092D2"/>
                </a:solidFill>
              </a:uFill>
              <a:latin typeface="Calibri" pitchFamily="34" charset="0"/>
            </a:endParaRPr>
          </a:p>
        </p:txBody>
      </p:sp>
      <p:sp>
        <p:nvSpPr>
          <p:cNvPr id="56" name="Rectángulo 55"/>
          <p:cNvSpPr/>
          <p:nvPr/>
        </p:nvSpPr>
        <p:spPr>
          <a:xfrm>
            <a:off x="4410393" y="3424009"/>
            <a:ext cx="919680" cy="307777"/>
          </a:xfrm>
          <a:prstGeom prst="rect">
            <a:avLst/>
          </a:prstGeom>
        </p:spPr>
        <p:txBody>
          <a:bodyPr wrap="square">
            <a:spAutoFit/>
          </a:bodyPr>
          <a:lstStyle/>
          <a:p>
            <a:pPr marL="3175" algn="ctr" eaLnBrk="0" fontAlgn="auto" hangingPunct="0">
              <a:spcBef>
                <a:spcPts val="0"/>
              </a:spcBef>
              <a:spcAft>
                <a:spcPts val="0"/>
              </a:spcAft>
            </a:pPr>
            <a:r>
              <a:rPr lang="es-ES" sz="1400" dirty="0" smtClean="0">
                <a:solidFill>
                  <a:srgbClr val="008FC8"/>
                </a:solidFill>
                <a:uFill>
                  <a:solidFill>
                    <a:srgbClr val="0092D2"/>
                  </a:solidFill>
                </a:uFill>
                <a:latin typeface="Calibri" pitchFamily="34" charset="0"/>
              </a:rPr>
              <a:t>88%</a:t>
            </a:r>
            <a:endParaRPr lang="es-ES" sz="1400" dirty="0">
              <a:solidFill>
                <a:srgbClr val="008FC8"/>
              </a:solidFill>
              <a:uFill>
                <a:solidFill>
                  <a:srgbClr val="0092D2"/>
                </a:solidFill>
              </a:uFill>
              <a:latin typeface="Calibri" pitchFamily="34" charset="0"/>
            </a:endParaRPr>
          </a:p>
        </p:txBody>
      </p:sp>
      <p:cxnSp>
        <p:nvCxnSpPr>
          <p:cNvPr id="58" name="Conector angular 57"/>
          <p:cNvCxnSpPr/>
          <p:nvPr/>
        </p:nvCxnSpPr>
        <p:spPr bwMode="auto">
          <a:xfrm flipV="1">
            <a:off x="3523349" y="3565197"/>
            <a:ext cx="1065902" cy="504000"/>
          </a:xfrm>
          <a:prstGeom prst="bentConnector3">
            <a:avLst>
              <a:gd name="adj1" fmla="val -42"/>
            </a:avLst>
          </a:prstGeom>
          <a:solidFill>
            <a:schemeClr val="accent1"/>
          </a:solidFill>
          <a:ln w="9525" cap="flat" cmpd="sng" algn="ctr">
            <a:solidFill>
              <a:schemeClr val="accent5">
                <a:lumMod val="60000"/>
                <a:lumOff val="40000"/>
              </a:schemeClr>
            </a:solidFill>
            <a:prstDash val="solid"/>
            <a:round/>
            <a:headEnd type="none" w="med" len="med"/>
            <a:tailEnd type="triangle"/>
          </a:ln>
          <a:effectLst/>
        </p:spPr>
      </p:cxnSp>
      <p:sp>
        <p:nvSpPr>
          <p:cNvPr id="61" name="Rectángulo 60"/>
          <p:cNvSpPr/>
          <p:nvPr/>
        </p:nvSpPr>
        <p:spPr>
          <a:xfrm>
            <a:off x="2719204" y="3599367"/>
            <a:ext cx="919680" cy="307777"/>
          </a:xfrm>
          <a:prstGeom prst="rect">
            <a:avLst/>
          </a:prstGeom>
        </p:spPr>
        <p:txBody>
          <a:bodyPr wrap="square">
            <a:spAutoFit/>
          </a:bodyPr>
          <a:lstStyle/>
          <a:p>
            <a:pPr marL="3175" algn="ctr" eaLnBrk="0" fontAlgn="auto" hangingPunct="0">
              <a:spcBef>
                <a:spcPts val="0"/>
              </a:spcBef>
              <a:spcAft>
                <a:spcPts val="0"/>
              </a:spcAft>
            </a:pPr>
            <a:r>
              <a:rPr lang="es-ES" sz="1400" dirty="0" smtClean="0">
                <a:solidFill>
                  <a:schemeClr val="accent5"/>
                </a:solidFill>
                <a:uFill>
                  <a:solidFill>
                    <a:srgbClr val="0092D2"/>
                  </a:solidFill>
                </a:uFill>
                <a:latin typeface="Calibri" pitchFamily="34" charset="0"/>
              </a:rPr>
              <a:t>+82 pp</a:t>
            </a:r>
            <a:endParaRPr lang="es-ES" sz="1400" dirty="0">
              <a:solidFill>
                <a:schemeClr val="accent5"/>
              </a:solidFill>
              <a:uFill>
                <a:solidFill>
                  <a:srgbClr val="0092D2"/>
                </a:solidFill>
              </a:uFill>
              <a:latin typeface="Calibri" pitchFamily="34" charset="0"/>
            </a:endParaRPr>
          </a:p>
        </p:txBody>
      </p:sp>
      <p:sp>
        <p:nvSpPr>
          <p:cNvPr id="62" name="CuadroTexto 61"/>
          <p:cNvSpPr txBox="1"/>
          <p:nvPr/>
        </p:nvSpPr>
        <p:spPr>
          <a:xfrm>
            <a:off x="1549438" y="4902323"/>
            <a:ext cx="3380310" cy="220561"/>
          </a:xfrm>
          <a:prstGeom prst="rect">
            <a:avLst/>
          </a:prstGeom>
          <a:noFill/>
        </p:spPr>
        <p:txBody>
          <a:bodyPr wrap="square" rtlCol="0">
            <a:spAutoFit/>
          </a:bodyPr>
          <a:lstStyle/>
          <a:p>
            <a:r>
              <a:rPr lang="es-ES" b="0" dirty="0" smtClean="0">
                <a:solidFill>
                  <a:srgbClr val="899BAD"/>
                </a:solidFill>
                <a:latin typeface="Calibri" pitchFamily="34" charset="0"/>
              </a:rPr>
              <a:t>Fuente: ICEA</a:t>
            </a:r>
          </a:p>
        </p:txBody>
      </p:sp>
    </p:spTree>
    <p:extLst>
      <p:ext uri="{BB962C8B-B14F-4D97-AF65-F5344CB8AC3E}">
        <p14:creationId xmlns:p14="http://schemas.microsoft.com/office/powerpoint/2010/main" val="3433480657"/>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Sigue la dinámica positiva en la </a:t>
            </a:r>
            <a:r>
              <a:rPr lang="es-ES" sz="1400" kern="0" dirty="0">
                <a:solidFill>
                  <a:prstClr val="white"/>
                </a:solidFill>
                <a:latin typeface="Calibri" pitchFamily="34" charset="0"/>
                <a:cs typeface="Calibri" pitchFamily="34" charset="0"/>
              </a:rPr>
              <a:t>nueva producción </a:t>
            </a:r>
            <a:r>
              <a:rPr lang="es-ES" sz="1400" kern="0" dirty="0" smtClean="0">
                <a:solidFill>
                  <a:prstClr val="white"/>
                </a:solidFill>
                <a:latin typeface="Calibri" pitchFamily="34" charset="0"/>
                <a:cs typeface="Calibri" pitchFamily="34" charset="0"/>
              </a:rPr>
              <a:t>de crédito</a:t>
            </a:r>
            <a:endParaRPr lang="es-ES" sz="1400" kern="0" dirty="0">
              <a:solidFill>
                <a:prstClr val="white"/>
              </a:solidFill>
              <a:latin typeface="Calibri" pitchFamily="34" charset="0"/>
              <a:cs typeface="Calibri" pitchFamily="34" charset="0"/>
            </a:endParaRPr>
          </a:p>
        </p:txBody>
      </p:sp>
      <p:sp>
        <p:nvSpPr>
          <p:cNvPr id="25" name="37 Rectángulo"/>
          <p:cNvSpPr/>
          <p:nvPr/>
        </p:nvSpPr>
        <p:spPr bwMode="auto">
          <a:xfrm>
            <a:off x="323851" y="1016000"/>
            <a:ext cx="4140000" cy="3593601"/>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80000" tIns="180000" rIns="91440" bIns="45720" numCol="1" rtlCol="0" anchor="t" anchorCtr="0" compatLnSpc="1">
            <a:prstTxWarp prst="textNoShape">
              <a:avLst/>
            </a:prstTxWarp>
          </a:bodyPr>
          <a:lstStyle/>
          <a:p>
            <a:pPr marL="1588" lvl="2" defTabSz="712770" eaLnBrk="0" hangingPunct="0">
              <a:buClr>
                <a:srgbClr val="0092D2"/>
              </a:buClr>
              <a:tabLst>
                <a:tab pos="4305192" algn="l"/>
              </a:tabLst>
              <a:defRPr/>
            </a:pPr>
            <a:endParaRPr lang="es-ES" sz="1200" dirty="0">
              <a:solidFill>
                <a:prstClr val="black">
                  <a:lumMod val="50000"/>
                  <a:lumOff val="50000"/>
                </a:prstClr>
              </a:solidFill>
              <a:latin typeface="Calibri" pitchFamily="34" charset="0"/>
              <a:cs typeface="Calibri" pitchFamily="34" charset="0"/>
            </a:endParaRPr>
          </a:p>
        </p:txBody>
      </p:sp>
      <p:graphicFrame>
        <p:nvGraphicFramePr>
          <p:cNvPr id="27" name="Gráfico 26"/>
          <p:cNvGraphicFramePr/>
          <p:nvPr>
            <p:extLst/>
          </p:nvPr>
        </p:nvGraphicFramePr>
        <p:xfrm>
          <a:off x="2289174" y="2387606"/>
          <a:ext cx="2160000" cy="2160000"/>
        </p:xfrm>
        <a:graphic>
          <a:graphicData uri="http://schemas.openxmlformats.org/drawingml/2006/chart">
            <c:chart xmlns:c="http://schemas.openxmlformats.org/drawingml/2006/chart" xmlns:r="http://schemas.openxmlformats.org/officeDocument/2006/relationships" r:id="rId2"/>
          </a:graphicData>
        </a:graphic>
      </p:graphicFrame>
      <p:sp>
        <p:nvSpPr>
          <p:cNvPr id="29" name="CuadroTexto 28"/>
          <p:cNvSpPr txBox="1"/>
          <p:nvPr/>
        </p:nvSpPr>
        <p:spPr>
          <a:xfrm>
            <a:off x="3489040" y="2235518"/>
            <a:ext cx="713657" cy="369332"/>
          </a:xfrm>
          <a:prstGeom prst="rect">
            <a:avLst/>
          </a:prstGeom>
          <a:noFill/>
        </p:spPr>
        <p:txBody>
          <a:bodyPr wrap="none" rtlCol="0">
            <a:spAutoFit/>
          </a:bodyPr>
          <a:lstStyle/>
          <a:p>
            <a:r>
              <a:rPr lang="es-ES" sz="1800" dirty="0" smtClean="0">
                <a:solidFill>
                  <a:srgbClr val="009AD8"/>
                </a:solidFill>
                <a:latin typeface="Calibri" pitchFamily="34" charset="0"/>
              </a:rPr>
              <a:t>5.682</a:t>
            </a:r>
            <a:endParaRPr lang="es-ES" sz="1800" dirty="0">
              <a:solidFill>
                <a:srgbClr val="009AD8"/>
              </a:solidFill>
              <a:latin typeface="Calibri" pitchFamily="34" charset="0"/>
            </a:endParaRPr>
          </a:p>
        </p:txBody>
      </p:sp>
      <p:sp>
        <p:nvSpPr>
          <p:cNvPr id="31" name="CuadroTexto 30"/>
          <p:cNvSpPr txBox="1"/>
          <p:nvPr/>
        </p:nvSpPr>
        <p:spPr>
          <a:xfrm>
            <a:off x="2603235" y="2778069"/>
            <a:ext cx="540533" cy="276999"/>
          </a:xfrm>
          <a:prstGeom prst="rect">
            <a:avLst/>
          </a:prstGeom>
          <a:noFill/>
        </p:spPr>
        <p:txBody>
          <a:bodyPr wrap="none" rtlCol="0">
            <a:spAutoFit/>
          </a:bodyPr>
          <a:lstStyle/>
          <a:p>
            <a:r>
              <a:rPr lang="es-ES" sz="1200" dirty="0" smtClean="0">
                <a:solidFill>
                  <a:srgbClr val="748D99"/>
                </a:solidFill>
                <a:latin typeface="Calibri" pitchFamily="34" charset="0"/>
              </a:rPr>
              <a:t>4.932</a:t>
            </a:r>
            <a:endParaRPr lang="es-ES" sz="1200" dirty="0">
              <a:solidFill>
                <a:srgbClr val="748D99"/>
              </a:solidFill>
              <a:latin typeface="Calibri" pitchFamily="34" charset="0"/>
            </a:endParaRPr>
          </a:p>
        </p:txBody>
      </p:sp>
      <p:pic>
        <p:nvPicPr>
          <p:cNvPr id="2" name="Imagen 1"/>
          <p:cNvPicPr>
            <a:picLocks noChangeAspect="1"/>
          </p:cNvPicPr>
          <p:nvPr/>
        </p:nvPicPr>
        <p:blipFill rotWithShape="1">
          <a:blip r:embed="rId3">
            <a:extLst>
              <a:ext uri="{28A0092B-C50C-407E-A947-70E740481C1C}">
                <a14:useLocalDpi xmlns:a14="http://schemas.microsoft.com/office/drawing/2010/main" val="0"/>
              </a:ext>
            </a:extLst>
          </a:blip>
          <a:srcRect l="4240" r="56657"/>
          <a:stretch/>
        </p:blipFill>
        <p:spPr>
          <a:xfrm>
            <a:off x="495299" y="1846176"/>
            <a:ext cx="1803401" cy="2606686"/>
          </a:xfrm>
          <a:prstGeom prst="rect">
            <a:avLst/>
          </a:prstGeom>
        </p:spPr>
      </p:pic>
      <p:sp>
        <p:nvSpPr>
          <p:cNvPr id="64" name="Rectángulo 63"/>
          <p:cNvSpPr/>
          <p:nvPr/>
        </p:nvSpPr>
        <p:spPr>
          <a:xfrm>
            <a:off x="2470398" y="1824143"/>
            <a:ext cx="2096851" cy="400110"/>
          </a:xfrm>
          <a:prstGeom prst="rect">
            <a:avLst/>
          </a:prstGeom>
        </p:spPr>
        <p:txBody>
          <a:bodyPr wrap="square">
            <a:spAutoFit/>
          </a:bodyPr>
          <a:lstStyle/>
          <a:p>
            <a:pPr marL="3175" eaLnBrk="0" fontAlgn="auto" hangingPunct="0">
              <a:spcBef>
                <a:spcPts val="0"/>
              </a:spcBef>
              <a:spcAft>
                <a:spcPts val="0"/>
              </a:spcAft>
            </a:pPr>
            <a:r>
              <a:rPr lang="es-ES" sz="1000" b="0" dirty="0">
                <a:solidFill>
                  <a:srgbClr val="595959"/>
                </a:solidFill>
                <a:uFill>
                  <a:solidFill>
                    <a:srgbClr val="0092D2"/>
                  </a:solidFill>
                </a:uFill>
                <a:latin typeface="Calibri" pitchFamily="34" charset="0"/>
              </a:rPr>
              <a:t>Nueva </a:t>
            </a:r>
            <a:r>
              <a:rPr lang="es-ES" sz="1000" b="0" dirty="0" smtClean="0">
                <a:solidFill>
                  <a:srgbClr val="595959"/>
                </a:solidFill>
                <a:uFill>
                  <a:solidFill>
                    <a:srgbClr val="0092D2"/>
                  </a:solidFill>
                </a:uFill>
                <a:latin typeface="Calibri" pitchFamily="34" charset="0"/>
              </a:rPr>
              <a:t>producción de crédito al consumo, en millones de euros</a:t>
            </a:r>
            <a:endParaRPr lang="es-ES" b="0" kern="0" dirty="0">
              <a:solidFill>
                <a:srgbClr val="009AD8"/>
              </a:solidFill>
              <a:latin typeface="Calibri" pitchFamily="34" charset="0"/>
              <a:ea typeface="ＭＳ Ｐゴシック" pitchFamily="1" charset="-128"/>
              <a:cs typeface="Calibri" pitchFamily="34" charset="0"/>
            </a:endParaRPr>
          </a:p>
        </p:txBody>
      </p:sp>
      <p:sp>
        <p:nvSpPr>
          <p:cNvPr id="73" name="23 Rectángulo"/>
          <p:cNvSpPr/>
          <p:nvPr/>
        </p:nvSpPr>
        <p:spPr bwMode="auto">
          <a:xfrm>
            <a:off x="493361" y="1117601"/>
            <a:ext cx="3770777" cy="613722"/>
          </a:xfrm>
          <a:prstGeom prst="homePlate">
            <a:avLst>
              <a:gd name="adj" fmla="val 0"/>
            </a:avLst>
          </a:prstGeom>
          <a:solidFill>
            <a:schemeClr val="accent5">
              <a:lumMod val="40000"/>
              <a:lumOff val="60000"/>
            </a:schemeClr>
          </a:solidFill>
          <a:ln w="9525" cap="flat" cmpd="sng" algn="ctr">
            <a:no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defRPr/>
            </a:pPr>
            <a:endParaRPr lang="es-ES" sz="1500" kern="0" dirty="0" smtClean="0">
              <a:solidFill>
                <a:prstClr val="black">
                  <a:lumMod val="75000"/>
                  <a:lumOff val="25000"/>
                </a:prstClr>
              </a:solidFill>
              <a:latin typeface="Calibri" pitchFamily="34" charset="0"/>
              <a:cs typeface="Calibri" pitchFamily="34" charset="0"/>
            </a:endParaRPr>
          </a:p>
        </p:txBody>
      </p:sp>
      <p:sp>
        <p:nvSpPr>
          <p:cNvPr id="33" name="CuadroTexto 32"/>
          <p:cNvSpPr txBox="1"/>
          <p:nvPr/>
        </p:nvSpPr>
        <p:spPr>
          <a:xfrm>
            <a:off x="1123019" y="1162852"/>
            <a:ext cx="1347131" cy="523220"/>
          </a:xfrm>
          <a:prstGeom prst="rect">
            <a:avLst/>
          </a:prstGeom>
          <a:noFill/>
        </p:spPr>
        <p:txBody>
          <a:bodyPr wrap="square" rtlCol="0">
            <a:spAutoFit/>
          </a:bodyPr>
          <a:lstStyle/>
          <a:p>
            <a:r>
              <a:rPr lang="es-ES" sz="1400" dirty="0" smtClean="0">
                <a:solidFill>
                  <a:prstClr val="black"/>
                </a:solidFill>
                <a:latin typeface="Calibri" pitchFamily="34" charset="0"/>
              </a:rPr>
              <a:t>Crédito al consumo</a:t>
            </a:r>
          </a:p>
        </p:txBody>
      </p:sp>
      <p:pic>
        <p:nvPicPr>
          <p:cNvPr id="50" name="Imagen 49"/>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1917" y="1207549"/>
            <a:ext cx="413002" cy="433826"/>
          </a:xfrm>
          <a:prstGeom prst="rect">
            <a:avLst/>
          </a:prstGeom>
        </p:spPr>
      </p:pic>
      <p:sp>
        <p:nvSpPr>
          <p:cNvPr id="36" name="62 CuadroTexto"/>
          <p:cNvSpPr txBox="1"/>
          <p:nvPr/>
        </p:nvSpPr>
        <p:spPr>
          <a:xfrm>
            <a:off x="2451742" y="1224407"/>
            <a:ext cx="760144" cy="400110"/>
          </a:xfrm>
          <a:prstGeom prst="rect">
            <a:avLst/>
          </a:prstGeom>
          <a:noFill/>
        </p:spPr>
        <p:txBody>
          <a:bodyPr wrap="none" rtlCol="0">
            <a:spAutoFit/>
          </a:bodyPr>
          <a:lstStyle/>
          <a:p>
            <a:pPr algn="r"/>
            <a:r>
              <a:rPr lang="es-ES" sz="2000" dirty="0" smtClean="0">
                <a:solidFill>
                  <a:prstClr val="black"/>
                </a:solidFill>
                <a:latin typeface="Calibri" pitchFamily="34" charset="0"/>
              </a:rPr>
              <a:t>+15%</a:t>
            </a:r>
          </a:p>
        </p:txBody>
      </p:sp>
      <p:sp>
        <p:nvSpPr>
          <p:cNvPr id="80" name="CuadroTexto 79"/>
          <p:cNvSpPr txBox="1"/>
          <p:nvPr/>
        </p:nvSpPr>
        <p:spPr>
          <a:xfrm>
            <a:off x="3107889" y="1294422"/>
            <a:ext cx="1347131" cy="307777"/>
          </a:xfrm>
          <a:prstGeom prst="rect">
            <a:avLst/>
          </a:prstGeom>
          <a:noFill/>
        </p:spPr>
        <p:txBody>
          <a:bodyPr wrap="square" rtlCol="0">
            <a:spAutoFit/>
          </a:bodyPr>
          <a:lstStyle/>
          <a:p>
            <a:r>
              <a:rPr lang="es-ES" sz="1400" b="0" i="1" dirty="0" smtClean="0">
                <a:solidFill>
                  <a:prstClr val="black"/>
                </a:solidFill>
                <a:latin typeface="Calibri" pitchFamily="34" charset="0"/>
              </a:rPr>
              <a:t>vs. 9M-16</a:t>
            </a:r>
          </a:p>
        </p:txBody>
      </p:sp>
      <p:sp>
        <p:nvSpPr>
          <p:cNvPr id="81" name="37 Rectángulo"/>
          <p:cNvSpPr/>
          <p:nvPr/>
        </p:nvSpPr>
        <p:spPr bwMode="auto">
          <a:xfrm>
            <a:off x="4667251" y="1016000"/>
            <a:ext cx="4140000" cy="3593601"/>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80000" tIns="180000" rIns="91440" bIns="45720" numCol="1" rtlCol="0" anchor="t" anchorCtr="0" compatLnSpc="1">
            <a:prstTxWarp prst="textNoShape">
              <a:avLst/>
            </a:prstTxWarp>
          </a:bodyPr>
          <a:lstStyle/>
          <a:p>
            <a:pPr marL="1588" lvl="2" defTabSz="712770" eaLnBrk="0" hangingPunct="0">
              <a:buClr>
                <a:srgbClr val="0092D2"/>
              </a:buClr>
              <a:tabLst>
                <a:tab pos="4305192" algn="l"/>
              </a:tabLst>
              <a:defRPr/>
            </a:pPr>
            <a:endParaRPr lang="es-ES" sz="1200" dirty="0">
              <a:solidFill>
                <a:prstClr val="black">
                  <a:lumMod val="50000"/>
                  <a:lumOff val="50000"/>
                </a:prstClr>
              </a:solidFill>
              <a:latin typeface="Calibri" pitchFamily="34" charset="0"/>
              <a:cs typeface="Calibri" pitchFamily="34" charset="0"/>
            </a:endParaRPr>
          </a:p>
        </p:txBody>
      </p:sp>
      <p:graphicFrame>
        <p:nvGraphicFramePr>
          <p:cNvPr id="82" name="Gráfico 81"/>
          <p:cNvGraphicFramePr/>
          <p:nvPr>
            <p:extLst/>
          </p:nvPr>
        </p:nvGraphicFramePr>
        <p:xfrm>
          <a:off x="6657974" y="2235519"/>
          <a:ext cx="2160000" cy="2312088"/>
        </p:xfrm>
        <a:graphic>
          <a:graphicData uri="http://schemas.openxmlformats.org/drawingml/2006/chart">
            <c:chart xmlns:c="http://schemas.openxmlformats.org/drawingml/2006/chart" xmlns:r="http://schemas.openxmlformats.org/officeDocument/2006/relationships" r:id="rId5"/>
          </a:graphicData>
        </a:graphic>
      </p:graphicFrame>
      <p:sp>
        <p:nvSpPr>
          <p:cNvPr id="83" name="CuadroTexto 82"/>
          <p:cNvSpPr txBox="1"/>
          <p:nvPr/>
        </p:nvSpPr>
        <p:spPr>
          <a:xfrm>
            <a:off x="7832440" y="2235518"/>
            <a:ext cx="713657" cy="369332"/>
          </a:xfrm>
          <a:prstGeom prst="rect">
            <a:avLst/>
          </a:prstGeom>
          <a:noFill/>
        </p:spPr>
        <p:txBody>
          <a:bodyPr wrap="none" rtlCol="0">
            <a:spAutoFit/>
          </a:bodyPr>
          <a:lstStyle/>
          <a:p>
            <a:r>
              <a:rPr lang="es-ES" sz="1800" dirty="0" smtClean="0">
                <a:solidFill>
                  <a:srgbClr val="009AD8"/>
                </a:solidFill>
                <a:latin typeface="Calibri" pitchFamily="34" charset="0"/>
              </a:rPr>
              <a:t>9.213</a:t>
            </a:r>
            <a:endParaRPr lang="es-ES" sz="1800" dirty="0">
              <a:solidFill>
                <a:srgbClr val="009AD8"/>
              </a:solidFill>
              <a:latin typeface="Calibri" pitchFamily="34" charset="0"/>
            </a:endParaRPr>
          </a:p>
        </p:txBody>
      </p:sp>
      <p:sp>
        <p:nvSpPr>
          <p:cNvPr id="84" name="CuadroTexto 83"/>
          <p:cNvSpPr txBox="1"/>
          <p:nvPr/>
        </p:nvSpPr>
        <p:spPr>
          <a:xfrm>
            <a:off x="6994804" y="3066664"/>
            <a:ext cx="540533" cy="276999"/>
          </a:xfrm>
          <a:prstGeom prst="rect">
            <a:avLst/>
          </a:prstGeom>
          <a:noFill/>
        </p:spPr>
        <p:txBody>
          <a:bodyPr wrap="none" rtlCol="0">
            <a:spAutoFit/>
          </a:bodyPr>
          <a:lstStyle/>
          <a:p>
            <a:r>
              <a:rPr lang="es-ES" sz="1200" dirty="0" smtClean="0">
                <a:solidFill>
                  <a:srgbClr val="748D99"/>
                </a:solidFill>
                <a:latin typeface="Calibri" pitchFamily="34" charset="0"/>
              </a:rPr>
              <a:t>7.200</a:t>
            </a:r>
            <a:endParaRPr lang="es-ES" sz="1200" dirty="0">
              <a:solidFill>
                <a:srgbClr val="748D99"/>
              </a:solidFill>
              <a:latin typeface="Calibri" pitchFamily="34" charset="0"/>
            </a:endParaRPr>
          </a:p>
        </p:txBody>
      </p:sp>
      <p:sp>
        <p:nvSpPr>
          <p:cNvPr id="87" name="Rectángulo 86"/>
          <p:cNvSpPr/>
          <p:nvPr/>
        </p:nvSpPr>
        <p:spPr>
          <a:xfrm>
            <a:off x="6813798" y="1824143"/>
            <a:ext cx="2096851" cy="400110"/>
          </a:xfrm>
          <a:prstGeom prst="rect">
            <a:avLst/>
          </a:prstGeom>
        </p:spPr>
        <p:txBody>
          <a:bodyPr wrap="square">
            <a:spAutoFit/>
          </a:bodyPr>
          <a:lstStyle/>
          <a:p>
            <a:pPr marL="3175" eaLnBrk="0" fontAlgn="auto" hangingPunct="0">
              <a:spcBef>
                <a:spcPts val="0"/>
              </a:spcBef>
              <a:spcAft>
                <a:spcPts val="0"/>
              </a:spcAft>
            </a:pPr>
            <a:r>
              <a:rPr lang="es-ES" sz="1000" b="0" dirty="0">
                <a:solidFill>
                  <a:srgbClr val="595959"/>
                </a:solidFill>
                <a:uFill>
                  <a:solidFill>
                    <a:srgbClr val="0092D2"/>
                  </a:solidFill>
                </a:uFill>
                <a:latin typeface="Calibri" pitchFamily="34" charset="0"/>
              </a:rPr>
              <a:t>Nueva </a:t>
            </a:r>
            <a:r>
              <a:rPr lang="es-ES" sz="1000" b="0" dirty="0" smtClean="0">
                <a:solidFill>
                  <a:srgbClr val="595959"/>
                </a:solidFill>
                <a:uFill>
                  <a:solidFill>
                    <a:srgbClr val="0092D2"/>
                  </a:solidFill>
                </a:uFill>
                <a:latin typeface="Calibri" pitchFamily="34" charset="0"/>
              </a:rPr>
              <a:t>producción de crédito a empresas</a:t>
            </a:r>
            <a:r>
              <a:rPr lang="es-ES" sz="1000" b="0" baseline="30000" dirty="0" smtClean="0">
                <a:solidFill>
                  <a:srgbClr val="595959"/>
                </a:solidFill>
                <a:uFill>
                  <a:solidFill>
                    <a:srgbClr val="0092D2"/>
                  </a:solidFill>
                </a:uFill>
                <a:latin typeface="Calibri" pitchFamily="34" charset="0"/>
              </a:rPr>
              <a:t>1</a:t>
            </a:r>
            <a:r>
              <a:rPr lang="es-ES" sz="1000" b="0" dirty="0" smtClean="0">
                <a:solidFill>
                  <a:srgbClr val="595959"/>
                </a:solidFill>
                <a:uFill>
                  <a:solidFill>
                    <a:srgbClr val="0092D2"/>
                  </a:solidFill>
                </a:uFill>
                <a:latin typeface="Calibri" pitchFamily="34" charset="0"/>
              </a:rPr>
              <a:t>, en millones de euros</a:t>
            </a:r>
            <a:endParaRPr lang="es-ES" b="0" kern="0" dirty="0">
              <a:solidFill>
                <a:srgbClr val="009AD8"/>
              </a:solidFill>
              <a:latin typeface="Calibri" pitchFamily="34" charset="0"/>
              <a:ea typeface="ＭＳ Ｐゴシック" pitchFamily="1" charset="-128"/>
              <a:cs typeface="Calibri" pitchFamily="34" charset="0"/>
            </a:endParaRPr>
          </a:p>
        </p:txBody>
      </p:sp>
      <p:sp>
        <p:nvSpPr>
          <p:cNvPr id="88" name="23 Rectángulo"/>
          <p:cNvSpPr/>
          <p:nvPr/>
        </p:nvSpPr>
        <p:spPr bwMode="auto">
          <a:xfrm>
            <a:off x="4836761" y="1117601"/>
            <a:ext cx="3770777" cy="613722"/>
          </a:xfrm>
          <a:prstGeom prst="homePlate">
            <a:avLst>
              <a:gd name="adj" fmla="val 0"/>
            </a:avLst>
          </a:prstGeom>
          <a:solidFill>
            <a:schemeClr val="accent5">
              <a:lumMod val="40000"/>
              <a:lumOff val="60000"/>
            </a:schemeClr>
          </a:solidFill>
          <a:ln w="9525" cap="flat" cmpd="sng" algn="ctr">
            <a:no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defRPr/>
            </a:pPr>
            <a:endParaRPr lang="es-ES" sz="1500" kern="0" dirty="0" smtClean="0">
              <a:solidFill>
                <a:prstClr val="black">
                  <a:lumMod val="75000"/>
                  <a:lumOff val="25000"/>
                </a:prstClr>
              </a:solidFill>
              <a:latin typeface="Calibri" pitchFamily="34" charset="0"/>
              <a:cs typeface="Calibri" pitchFamily="34" charset="0"/>
            </a:endParaRPr>
          </a:p>
        </p:txBody>
      </p:sp>
      <p:sp>
        <p:nvSpPr>
          <p:cNvPr id="89" name="CuadroTexto 88"/>
          <p:cNvSpPr txBox="1"/>
          <p:nvPr/>
        </p:nvSpPr>
        <p:spPr>
          <a:xfrm>
            <a:off x="5466419" y="1162852"/>
            <a:ext cx="1347131" cy="523220"/>
          </a:xfrm>
          <a:prstGeom prst="rect">
            <a:avLst/>
          </a:prstGeom>
          <a:noFill/>
        </p:spPr>
        <p:txBody>
          <a:bodyPr wrap="square" rtlCol="0">
            <a:spAutoFit/>
          </a:bodyPr>
          <a:lstStyle/>
          <a:p>
            <a:r>
              <a:rPr lang="es-ES" sz="1400" dirty="0" smtClean="0">
                <a:solidFill>
                  <a:prstClr val="black"/>
                </a:solidFill>
                <a:latin typeface="Calibri" pitchFamily="34" charset="0"/>
              </a:rPr>
              <a:t>Crédito a empresas</a:t>
            </a:r>
            <a:r>
              <a:rPr lang="es-ES" sz="1400" baseline="30000" dirty="0" smtClean="0">
                <a:solidFill>
                  <a:prstClr val="black"/>
                </a:solidFill>
                <a:latin typeface="Calibri" pitchFamily="34" charset="0"/>
              </a:rPr>
              <a:t>1</a:t>
            </a:r>
          </a:p>
        </p:txBody>
      </p:sp>
      <p:sp>
        <p:nvSpPr>
          <p:cNvPr id="91" name="62 CuadroTexto"/>
          <p:cNvSpPr txBox="1"/>
          <p:nvPr/>
        </p:nvSpPr>
        <p:spPr>
          <a:xfrm>
            <a:off x="6795142" y="1224407"/>
            <a:ext cx="760144" cy="400110"/>
          </a:xfrm>
          <a:prstGeom prst="rect">
            <a:avLst/>
          </a:prstGeom>
          <a:noFill/>
        </p:spPr>
        <p:txBody>
          <a:bodyPr wrap="none" rtlCol="0">
            <a:spAutoFit/>
          </a:bodyPr>
          <a:lstStyle/>
          <a:p>
            <a:pPr algn="r"/>
            <a:r>
              <a:rPr lang="es-ES" sz="2000" dirty="0" smtClean="0">
                <a:solidFill>
                  <a:prstClr val="black"/>
                </a:solidFill>
                <a:latin typeface="Calibri" pitchFamily="34" charset="0"/>
              </a:rPr>
              <a:t>+28%</a:t>
            </a:r>
          </a:p>
        </p:txBody>
      </p:sp>
      <p:sp>
        <p:nvSpPr>
          <p:cNvPr id="92" name="CuadroTexto 91"/>
          <p:cNvSpPr txBox="1"/>
          <p:nvPr/>
        </p:nvSpPr>
        <p:spPr>
          <a:xfrm>
            <a:off x="7451289" y="1294422"/>
            <a:ext cx="1347131" cy="307777"/>
          </a:xfrm>
          <a:prstGeom prst="rect">
            <a:avLst/>
          </a:prstGeom>
          <a:noFill/>
        </p:spPr>
        <p:txBody>
          <a:bodyPr wrap="square" rtlCol="0">
            <a:spAutoFit/>
          </a:bodyPr>
          <a:lstStyle/>
          <a:p>
            <a:r>
              <a:rPr lang="es-ES" sz="1400" b="0" i="1" dirty="0" smtClean="0">
                <a:solidFill>
                  <a:prstClr val="black"/>
                </a:solidFill>
                <a:latin typeface="Calibri" pitchFamily="34" charset="0"/>
              </a:rPr>
              <a:t>vs. 9M-16</a:t>
            </a:r>
          </a:p>
        </p:txBody>
      </p:sp>
      <p:sp>
        <p:nvSpPr>
          <p:cNvPr id="93" name="9 Rectángulo"/>
          <p:cNvSpPr/>
          <p:nvPr/>
        </p:nvSpPr>
        <p:spPr>
          <a:xfrm>
            <a:off x="188162" y="4909233"/>
            <a:ext cx="7594398" cy="215444"/>
          </a:xfrm>
          <a:prstGeom prst="rect">
            <a:avLst/>
          </a:prstGeom>
        </p:spPr>
        <p:txBody>
          <a:bodyPr wrap="square">
            <a:spAutoFit/>
          </a:bodyPr>
          <a:lstStyle/>
          <a:p>
            <a:pPr fontAlgn="auto">
              <a:spcBef>
                <a:spcPts val="0"/>
              </a:spcBef>
              <a:spcAft>
                <a:spcPts val="0"/>
              </a:spcAft>
              <a:defRPr/>
            </a:pPr>
            <a:r>
              <a:rPr lang="es-ES" b="0" kern="0" baseline="30000" dirty="0" smtClean="0">
                <a:solidFill>
                  <a:srgbClr val="899BAD"/>
                </a:solidFill>
                <a:latin typeface="Calibri" pitchFamily="34" charset="0"/>
                <a:cs typeface="Calibri" pitchFamily="34" charset="0"/>
              </a:rPr>
              <a:t>1 </a:t>
            </a:r>
            <a:r>
              <a:rPr lang="es-ES" b="0" kern="0" dirty="0" smtClean="0">
                <a:solidFill>
                  <a:srgbClr val="899BAD"/>
                </a:solidFill>
                <a:latin typeface="Calibri" pitchFamily="34" charset="0"/>
                <a:cs typeface="Calibri" pitchFamily="34" charset="0"/>
              </a:rPr>
              <a:t>No incluye préstamos a grandes corporaciones. Se considera la nueva producción de préstamos y cuentas de créditos</a:t>
            </a:r>
          </a:p>
        </p:txBody>
      </p:sp>
      <p:pic>
        <p:nvPicPr>
          <p:cNvPr id="60" name="Imagen 5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0955" y="1265649"/>
            <a:ext cx="336550" cy="336550"/>
          </a:xfrm>
          <a:prstGeom prst="rect">
            <a:avLst/>
          </a:prstGeom>
        </p:spPr>
      </p:pic>
      <p:pic>
        <p:nvPicPr>
          <p:cNvPr id="6" name="Imagen 5"/>
          <p:cNvPicPr>
            <a:picLocks noChangeAspect="1"/>
          </p:cNvPicPr>
          <p:nvPr/>
        </p:nvPicPr>
        <p:blipFill rotWithShape="1">
          <a:blip r:embed="rId7">
            <a:extLst>
              <a:ext uri="{28A0092B-C50C-407E-A947-70E740481C1C}">
                <a14:useLocalDpi xmlns:a14="http://schemas.microsoft.com/office/drawing/2010/main" val="0"/>
              </a:ext>
            </a:extLst>
          </a:blip>
          <a:srcRect l="43442" r="15099"/>
          <a:stretch/>
        </p:blipFill>
        <p:spPr>
          <a:xfrm>
            <a:off x="4875995" y="1846462"/>
            <a:ext cx="1834406" cy="2606400"/>
          </a:xfrm>
          <a:prstGeom prst="rect">
            <a:avLst/>
          </a:prstGeom>
        </p:spPr>
      </p:pic>
    </p:spTree>
    <p:extLst>
      <p:ext uri="{BB962C8B-B14F-4D97-AF65-F5344CB8AC3E}">
        <p14:creationId xmlns:p14="http://schemas.microsoft.com/office/powerpoint/2010/main" val="1910706906"/>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23 Rectángulo"/>
          <p:cNvSpPr/>
          <p:nvPr/>
        </p:nvSpPr>
        <p:spPr bwMode="auto">
          <a:xfrm>
            <a:off x="246395" y="1264879"/>
            <a:ext cx="2697477" cy="2988000"/>
          </a:xfrm>
          <a:prstGeom prst="homePlate">
            <a:avLst>
              <a:gd name="adj" fmla="val 0"/>
            </a:avLst>
          </a:prstGeom>
          <a:solidFill>
            <a:schemeClr val="accent5">
              <a:lumMod val="20000"/>
              <a:lumOff val="80000"/>
            </a:schemeClr>
          </a:solidFill>
          <a:ln w="9525" cap="flat" cmpd="sng" algn="ctr">
            <a:no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defRPr/>
            </a:pPr>
            <a:endParaRPr lang="es-ES" sz="1500" kern="0" dirty="0" smtClean="0">
              <a:solidFill>
                <a:prstClr val="black">
                  <a:lumMod val="75000"/>
                  <a:lumOff val="25000"/>
                </a:prstClr>
              </a:solidFill>
              <a:latin typeface="Calibri" pitchFamily="34" charset="0"/>
              <a:cs typeface="Calibri" pitchFamily="34" charset="0"/>
            </a:endParaRPr>
          </a:p>
        </p:txBody>
      </p:sp>
      <p:sp>
        <p:nvSpPr>
          <p:cNvPr id="4" name="23 Rectángulo"/>
          <p:cNvSpPr/>
          <p:nvPr/>
        </p:nvSpPr>
        <p:spPr bwMode="auto">
          <a:xfrm>
            <a:off x="356151" y="1395356"/>
            <a:ext cx="2484000" cy="2736000"/>
          </a:xfrm>
          <a:prstGeom prst="homePlate">
            <a:avLst>
              <a:gd name="adj" fmla="val 0"/>
            </a:avLst>
          </a:prstGeom>
          <a:solidFill>
            <a:schemeClr val="accent5">
              <a:lumMod val="40000"/>
              <a:lumOff val="60000"/>
            </a:schemeClr>
          </a:solidFill>
          <a:ln w="9525" cap="flat" cmpd="sng" algn="ctr">
            <a:no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defRPr/>
            </a:pPr>
            <a:endParaRPr lang="es-ES" sz="1500" kern="0" dirty="0" smtClean="0">
              <a:solidFill>
                <a:prstClr val="black">
                  <a:lumMod val="75000"/>
                  <a:lumOff val="25000"/>
                </a:prstClr>
              </a:solidFill>
              <a:latin typeface="Calibri" pitchFamily="34" charset="0"/>
              <a:cs typeface="Calibri" pitchFamily="34" charset="0"/>
            </a:endParaRPr>
          </a:p>
        </p:txBody>
      </p:sp>
      <p:sp>
        <p:nvSpPr>
          <p:cNvPr id="97" name="Triángulo isósceles 96"/>
          <p:cNvSpPr/>
          <p:nvPr/>
        </p:nvSpPr>
        <p:spPr bwMode="auto">
          <a:xfrm rot="14845124">
            <a:off x="2356702" y="1989231"/>
            <a:ext cx="1462762" cy="1355833"/>
          </a:xfrm>
          <a:prstGeom prst="triangle">
            <a:avLst/>
          </a:prstGeom>
          <a:solidFill>
            <a:srgbClr val="F0F3F4"/>
          </a:solidFill>
          <a:ln w="9525" cap="flat" cmpd="sng" algn="ctr">
            <a:solidFill>
              <a:schemeClr val="bg1">
                <a:lumMod val="85000"/>
              </a:schemeClr>
            </a:solidFill>
            <a:prstDash val="solid"/>
            <a:round/>
            <a:headEnd type="none" w="med" len="med"/>
            <a:tailEnd type="none" w="med" len="med"/>
          </a:ln>
          <a:effectLst>
            <a:outerShdw blurRad="50800" dist="12700" dir="10800000" algn="r"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a:solidFill>
                <a:prstClr val="black"/>
              </a:solidFill>
              <a:latin typeface="Arial" pitchFamily="34" charset="0"/>
              <a:ea typeface="ＭＳ Ｐゴシック" pitchFamily="1" charset="-128"/>
            </a:endParaRPr>
          </a:p>
        </p:txBody>
      </p:sp>
      <p:sp>
        <p:nvSpPr>
          <p:cNvPr id="71" name="30 Llamada rectangular"/>
          <p:cNvSpPr/>
          <p:nvPr/>
        </p:nvSpPr>
        <p:spPr bwMode="auto">
          <a:xfrm>
            <a:off x="3236409" y="1038225"/>
            <a:ext cx="5564691" cy="3708000"/>
          </a:xfrm>
          <a:prstGeom prst="rect">
            <a:avLst/>
          </a:prstGeom>
          <a:solidFill>
            <a:srgbClr val="F0F3F4"/>
          </a:solidFill>
          <a:ln w="9525" cap="flat" cmpd="sng" algn="ctr">
            <a:solidFill>
              <a:schemeClr val="bg1">
                <a:lumMod val="85000"/>
              </a:schemeClr>
            </a:solidFill>
            <a:prstDash val="solid"/>
            <a:round/>
            <a:headEnd type="none" w="med" len="med"/>
            <a:tailEnd type="none" w="med" len="med"/>
          </a:ln>
          <a:effectLst>
            <a:outerShdw blurRad="50800" dist="12700" dir="10800000" algn="r"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98" name="Rectángulo 97"/>
          <p:cNvSpPr/>
          <p:nvPr/>
        </p:nvSpPr>
        <p:spPr bwMode="auto">
          <a:xfrm>
            <a:off x="3165338" y="2127575"/>
            <a:ext cx="167936" cy="868037"/>
          </a:xfrm>
          <a:prstGeom prst="rect">
            <a:avLst/>
          </a:prstGeom>
          <a:solidFill>
            <a:srgbClr val="F0F3F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99" name="Triángulo isósceles 98"/>
          <p:cNvSpPr/>
          <p:nvPr/>
        </p:nvSpPr>
        <p:spPr bwMode="auto">
          <a:xfrm rot="700648">
            <a:off x="3152441" y="1957383"/>
            <a:ext cx="167936" cy="196248"/>
          </a:xfrm>
          <a:prstGeom prst="triangle">
            <a:avLst/>
          </a:prstGeom>
          <a:solidFill>
            <a:srgbClr val="F0F3F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89" name="24 Rectángulo"/>
          <p:cNvSpPr/>
          <p:nvPr/>
        </p:nvSpPr>
        <p:spPr bwMode="auto">
          <a:xfrm>
            <a:off x="7490900" y="1149073"/>
            <a:ext cx="1008000" cy="3492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50800" dist="12700" dir="10800000" algn="r"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a:solidFill>
                <a:prstClr val="black"/>
              </a:solidFill>
              <a:latin typeface="Arial" pitchFamily="34" charset="0"/>
              <a:ea typeface="ＭＳ Ｐゴシック" pitchFamily="1" charset="-128"/>
            </a:endParaRPr>
          </a:p>
        </p:txBody>
      </p:sp>
      <p:sp>
        <p:nvSpPr>
          <p:cNvPr id="7"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Continúa el impulso del crédito a hogares y empresas</a:t>
            </a:r>
            <a:endParaRPr lang="es-ES" sz="1400" kern="0" dirty="0">
              <a:solidFill>
                <a:prstClr val="white"/>
              </a:solidFill>
              <a:latin typeface="Calibri" pitchFamily="34" charset="0"/>
              <a:cs typeface="Calibri" pitchFamily="34" charset="0"/>
            </a:endParaRPr>
          </a:p>
        </p:txBody>
      </p:sp>
      <p:sp>
        <p:nvSpPr>
          <p:cNvPr id="45" name="52 CuadroTexto"/>
          <p:cNvSpPr txBox="1"/>
          <p:nvPr/>
        </p:nvSpPr>
        <p:spPr>
          <a:xfrm>
            <a:off x="3492111" y="1149073"/>
            <a:ext cx="2586285" cy="307777"/>
          </a:xfrm>
          <a:prstGeom prst="rect">
            <a:avLst/>
          </a:prstGeom>
          <a:noFill/>
        </p:spPr>
        <p:txBody>
          <a:bodyPr wrap="none" rtlCol="0">
            <a:spAutoFit/>
          </a:bodyPr>
          <a:lstStyle/>
          <a:p>
            <a:r>
              <a:rPr lang="es-ES" sz="1400" dirty="0" smtClean="0">
                <a:solidFill>
                  <a:srgbClr val="009AD8"/>
                </a:solidFill>
                <a:latin typeface="Calibri" pitchFamily="34" charset="0"/>
              </a:rPr>
              <a:t>Desglose </a:t>
            </a:r>
            <a:r>
              <a:rPr lang="es-ES" sz="1400" dirty="0">
                <a:solidFill>
                  <a:srgbClr val="009AD8"/>
                </a:solidFill>
                <a:latin typeface="Calibri" pitchFamily="34" charset="0"/>
              </a:rPr>
              <a:t>de la cartera de crédito</a:t>
            </a:r>
            <a:endParaRPr lang="es-ES" sz="1400" dirty="0" smtClean="0">
              <a:solidFill>
                <a:srgbClr val="009AD8"/>
              </a:solidFill>
              <a:latin typeface="Calibri" pitchFamily="34" charset="0"/>
            </a:endParaRPr>
          </a:p>
        </p:txBody>
      </p:sp>
      <p:sp>
        <p:nvSpPr>
          <p:cNvPr id="12" name="28 Rectángulo"/>
          <p:cNvSpPr/>
          <p:nvPr/>
        </p:nvSpPr>
        <p:spPr bwMode="auto">
          <a:xfrm>
            <a:off x="510836" y="3035300"/>
            <a:ext cx="2160000" cy="7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91" name="23 Rectángulo"/>
          <p:cNvSpPr/>
          <p:nvPr/>
        </p:nvSpPr>
        <p:spPr bwMode="auto">
          <a:xfrm>
            <a:off x="510836" y="1532780"/>
            <a:ext cx="2160000" cy="756000"/>
          </a:xfrm>
          <a:prstGeom prst="rect">
            <a:avLst/>
          </a:prstGeom>
          <a:solidFill>
            <a:schemeClr val="bg1"/>
          </a:solidFill>
          <a:ln w="9525" cap="flat" cmpd="sng" algn="ctr">
            <a:solidFill>
              <a:schemeClr val="accent5">
                <a:lumMod val="40000"/>
                <a:lumOff val="60000"/>
              </a:schemeClr>
            </a:solidFill>
            <a:prstDash val="solid"/>
            <a:round/>
            <a:headEnd type="none" w="med" len="med"/>
            <a:tailEnd type="none" w="med" len="med"/>
          </a:ln>
          <a:effectLst>
            <a:outerShdw blurRad="50800" dist="12700" dir="5400000" algn="t" rotWithShape="0">
              <a:prstClr val="black">
                <a:alpha val="25000"/>
              </a:prstClr>
            </a:outerShdw>
          </a:effectLst>
        </p:spPr>
        <p:txBody>
          <a:bodyPr vert="horz" wrap="square" lIns="90000" tIns="46800" rIns="91440" bIns="45720" numCol="1" rtlCol="0" anchor="ctr" anchorCtr="0" compatLnSpc="1">
            <a:prstTxWarp prst="textNoShape">
              <a:avLst/>
            </a:prstTxWarp>
          </a:bodyPr>
          <a:lstStyle/>
          <a:p>
            <a:pPr eaLnBrk="0" hangingPunct="0">
              <a:spcAft>
                <a:spcPts val="2400"/>
              </a:spcAft>
              <a:buSzPct val="80000"/>
              <a:defRPr/>
            </a:pPr>
            <a:endParaRPr lang="es-ES" sz="1500" kern="0" dirty="0" smtClean="0">
              <a:solidFill>
                <a:prstClr val="black">
                  <a:lumMod val="75000"/>
                  <a:lumOff val="25000"/>
                </a:prstClr>
              </a:solidFill>
              <a:latin typeface="Calibri" pitchFamily="34" charset="0"/>
              <a:cs typeface="Calibri" pitchFamily="34" charset="0"/>
            </a:endParaRPr>
          </a:p>
        </p:txBody>
      </p:sp>
      <p:sp>
        <p:nvSpPr>
          <p:cNvPr id="92" name="27 CuadroTexto"/>
          <p:cNvSpPr txBox="1"/>
          <p:nvPr/>
        </p:nvSpPr>
        <p:spPr>
          <a:xfrm>
            <a:off x="865464" y="1543696"/>
            <a:ext cx="1457835" cy="307777"/>
          </a:xfrm>
          <a:prstGeom prst="rect">
            <a:avLst/>
          </a:prstGeom>
          <a:noFill/>
        </p:spPr>
        <p:txBody>
          <a:bodyPr wrap="none" rtlCol="0">
            <a:spAutoFit/>
          </a:bodyPr>
          <a:lstStyle/>
          <a:p>
            <a:r>
              <a:rPr lang="es-ES" sz="1400" dirty="0" smtClean="0">
                <a:solidFill>
                  <a:srgbClr val="4BACC6"/>
                </a:solidFill>
                <a:latin typeface="Calibri" pitchFamily="34" charset="0"/>
              </a:rPr>
              <a:t>Grupo CaixaBank</a:t>
            </a:r>
          </a:p>
        </p:txBody>
      </p:sp>
      <p:grpSp>
        <p:nvGrpSpPr>
          <p:cNvPr id="93" name="Grupo 92"/>
          <p:cNvGrpSpPr/>
          <p:nvPr/>
        </p:nvGrpSpPr>
        <p:grpSpPr>
          <a:xfrm>
            <a:off x="1077704" y="1890008"/>
            <a:ext cx="1033355" cy="331370"/>
            <a:chOff x="695786" y="1593032"/>
            <a:chExt cx="1033355" cy="331370"/>
          </a:xfrm>
        </p:grpSpPr>
        <p:pic>
          <p:nvPicPr>
            <p:cNvPr id="94" name="15 Imagen" descr="CaixaBank_logo_RGB_horizontal300.tif"/>
            <p:cNvPicPr>
              <a:picLocks noChangeAspect="1"/>
            </p:cNvPicPr>
            <p:nvPr/>
          </p:nvPicPr>
          <p:blipFill rotWithShape="1">
            <a:blip r:embed="rId2" cstate="print"/>
            <a:srcRect r="69734"/>
            <a:stretch/>
          </p:blipFill>
          <p:spPr bwMode="auto">
            <a:xfrm>
              <a:off x="695786" y="1593032"/>
              <a:ext cx="347620" cy="331370"/>
            </a:xfrm>
            <a:prstGeom prst="rect">
              <a:avLst/>
            </a:prstGeom>
            <a:noFill/>
            <a:ln w="9525">
              <a:noFill/>
              <a:miter lim="800000"/>
              <a:headEnd/>
              <a:tailEnd/>
            </a:ln>
          </p:spPr>
        </p:pic>
        <p:sp>
          <p:nvSpPr>
            <p:cNvPr id="95" name="Más 94"/>
            <p:cNvSpPr/>
            <p:nvPr/>
          </p:nvSpPr>
          <p:spPr bwMode="auto">
            <a:xfrm>
              <a:off x="1131774" y="1668717"/>
              <a:ext cx="180000" cy="180000"/>
            </a:xfrm>
            <a:prstGeom prst="mathPlus">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pic>
          <p:nvPicPr>
            <p:cNvPr id="96" name="Imagen 95"/>
            <p:cNvPicPr>
              <a:picLocks noChangeAspect="1"/>
            </p:cNvPicPr>
            <p:nvPr/>
          </p:nvPicPr>
          <p:blipFill rotWithShape="1">
            <a:blip r:embed="rId3">
              <a:extLst>
                <a:ext uri="{28A0092B-C50C-407E-A947-70E740481C1C}">
                  <a14:useLocalDpi xmlns:a14="http://schemas.microsoft.com/office/drawing/2010/main" val="0"/>
                </a:ext>
              </a:extLst>
            </a:blip>
            <a:srcRect l="3999" t="30000" r="55501" b="30000"/>
            <a:stretch/>
          </p:blipFill>
          <p:spPr>
            <a:xfrm>
              <a:off x="1437541" y="1614717"/>
              <a:ext cx="291600" cy="288000"/>
            </a:xfrm>
            <a:prstGeom prst="rect">
              <a:avLst/>
            </a:prstGeom>
          </p:spPr>
        </p:pic>
      </p:grpSp>
      <p:sp>
        <p:nvSpPr>
          <p:cNvPr id="42" name="26 CuadroTexto"/>
          <p:cNvSpPr txBox="1"/>
          <p:nvPr/>
        </p:nvSpPr>
        <p:spPr>
          <a:xfrm>
            <a:off x="730250" y="2298700"/>
            <a:ext cx="1802096" cy="523220"/>
          </a:xfrm>
          <a:prstGeom prst="rect">
            <a:avLst/>
          </a:prstGeom>
          <a:noFill/>
        </p:spPr>
        <p:txBody>
          <a:bodyPr wrap="none" rtlCol="0">
            <a:spAutoFit/>
          </a:bodyPr>
          <a:lstStyle/>
          <a:p>
            <a:r>
              <a:rPr lang="es-ES" sz="2400" dirty="0" smtClean="0">
                <a:solidFill>
                  <a:prstClr val="black"/>
                </a:solidFill>
                <a:latin typeface="Calibri" pitchFamily="34" charset="0"/>
              </a:rPr>
              <a:t>210.441</a:t>
            </a:r>
            <a:r>
              <a:rPr lang="es-ES" sz="2800" dirty="0" smtClean="0">
                <a:solidFill>
                  <a:prstClr val="black"/>
                </a:solidFill>
                <a:latin typeface="Calibri" pitchFamily="34" charset="0"/>
              </a:rPr>
              <a:t> </a:t>
            </a:r>
            <a:r>
              <a:rPr lang="es-ES" sz="1800" dirty="0" smtClean="0">
                <a:solidFill>
                  <a:prstClr val="black"/>
                </a:solidFill>
                <a:latin typeface="Calibri" pitchFamily="34" charset="0"/>
              </a:rPr>
              <a:t>MM€</a:t>
            </a:r>
          </a:p>
        </p:txBody>
      </p:sp>
      <p:sp>
        <p:nvSpPr>
          <p:cNvPr id="43" name="27 CuadroTexto"/>
          <p:cNvSpPr txBox="1"/>
          <p:nvPr/>
        </p:nvSpPr>
        <p:spPr>
          <a:xfrm>
            <a:off x="730250" y="2692400"/>
            <a:ext cx="1206036" cy="307777"/>
          </a:xfrm>
          <a:prstGeom prst="rect">
            <a:avLst/>
          </a:prstGeom>
          <a:noFill/>
        </p:spPr>
        <p:txBody>
          <a:bodyPr wrap="none" rtlCol="0">
            <a:spAutoFit/>
          </a:bodyPr>
          <a:lstStyle/>
          <a:p>
            <a:r>
              <a:rPr lang="es-ES" sz="1400" dirty="0" smtClean="0">
                <a:solidFill>
                  <a:prstClr val="black"/>
                </a:solidFill>
                <a:latin typeface="Calibri" pitchFamily="34" charset="0"/>
              </a:rPr>
              <a:t>Cartera sana</a:t>
            </a:r>
            <a:r>
              <a:rPr lang="es-ES" sz="1400" baseline="30000" dirty="0" smtClean="0">
                <a:solidFill>
                  <a:prstClr val="black"/>
                </a:solidFill>
                <a:latin typeface="Calibri" pitchFamily="34" charset="0"/>
              </a:rPr>
              <a:t>1</a:t>
            </a:r>
          </a:p>
        </p:txBody>
      </p:sp>
      <p:sp>
        <p:nvSpPr>
          <p:cNvPr id="44" name="29 CuadroTexto"/>
          <p:cNvSpPr txBox="1"/>
          <p:nvPr/>
        </p:nvSpPr>
        <p:spPr>
          <a:xfrm>
            <a:off x="753495" y="3200912"/>
            <a:ext cx="1248612" cy="276999"/>
          </a:xfrm>
          <a:prstGeom prst="rect">
            <a:avLst/>
          </a:prstGeom>
          <a:noFill/>
        </p:spPr>
        <p:txBody>
          <a:bodyPr wrap="none" rtlCol="0">
            <a:spAutoFit/>
          </a:bodyPr>
          <a:lstStyle/>
          <a:p>
            <a:r>
              <a:rPr lang="es-ES" sz="1200" dirty="0" smtClean="0">
                <a:solidFill>
                  <a:prstClr val="black"/>
                </a:solidFill>
                <a:latin typeface="Calibri" pitchFamily="34" charset="0"/>
              </a:rPr>
              <a:t>Variación anual:</a:t>
            </a:r>
          </a:p>
        </p:txBody>
      </p:sp>
      <p:sp>
        <p:nvSpPr>
          <p:cNvPr id="49" name="30 CuadroTexto"/>
          <p:cNvSpPr txBox="1"/>
          <p:nvPr/>
        </p:nvSpPr>
        <p:spPr>
          <a:xfrm>
            <a:off x="740795" y="3391412"/>
            <a:ext cx="1404552" cy="646331"/>
          </a:xfrm>
          <a:prstGeom prst="rect">
            <a:avLst/>
          </a:prstGeom>
          <a:noFill/>
        </p:spPr>
        <p:txBody>
          <a:bodyPr wrap="none" rtlCol="0">
            <a:spAutoFit/>
          </a:bodyPr>
          <a:lstStyle/>
          <a:p>
            <a:pPr>
              <a:spcAft>
                <a:spcPts val="0"/>
              </a:spcAft>
            </a:pPr>
            <a:r>
              <a:rPr lang="es-ES" sz="1800" dirty="0" smtClean="0">
                <a:solidFill>
                  <a:prstClr val="black"/>
                </a:solidFill>
                <a:latin typeface="Calibri" pitchFamily="34" charset="0"/>
              </a:rPr>
              <a:t>+10,5% </a:t>
            </a:r>
          </a:p>
          <a:p>
            <a:pPr>
              <a:spcAft>
                <a:spcPts val="0"/>
              </a:spcAft>
            </a:pPr>
            <a:r>
              <a:rPr lang="es-ES" sz="1800" dirty="0" smtClean="0">
                <a:solidFill>
                  <a:prstClr val="black"/>
                </a:solidFill>
                <a:latin typeface="Calibri" pitchFamily="34" charset="0"/>
              </a:rPr>
              <a:t>+19.935 </a:t>
            </a:r>
            <a:r>
              <a:rPr lang="es-ES" sz="1400" dirty="0" smtClean="0">
                <a:solidFill>
                  <a:prstClr val="black"/>
                </a:solidFill>
                <a:latin typeface="Calibri" pitchFamily="34" charset="0"/>
              </a:rPr>
              <a:t>MM€</a:t>
            </a:r>
          </a:p>
        </p:txBody>
      </p:sp>
      <p:sp>
        <p:nvSpPr>
          <p:cNvPr id="52" name="54 Corchetes"/>
          <p:cNvSpPr/>
          <p:nvPr/>
        </p:nvSpPr>
        <p:spPr bwMode="auto">
          <a:xfrm rot="5400000">
            <a:off x="5249915" y="111738"/>
            <a:ext cx="324000" cy="3852289"/>
          </a:xfrm>
          <a:prstGeom prst="bracketPair">
            <a:avLst>
              <a:gd name="adj" fmla="val 0"/>
            </a:avLst>
          </a:prstGeom>
          <a:solidFill>
            <a:srgbClr val="009AD8"/>
          </a:solidFill>
          <a:ln w="9525" cap="flat" cmpd="sng" algn="ctr">
            <a:solidFill>
              <a:srgbClr val="009AD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graphicFrame>
        <p:nvGraphicFramePr>
          <p:cNvPr id="53" name="58 Tabla"/>
          <p:cNvGraphicFramePr>
            <a:graphicFrameLocks noGrp="1"/>
          </p:cNvGraphicFramePr>
          <p:nvPr>
            <p:extLst>
              <p:ext uri="{D42A27DB-BD31-4B8C-83A1-F6EECF244321}">
                <p14:modId xmlns:p14="http://schemas.microsoft.com/office/powerpoint/2010/main" val="1811650410"/>
              </p:ext>
            </p:extLst>
          </p:nvPr>
        </p:nvGraphicFramePr>
        <p:xfrm>
          <a:off x="3511735" y="1570945"/>
          <a:ext cx="3772280" cy="2964878"/>
        </p:xfrm>
        <a:graphic>
          <a:graphicData uri="http://schemas.openxmlformats.org/drawingml/2006/table">
            <a:tbl>
              <a:tblPr firstRow="1" bandRow="1">
                <a:tableStyleId>{5C22544A-7EE6-4342-B048-85BDC9FD1C3A}</a:tableStyleId>
              </a:tblPr>
              <a:tblGrid>
                <a:gridCol w="208280"/>
                <a:gridCol w="2052000"/>
                <a:gridCol w="792000"/>
                <a:gridCol w="720000"/>
              </a:tblGrid>
              <a:tr h="246208">
                <a:tc gridSpan="2">
                  <a:txBody>
                    <a:bodyPr/>
                    <a:lstStyle/>
                    <a:p>
                      <a:pPr>
                        <a:lnSpc>
                          <a:spcPts val="1300"/>
                        </a:lnSpc>
                      </a:pPr>
                      <a:r>
                        <a:rPr lang="es-ES" sz="1200" b="0" dirty="0" smtClean="0">
                          <a:solidFill>
                            <a:srgbClr val="009AD8"/>
                          </a:solidFill>
                          <a:latin typeface="Calibri" pitchFamily="34" charset="0"/>
                          <a:cs typeface="Calibri" pitchFamily="34" charset="0"/>
                        </a:rPr>
                        <a:t>Millones de euros</a:t>
                      </a:r>
                      <a:endParaRPr lang="es-ES" sz="1200" b="0" dirty="0">
                        <a:solidFill>
                          <a:srgbClr val="009AD8"/>
                        </a:solidFill>
                        <a:latin typeface="Calibri" pitchFamily="34" charset="0"/>
                        <a:cs typeface="Calibri"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nSpc>
                          <a:spcPts val="1400"/>
                        </a:lnSpc>
                      </a:pP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lnSpc>
                          <a:spcPts val="1300"/>
                        </a:lnSpc>
                      </a:pPr>
                      <a:endParaRPr lang="es-ES" sz="1100" b="1"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endParaRPr lang="es-ES" sz="1100" b="1"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53598">
                <a:tc gridSpan="2">
                  <a:txBody>
                    <a:bodyPr/>
                    <a:lstStyle/>
                    <a:p>
                      <a:pPr>
                        <a:lnSpc>
                          <a:spcPts val="1300"/>
                        </a:lnSpc>
                      </a:pPr>
                      <a:r>
                        <a:rPr lang="es-ES" sz="1400" b="1" dirty="0" smtClean="0">
                          <a:solidFill>
                            <a:schemeClr val="bg1"/>
                          </a:solidFill>
                          <a:latin typeface="Calibri" pitchFamily="34" charset="0"/>
                          <a:cs typeface="Calibri" pitchFamily="34" charset="0"/>
                        </a:rPr>
                        <a:t>Cartera sana</a:t>
                      </a:r>
                      <a:r>
                        <a:rPr lang="es-ES" sz="1400" b="1" baseline="30000" dirty="0" smtClean="0">
                          <a:solidFill>
                            <a:schemeClr val="bg1"/>
                          </a:solidFill>
                          <a:latin typeface="Calibri" pitchFamily="34" charset="0"/>
                          <a:cs typeface="Calibri" pitchFamily="34" charset="0"/>
                        </a:rPr>
                        <a:t>1</a:t>
                      </a:r>
                      <a:endParaRPr lang="es-ES" sz="1400" b="1" baseline="30000" dirty="0">
                        <a:solidFill>
                          <a:schemeClr val="bg1"/>
                        </a:solidFill>
                        <a:latin typeface="Calibri" pitchFamily="34" charset="0"/>
                        <a:cs typeface="Calibri"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lnSpc>
                          <a:spcPts val="1300"/>
                        </a:lnSpc>
                      </a:pPr>
                      <a:r>
                        <a:rPr lang="es-ES" sz="1400" b="1" dirty="0" smtClean="0">
                          <a:solidFill>
                            <a:schemeClr val="bg1"/>
                          </a:solidFill>
                          <a:latin typeface="Calibri" pitchFamily="34" charset="0"/>
                          <a:cs typeface="Calibri" pitchFamily="34" charset="0"/>
                        </a:rPr>
                        <a:t>210.441</a:t>
                      </a:r>
                      <a:endParaRPr lang="es-ES" sz="1400" b="1" dirty="0">
                        <a:solidFill>
                          <a:schemeClr val="bg1"/>
                        </a:solidFill>
                        <a:latin typeface="Calibri" pitchFamily="34" charset="0"/>
                        <a:cs typeface="Calibri"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r>
                        <a:rPr lang="es-ES" sz="1400" b="1" dirty="0" smtClean="0">
                          <a:solidFill>
                            <a:schemeClr val="bg1"/>
                          </a:solidFill>
                          <a:latin typeface="Calibri" pitchFamily="34" charset="0"/>
                          <a:cs typeface="Calibri" pitchFamily="34" charset="0"/>
                        </a:rPr>
                        <a:t>+10,5%</a:t>
                      </a:r>
                      <a:endParaRPr lang="es-ES" sz="1400" b="1" dirty="0">
                        <a:solidFill>
                          <a:schemeClr val="bg1"/>
                        </a:solidFill>
                        <a:latin typeface="Calibri" pitchFamily="34" charset="0"/>
                        <a:cs typeface="Calibri"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6208">
                <a:tc gridSpan="2">
                  <a:txBody>
                    <a:bodyPr/>
                    <a:lstStyle/>
                    <a:p>
                      <a:pPr>
                        <a:lnSpc>
                          <a:spcPts val="1300"/>
                        </a:lnSpc>
                      </a:pPr>
                      <a:r>
                        <a:rPr lang="es-ES" sz="1050" b="0" i="0" dirty="0" smtClean="0">
                          <a:solidFill>
                            <a:schemeClr val="tx1">
                              <a:lumMod val="50000"/>
                              <a:lumOff val="50000"/>
                            </a:schemeClr>
                          </a:solidFill>
                          <a:latin typeface="Calibri" pitchFamily="34" charset="0"/>
                          <a:cs typeface="Calibri" pitchFamily="34" charset="0"/>
                        </a:rPr>
                        <a:t>Detalle partidas </a:t>
                      </a:r>
                      <a:r>
                        <a:rPr lang="es-ES" sz="1050" b="0" i="0" u="sng" dirty="0" smtClean="0">
                          <a:solidFill>
                            <a:schemeClr val="tx1">
                              <a:lumMod val="50000"/>
                              <a:lumOff val="50000"/>
                            </a:schemeClr>
                          </a:solidFill>
                          <a:latin typeface="Calibri" pitchFamily="34" charset="0"/>
                          <a:cs typeface="Calibri" pitchFamily="34" charset="0"/>
                        </a:rPr>
                        <a:t>crédito bruto</a:t>
                      </a:r>
                      <a:r>
                        <a:rPr lang="es-ES" sz="1050" b="0" i="0" dirty="0" smtClean="0">
                          <a:solidFill>
                            <a:schemeClr val="tx1">
                              <a:lumMod val="50000"/>
                              <a:lumOff val="50000"/>
                            </a:schemeClr>
                          </a:solidFill>
                          <a:latin typeface="Calibri" pitchFamily="34" charset="0"/>
                          <a:cs typeface="Calibri" pitchFamily="34" charset="0"/>
                        </a:rPr>
                        <a:t>:</a:t>
                      </a:r>
                      <a:endParaRPr lang="es-ES" sz="1050" b="0" i="0" dirty="0">
                        <a:solidFill>
                          <a:schemeClr val="tx1">
                            <a:lumMod val="50000"/>
                            <a:lumOff val="50000"/>
                          </a:schemeClr>
                        </a:solidFill>
                        <a:latin typeface="Calibri" pitchFamily="34" charset="0"/>
                        <a:cs typeface="Calibri"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r">
                        <a:lnSpc>
                          <a:spcPts val="1300"/>
                        </a:lnSpc>
                      </a:pP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68332">
                <a:tc>
                  <a:txBody>
                    <a:bodyPr/>
                    <a:lstStyle/>
                    <a:p>
                      <a:pPr>
                        <a:lnSpc>
                          <a:spcPts val="1300"/>
                        </a:lnSpc>
                      </a:pPr>
                      <a:endParaRPr lang="es-ES" sz="6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300"/>
                        </a:lnSpc>
                      </a:pPr>
                      <a:r>
                        <a:rPr lang="es-ES" sz="1200" b="0" dirty="0" smtClean="0">
                          <a:solidFill>
                            <a:schemeClr val="tx1">
                              <a:lumMod val="75000"/>
                              <a:lumOff val="25000"/>
                            </a:schemeClr>
                          </a:solidFill>
                          <a:latin typeface="Calibri" pitchFamily="34" charset="0"/>
                          <a:cs typeface="Calibri" pitchFamily="34" charset="0"/>
                        </a:rPr>
                        <a:t>Crédito particulares</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129.127</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+9,2%</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6208">
                <a:tc>
                  <a:txBody>
                    <a:bodyPr/>
                    <a:lstStyle/>
                    <a:p>
                      <a:pPr>
                        <a:lnSpc>
                          <a:spcPts val="1300"/>
                        </a:lnSpc>
                      </a:pPr>
                      <a:endParaRPr lang="es-ES" sz="6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8900" indent="0">
                        <a:lnSpc>
                          <a:spcPts val="1300"/>
                        </a:lnSpc>
                      </a:pPr>
                      <a:r>
                        <a:rPr lang="es-ES" sz="1200" b="0" i="1" dirty="0" smtClean="0">
                          <a:solidFill>
                            <a:schemeClr val="tx1">
                              <a:lumMod val="75000"/>
                              <a:lumOff val="25000"/>
                            </a:schemeClr>
                          </a:solidFill>
                          <a:latin typeface="Calibri" pitchFamily="34" charset="0"/>
                          <a:cs typeface="Calibri" pitchFamily="34" charset="0"/>
                        </a:rPr>
                        <a:t>del que: Consumo en España</a:t>
                      </a:r>
                      <a:endParaRPr lang="es-ES" sz="1200" b="0" i="1"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r>
                        <a:rPr lang="es-ES" sz="1200" b="0" i="1" dirty="0" smtClean="0">
                          <a:solidFill>
                            <a:schemeClr val="tx1">
                              <a:lumMod val="75000"/>
                              <a:lumOff val="25000"/>
                            </a:schemeClr>
                          </a:solidFill>
                          <a:latin typeface="Calibri" pitchFamily="34" charset="0"/>
                          <a:cs typeface="Calibri" pitchFamily="34" charset="0"/>
                        </a:rPr>
                        <a:t>9.641</a:t>
                      </a:r>
                      <a:endParaRPr lang="es-ES" sz="1200" b="0" i="1"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r>
                        <a:rPr lang="es-ES" sz="1200" b="0" i="1" dirty="0" smtClean="0">
                          <a:solidFill>
                            <a:schemeClr val="tx1">
                              <a:lumMod val="75000"/>
                              <a:lumOff val="25000"/>
                            </a:schemeClr>
                          </a:solidFill>
                          <a:latin typeface="Calibri" pitchFamily="34" charset="0"/>
                          <a:cs typeface="Calibri" pitchFamily="34" charset="0"/>
                        </a:rPr>
                        <a:t>+18,9%</a:t>
                      </a:r>
                      <a:endParaRPr lang="es-ES" sz="1200" b="0" i="1"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68332">
                <a:tc>
                  <a:txBody>
                    <a:bodyPr/>
                    <a:lstStyle/>
                    <a:p>
                      <a:pPr>
                        <a:lnSpc>
                          <a:spcPts val="1300"/>
                        </a:lnSpc>
                      </a:pPr>
                      <a:endParaRPr lang="es-ES" sz="6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300"/>
                        </a:lnSpc>
                      </a:pPr>
                      <a:r>
                        <a:rPr lang="es-ES" sz="1200" b="0" dirty="0" smtClean="0">
                          <a:solidFill>
                            <a:schemeClr val="tx1">
                              <a:lumMod val="75000"/>
                              <a:lumOff val="25000"/>
                            </a:schemeClr>
                          </a:solidFill>
                          <a:latin typeface="Calibri" pitchFamily="34" charset="0"/>
                          <a:cs typeface="Calibri" pitchFamily="34" charset="0"/>
                        </a:rPr>
                        <a:t>Crédito empresas</a:t>
                      </a:r>
                      <a:endParaRPr lang="es-ES" sz="1200" b="0" baseline="3000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74.746</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+15,3%</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68332">
                <a:tc>
                  <a:txBody>
                    <a:bodyPr/>
                    <a:lstStyle/>
                    <a:p>
                      <a:pPr>
                        <a:lnSpc>
                          <a:spcPts val="1300"/>
                        </a:lnSpc>
                      </a:pPr>
                      <a:endParaRPr lang="es-ES" sz="6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300"/>
                        </a:lnSpc>
                      </a:pPr>
                      <a:r>
                        <a:rPr lang="es-ES" sz="1200" b="0" dirty="0" smtClean="0">
                          <a:solidFill>
                            <a:schemeClr val="tx1">
                              <a:lumMod val="75000"/>
                              <a:lumOff val="25000"/>
                            </a:schemeClr>
                          </a:solidFill>
                          <a:latin typeface="Calibri" pitchFamily="34" charset="0"/>
                          <a:cs typeface="Calibri" pitchFamily="34" charset="0"/>
                        </a:rPr>
                        <a:t>Promotor</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8.034</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+0,1%</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68332">
                <a:tc>
                  <a:txBody>
                    <a:bodyPr/>
                    <a:lstStyle/>
                    <a:p>
                      <a:pPr>
                        <a:lnSpc>
                          <a:spcPts val="1300"/>
                        </a:lnSpc>
                      </a:pPr>
                      <a:endParaRPr lang="es-ES" sz="6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300"/>
                        </a:lnSpc>
                      </a:pPr>
                      <a:r>
                        <a:rPr lang="es-ES" sz="1200" b="0" dirty="0" smtClean="0">
                          <a:solidFill>
                            <a:schemeClr val="tx1">
                              <a:lumMod val="75000"/>
                              <a:lumOff val="25000"/>
                            </a:schemeClr>
                          </a:solidFill>
                          <a:latin typeface="Calibri" pitchFamily="34" charset="0"/>
                          <a:cs typeface="Calibri" pitchFamily="34" charset="0"/>
                        </a:rPr>
                        <a:t>Criteria</a:t>
                      </a:r>
                      <a:r>
                        <a:rPr lang="es-ES" sz="1200" b="0" baseline="0" dirty="0" smtClean="0">
                          <a:solidFill>
                            <a:schemeClr val="tx1">
                              <a:lumMod val="75000"/>
                              <a:lumOff val="25000"/>
                            </a:schemeClr>
                          </a:solidFill>
                          <a:latin typeface="Calibri" pitchFamily="34" charset="0"/>
                          <a:cs typeface="Calibri" pitchFamily="34" charset="0"/>
                        </a:rPr>
                        <a:t> Caixa y F.B. “la Caixa”</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254</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-79,2%</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68332">
                <a:tc>
                  <a:txBody>
                    <a:bodyPr/>
                    <a:lstStyle/>
                    <a:p>
                      <a:pPr>
                        <a:lnSpc>
                          <a:spcPts val="1300"/>
                        </a:lnSpc>
                      </a:pPr>
                      <a:endParaRPr lang="es-ES" sz="6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1300"/>
                        </a:lnSpc>
                      </a:pPr>
                      <a:r>
                        <a:rPr lang="es-ES" sz="1200" b="0" dirty="0" smtClean="0">
                          <a:solidFill>
                            <a:schemeClr val="tx1">
                              <a:lumMod val="75000"/>
                              <a:lumOff val="25000"/>
                            </a:schemeClr>
                          </a:solidFill>
                          <a:latin typeface="Calibri" pitchFamily="34" charset="0"/>
                          <a:cs typeface="Calibri" pitchFamily="34" charset="0"/>
                        </a:rPr>
                        <a:t>Sector Público</a:t>
                      </a:r>
                      <a:endParaRPr lang="es-ES" sz="1200" b="0" baseline="3000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13.005</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+4,1%</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4" name="53 Corchetes"/>
          <p:cNvSpPr/>
          <p:nvPr/>
        </p:nvSpPr>
        <p:spPr bwMode="auto">
          <a:xfrm rot="5400000">
            <a:off x="5234480" y="-266723"/>
            <a:ext cx="354870" cy="3852289"/>
          </a:xfrm>
          <a:prstGeom prst="bracketPair">
            <a:avLst>
              <a:gd name="adj" fmla="val 0"/>
            </a:avLst>
          </a:prstGeom>
          <a:noFill/>
          <a:ln w="9525" cap="flat" cmpd="sng" algn="ctr">
            <a:solidFill>
              <a:srgbClr val="009AD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cxnSp>
        <p:nvCxnSpPr>
          <p:cNvPr id="55" name="Conector recto 54"/>
          <p:cNvCxnSpPr/>
          <p:nvPr/>
        </p:nvCxnSpPr>
        <p:spPr bwMode="auto">
          <a:xfrm>
            <a:off x="3686971" y="3423151"/>
            <a:ext cx="3600000" cy="0"/>
          </a:xfrm>
          <a:prstGeom prst="line">
            <a:avLst/>
          </a:prstGeom>
          <a:solidFill>
            <a:schemeClr val="accent1"/>
          </a:solidFill>
          <a:ln w="9525" cap="flat" cmpd="sng" algn="ctr">
            <a:solidFill>
              <a:schemeClr val="bg1">
                <a:lumMod val="85000"/>
              </a:schemeClr>
            </a:solidFill>
            <a:prstDash val="sysDot"/>
            <a:round/>
            <a:headEnd type="none" w="med" len="med"/>
            <a:tailEnd type="none" w="med" len="med"/>
          </a:ln>
          <a:effectLst/>
        </p:spPr>
      </p:cxnSp>
      <p:cxnSp>
        <p:nvCxnSpPr>
          <p:cNvPr id="56" name="Conector recto 55"/>
          <p:cNvCxnSpPr/>
          <p:nvPr/>
        </p:nvCxnSpPr>
        <p:spPr bwMode="auto">
          <a:xfrm>
            <a:off x="3686971" y="3085392"/>
            <a:ext cx="3600000" cy="0"/>
          </a:xfrm>
          <a:prstGeom prst="line">
            <a:avLst/>
          </a:prstGeom>
          <a:solidFill>
            <a:schemeClr val="accent1"/>
          </a:solidFill>
          <a:ln w="9525" cap="flat" cmpd="sng" algn="ctr">
            <a:solidFill>
              <a:schemeClr val="bg1">
                <a:lumMod val="85000"/>
              </a:schemeClr>
            </a:solidFill>
            <a:prstDash val="sysDot"/>
            <a:round/>
            <a:headEnd type="none" w="med" len="med"/>
            <a:tailEnd type="none" w="med" len="med"/>
          </a:ln>
          <a:effectLst/>
        </p:spPr>
      </p:cxnSp>
      <p:cxnSp>
        <p:nvCxnSpPr>
          <p:cNvPr id="57" name="Conector recto 56"/>
          <p:cNvCxnSpPr/>
          <p:nvPr/>
        </p:nvCxnSpPr>
        <p:spPr bwMode="auto">
          <a:xfrm>
            <a:off x="3686971" y="3783404"/>
            <a:ext cx="3600000" cy="0"/>
          </a:xfrm>
          <a:prstGeom prst="line">
            <a:avLst/>
          </a:prstGeom>
          <a:solidFill>
            <a:schemeClr val="accent1"/>
          </a:solidFill>
          <a:ln w="9525" cap="flat" cmpd="sng" algn="ctr">
            <a:solidFill>
              <a:schemeClr val="bg1">
                <a:lumMod val="85000"/>
              </a:schemeClr>
            </a:solidFill>
            <a:prstDash val="sysDot"/>
            <a:round/>
            <a:headEnd type="none" w="med" len="med"/>
            <a:tailEnd type="none" w="med" len="med"/>
          </a:ln>
          <a:effectLst/>
        </p:spPr>
      </p:cxnSp>
      <p:cxnSp>
        <p:nvCxnSpPr>
          <p:cNvPr id="58" name="Conector recto 57"/>
          <p:cNvCxnSpPr/>
          <p:nvPr/>
        </p:nvCxnSpPr>
        <p:spPr bwMode="auto">
          <a:xfrm>
            <a:off x="3686971" y="4170754"/>
            <a:ext cx="3600000" cy="0"/>
          </a:xfrm>
          <a:prstGeom prst="line">
            <a:avLst/>
          </a:prstGeom>
          <a:solidFill>
            <a:schemeClr val="accent1"/>
          </a:solidFill>
          <a:ln w="9525" cap="flat" cmpd="sng" algn="ctr">
            <a:solidFill>
              <a:schemeClr val="bg1">
                <a:lumMod val="85000"/>
              </a:schemeClr>
            </a:solidFill>
            <a:prstDash val="sysDot"/>
            <a:round/>
            <a:headEnd type="none" w="med" len="med"/>
            <a:tailEnd type="none" w="med" len="med"/>
          </a:ln>
          <a:effectLst/>
        </p:spPr>
      </p:cxnSp>
      <p:sp>
        <p:nvSpPr>
          <p:cNvPr id="59" name="Rectángulo 58"/>
          <p:cNvSpPr/>
          <p:nvPr/>
        </p:nvSpPr>
        <p:spPr>
          <a:xfrm>
            <a:off x="5817202" y="1632320"/>
            <a:ext cx="758074" cy="233654"/>
          </a:xfrm>
          <a:prstGeom prst="rect">
            <a:avLst/>
          </a:prstGeom>
        </p:spPr>
        <p:txBody>
          <a:bodyPr wrap="square">
            <a:spAutoFit/>
          </a:bodyPr>
          <a:lstStyle/>
          <a:p>
            <a:pPr algn="ctr" fontAlgn="auto">
              <a:lnSpc>
                <a:spcPts val="1100"/>
              </a:lnSpc>
              <a:spcBef>
                <a:spcPts val="0"/>
              </a:spcBef>
              <a:spcAft>
                <a:spcPts val="0"/>
              </a:spcAft>
            </a:pPr>
            <a:r>
              <a:rPr lang="es-ES" sz="1050" dirty="0" smtClean="0">
                <a:solidFill>
                  <a:prstClr val="black">
                    <a:lumMod val="65000"/>
                    <a:lumOff val="35000"/>
                  </a:prstClr>
                </a:solidFill>
                <a:latin typeface="Calibri" panose="020F0502020204030204" pitchFamily="34" charset="0"/>
                <a:cs typeface="+mn-cs"/>
              </a:rPr>
              <a:t>30 sep’17</a:t>
            </a:r>
            <a:endParaRPr lang="es-ES" sz="1050" dirty="0">
              <a:solidFill>
                <a:prstClr val="black">
                  <a:lumMod val="65000"/>
                  <a:lumOff val="35000"/>
                </a:prstClr>
              </a:solidFill>
              <a:latin typeface="Calibri" panose="020F0502020204030204" pitchFamily="34" charset="0"/>
              <a:cs typeface="+mn-cs"/>
            </a:endParaRPr>
          </a:p>
        </p:txBody>
      </p:sp>
      <p:sp>
        <p:nvSpPr>
          <p:cNvPr id="60" name="Rectángulo 59"/>
          <p:cNvSpPr/>
          <p:nvPr/>
        </p:nvSpPr>
        <p:spPr>
          <a:xfrm>
            <a:off x="6560300" y="1501038"/>
            <a:ext cx="758074" cy="374461"/>
          </a:xfrm>
          <a:prstGeom prst="rect">
            <a:avLst/>
          </a:prstGeom>
        </p:spPr>
        <p:txBody>
          <a:bodyPr wrap="square">
            <a:spAutoFit/>
          </a:bodyPr>
          <a:lstStyle/>
          <a:p>
            <a:pPr algn="ctr" fontAlgn="auto">
              <a:lnSpc>
                <a:spcPts val="1100"/>
              </a:lnSpc>
              <a:spcBef>
                <a:spcPts val="0"/>
              </a:spcBef>
              <a:spcAft>
                <a:spcPts val="0"/>
              </a:spcAft>
            </a:pPr>
            <a:r>
              <a:rPr lang="es-ES" sz="1050" dirty="0" smtClean="0">
                <a:solidFill>
                  <a:prstClr val="black">
                    <a:lumMod val="65000"/>
                    <a:lumOff val="35000"/>
                  </a:prstClr>
                </a:solidFill>
                <a:latin typeface="Calibri" panose="020F0502020204030204" pitchFamily="34" charset="0"/>
                <a:cs typeface="+mn-cs"/>
              </a:rPr>
              <a:t>Variación</a:t>
            </a:r>
            <a:br>
              <a:rPr lang="es-ES" sz="1050" dirty="0" smtClean="0">
                <a:solidFill>
                  <a:prstClr val="black">
                    <a:lumMod val="65000"/>
                    <a:lumOff val="35000"/>
                  </a:prstClr>
                </a:solidFill>
                <a:latin typeface="Calibri" panose="020F0502020204030204" pitchFamily="34" charset="0"/>
                <a:cs typeface="+mn-cs"/>
              </a:rPr>
            </a:br>
            <a:r>
              <a:rPr lang="es-ES" sz="1050" dirty="0" smtClean="0">
                <a:solidFill>
                  <a:prstClr val="black">
                    <a:lumMod val="65000"/>
                    <a:lumOff val="35000"/>
                  </a:prstClr>
                </a:solidFill>
                <a:latin typeface="Calibri" panose="020F0502020204030204" pitchFamily="34" charset="0"/>
                <a:cs typeface="+mn-cs"/>
              </a:rPr>
              <a:t>anual</a:t>
            </a:r>
            <a:endParaRPr lang="es-ES" sz="1050" dirty="0">
              <a:solidFill>
                <a:prstClr val="black">
                  <a:lumMod val="65000"/>
                  <a:lumOff val="35000"/>
                </a:prstClr>
              </a:solidFill>
              <a:latin typeface="Calibri" panose="020F0502020204030204" pitchFamily="34" charset="0"/>
              <a:cs typeface="+mn-cs"/>
            </a:endParaRPr>
          </a:p>
        </p:txBody>
      </p:sp>
      <p:sp>
        <p:nvSpPr>
          <p:cNvPr id="61" name="Rectángulo 60"/>
          <p:cNvSpPr/>
          <p:nvPr/>
        </p:nvSpPr>
        <p:spPr>
          <a:xfrm>
            <a:off x="7653922" y="1501038"/>
            <a:ext cx="758074" cy="374461"/>
          </a:xfrm>
          <a:prstGeom prst="rect">
            <a:avLst/>
          </a:prstGeom>
        </p:spPr>
        <p:txBody>
          <a:bodyPr wrap="square">
            <a:spAutoFit/>
          </a:bodyPr>
          <a:lstStyle/>
          <a:p>
            <a:pPr algn="ctr" fontAlgn="auto">
              <a:lnSpc>
                <a:spcPts val="1100"/>
              </a:lnSpc>
              <a:spcBef>
                <a:spcPts val="0"/>
              </a:spcBef>
              <a:spcAft>
                <a:spcPts val="0"/>
              </a:spcAft>
            </a:pPr>
            <a:r>
              <a:rPr lang="es-ES" sz="1050" dirty="0">
                <a:solidFill>
                  <a:prstClr val="black">
                    <a:lumMod val="65000"/>
                    <a:lumOff val="35000"/>
                  </a:prstClr>
                </a:solidFill>
                <a:latin typeface="Calibri" panose="020F0502020204030204" pitchFamily="34" charset="0"/>
                <a:cs typeface="+mn-cs"/>
              </a:rPr>
              <a:t>Variación </a:t>
            </a:r>
            <a:r>
              <a:rPr lang="es-ES" sz="1050" dirty="0" smtClean="0">
                <a:solidFill>
                  <a:prstClr val="black">
                    <a:lumMod val="65000"/>
                    <a:lumOff val="35000"/>
                  </a:prstClr>
                </a:solidFill>
                <a:latin typeface="Calibri" panose="020F0502020204030204" pitchFamily="34" charset="0"/>
                <a:cs typeface="+mn-cs"/>
              </a:rPr>
              <a:t>sin BPI</a:t>
            </a:r>
            <a:endParaRPr lang="es-ES" sz="1050" baseline="30000" dirty="0">
              <a:solidFill>
                <a:prstClr val="black">
                  <a:lumMod val="65000"/>
                  <a:lumOff val="35000"/>
                </a:prstClr>
              </a:solidFill>
              <a:latin typeface="Calibri" panose="020F0502020204030204" pitchFamily="34" charset="0"/>
              <a:cs typeface="+mn-cs"/>
            </a:endParaRPr>
          </a:p>
        </p:txBody>
      </p:sp>
      <p:sp>
        <p:nvSpPr>
          <p:cNvPr id="62" name="9 Rectángulo"/>
          <p:cNvSpPr/>
          <p:nvPr/>
        </p:nvSpPr>
        <p:spPr>
          <a:xfrm>
            <a:off x="237918" y="4906220"/>
            <a:ext cx="4809265" cy="215444"/>
          </a:xfrm>
          <a:prstGeom prst="rect">
            <a:avLst/>
          </a:prstGeom>
        </p:spPr>
        <p:txBody>
          <a:bodyPr wrap="square">
            <a:spAutoFit/>
          </a:bodyPr>
          <a:lstStyle/>
          <a:p>
            <a:pPr fontAlgn="auto">
              <a:spcBef>
                <a:spcPts val="0"/>
              </a:spcBef>
              <a:spcAft>
                <a:spcPts val="0"/>
              </a:spcAft>
              <a:defRPr/>
            </a:pPr>
            <a:r>
              <a:rPr lang="es-ES" b="0" kern="0" baseline="30000" dirty="0" smtClean="0">
                <a:solidFill>
                  <a:srgbClr val="899BAD"/>
                </a:solidFill>
                <a:latin typeface="Calibri" pitchFamily="34" charset="0"/>
                <a:cs typeface="Calibri" pitchFamily="34" charset="0"/>
              </a:rPr>
              <a:t>1</a:t>
            </a:r>
            <a:r>
              <a:rPr lang="es-ES" b="0" kern="0" dirty="0" smtClean="0">
                <a:solidFill>
                  <a:srgbClr val="899BAD"/>
                </a:solidFill>
                <a:latin typeface="Calibri" pitchFamily="34" charset="0"/>
                <a:cs typeface="Calibri" pitchFamily="34" charset="0"/>
              </a:rPr>
              <a:t>  Crédito bruto menos créditos dudosos. </a:t>
            </a:r>
          </a:p>
        </p:txBody>
      </p:sp>
      <p:sp>
        <p:nvSpPr>
          <p:cNvPr id="63" name="54 Corchetes"/>
          <p:cNvSpPr/>
          <p:nvPr/>
        </p:nvSpPr>
        <p:spPr bwMode="auto">
          <a:xfrm rot="5400000">
            <a:off x="7821972" y="1682197"/>
            <a:ext cx="336551" cy="744053"/>
          </a:xfrm>
          <a:prstGeom prst="bracketPair">
            <a:avLst>
              <a:gd name="adj" fmla="val 0"/>
            </a:avLst>
          </a:prstGeom>
          <a:solidFill>
            <a:schemeClr val="accent5">
              <a:lumMod val="40000"/>
              <a:lumOff val="60000"/>
            </a:schemeClr>
          </a:solidFill>
          <a:ln w="9525" cap="flat" cmpd="sng" algn="ctr">
            <a:solidFill>
              <a:schemeClr val="accent5">
                <a:lumMod val="40000"/>
                <a:lumOff val="60000"/>
              </a:schemeClr>
            </a:solidFill>
            <a:prstDash val="solid"/>
            <a:round/>
            <a:headEnd type="none" w="med" len="med"/>
            <a:tailEnd type="none" w="med" len="med"/>
          </a:ln>
          <a:effectLst/>
        </p:spPr>
        <p:txBody>
          <a:bodyPr vert="vert270" wrap="square" lIns="90000" tIns="46800" rIns="91440" bIns="45720" numCol="1" rtlCol="0" anchor="ctr" anchorCtr="0" compatLnSpc="1">
            <a:prstTxWarp prst="textNoShape">
              <a:avLst/>
            </a:prstTxWarp>
          </a:bodyPr>
          <a:lstStyle/>
          <a:p>
            <a:pPr marL="622300" algn="ctr">
              <a:spcAft>
                <a:spcPts val="0"/>
              </a:spcAft>
            </a:pPr>
            <a:endParaRPr lang="es-ES" sz="1400" dirty="0">
              <a:solidFill>
                <a:prstClr val="black"/>
              </a:solidFill>
              <a:latin typeface="Calibri" pitchFamily="34" charset="0"/>
            </a:endParaRPr>
          </a:p>
        </p:txBody>
      </p:sp>
      <p:sp>
        <p:nvSpPr>
          <p:cNvPr id="64" name="53 Corchetes"/>
          <p:cNvSpPr/>
          <p:nvPr/>
        </p:nvSpPr>
        <p:spPr bwMode="auto">
          <a:xfrm rot="5400000">
            <a:off x="7816461" y="1302868"/>
            <a:ext cx="361759" cy="720000"/>
          </a:xfrm>
          <a:prstGeom prst="bracketPair">
            <a:avLst>
              <a:gd name="adj" fmla="val 0"/>
            </a:avLst>
          </a:prstGeom>
          <a:noFill/>
          <a:ln w="9525" cap="flat" cmpd="sng" algn="ctr">
            <a:solidFill>
              <a:schemeClr val="accent5">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graphicFrame>
        <p:nvGraphicFramePr>
          <p:cNvPr id="2" name="Tabla 1"/>
          <p:cNvGraphicFramePr>
            <a:graphicFrameLocks noGrp="1"/>
          </p:cNvGraphicFramePr>
          <p:nvPr>
            <p:extLst>
              <p:ext uri="{D42A27DB-BD31-4B8C-83A1-F6EECF244321}">
                <p14:modId xmlns:p14="http://schemas.microsoft.com/office/powerpoint/2010/main" val="3176746359"/>
              </p:ext>
            </p:extLst>
          </p:nvPr>
        </p:nvGraphicFramePr>
        <p:xfrm>
          <a:off x="7564996" y="1827485"/>
          <a:ext cx="720000" cy="2708338"/>
        </p:xfrm>
        <a:graphic>
          <a:graphicData uri="http://schemas.openxmlformats.org/drawingml/2006/table">
            <a:tbl>
              <a:tblPr firstRow="1" bandRow="1">
                <a:tableStyleId>{5C22544A-7EE6-4342-B048-85BDC9FD1C3A}</a:tableStyleId>
              </a:tblPr>
              <a:tblGrid>
                <a:gridCol w="720000"/>
              </a:tblGrid>
              <a:tr h="353598">
                <a:tc>
                  <a:txBody>
                    <a:bodyPr/>
                    <a:lstStyle/>
                    <a:p>
                      <a:pPr algn="r">
                        <a:lnSpc>
                          <a:spcPts val="1300"/>
                        </a:lnSpc>
                      </a:pPr>
                      <a:r>
                        <a:rPr lang="es-ES" sz="1400" b="1" dirty="0" smtClean="0">
                          <a:solidFill>
                            <a:schemeClr val="tx1"/>
                          </a:solidFill>
                          <a:latin typeface="Calibri" pitchFamily="34" charset="0"/>
                          <a:cs typeface="Calibri" pitchFamily="34" charset="0"/>
                        </a:rPr>
                        <a:t>-1,1%</a:t>
                      </a:r>
                      <a:endParaRPr lang="es-ES" sz="1400" b="1" dirty="0">
                        <a:solidFill>
                          <a:schemeClr val="tx1"/>
                        </a:solidFill>
                        <a:latin typeface="Calibri" pitchFamily="34" charset="0"/>
                        <a:cs typeface="Calibri"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6208">
                <a:tc>
                  <a:txBody>
                    <a:bodyPr/>
                    <a:lstStyle/>
                    <a:p>
                      <a:pPr algn="r">
                        <a:lnSpc>
                          <a:spcPts val="1300"/>
                        </a:lnSpc>
                      </a:pP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68332">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-1,4%</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46208">
                <a:tc>
                  <a:txBody>
                    <a:bodyPr/>
                    <a:lstStyle/>
                    <a:p>
                      <a:pPr algn="r">
                        <a:lnSpc>
                          <a:spcPts val="1300"/>
                        </a:lnSpc>
                      </a:pPr>
                      <a:r>
                        <a:rPr lang="es-ES" sz="1200" b="0" i="1" dirty="0" smtClean="0">
                          <a:solidFill>
                            <a:schemeClr val="tx1">
                              <a:lumMod val="75000"/>
                              <a:lumOff val="25000"/>
                            </a:schemeClr>
                          </a:solidFill>
                          <a:latin typeface="Calibri" pitchFamily="34" charset="0"/>
                          <a:cs typeface="Calibri" pitchFamily="34" charset="0"/>
                        </a:rPr>
                        <a:t>+18,9%</a:t>
                      </a:r>
                      <a:endParaRPr lang="es-ES" sz="1200" b="0" i="1"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68332">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+1,8%</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68332">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-6,8%</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68332">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-79,2%</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68332">
                <a:tc>
                  <a:txBody>
                    <a:bodyPr/>
                    <a:lstStyle/>
                    <a:p>
                      <a:pPr algn="r">
                        <a:lnSpc>
                          <a:spcPts val="1300"/>
                        </a:lnSpc>
                      </a:pPr>
                      <a:r>
                        <a:rPr lang="es-ES" sz="1200" b="0" dirty="0" smtClean="0">
                          <a:solidFill>
                            <a:schemeClr val="tx1">
                              <a:lumMod val="75000"/>
                              <a:lumOff val="25000"/>
                            </a:schemeClr>
                          </a:solidFill>
                          <a:latin typeface="Calibri" pitchFamily="34" charset="0"/>
                          <a:cs typeface="Calibri" pitchFamily="34" charset="0"/>
                        </a:rPr>
                        <a:t>-8,4%</a:t>
                      </a:r>
                      <a:endParaRPr lang="es-ES" sz="1200" b="0" dirty="0">
                        <a:solidFill>
                          <a:schemeClr val="tx1">
                            <a:lumMod val="75000"/>
                            <a:lumOff val="25000"/>
                          </a:schemeClr>
                        </a:solidFill>
                        <a:latin typeface="Calibri" pitchFamily="34" charset="0"/>
                        <a:cs typeface="Calibri"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87" name="Freeform 30"/>
          <p:cNvSpPr>
            <a:spLocks/>
          </p:cNvSpPr>
          <p:nvPr/>
        </p:nvSpPr>
        <p:spPr bwMode="auto">
          <a:xfrm rot="21155489">
            <a:off x="7630026" y="2760191"/>
            <a:ext cx="720000" cy="32400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009900"/>
          </a:solidFill>
          <a:ln w="3175">
            <a:solidFill>
              <a:srgbClr val="009900"/>
            </a:solidFill>
            <a:round/>
            <a:headEnd/>
            <a:tailEnd/>
          </a:ln>
        </p:spPr>
        <p:txBody>
          <a:bodyPr tIns="91440" bIns="91440"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sz="1400" b="0" dirty="0">
              <a:solidFill>
                <a:srgbClr val="00B050"/>
              </a:solidFill>
            </a:endParaRPr>
          </a:p>
        </p:txBody>
      </p:sp>
      <p:sp>
        <p:nvSpPr>
          <p:cNvPr id="90" name="Freeform 30"/>
          <p:cNvSpPr>
            <a:spLocks/>
          </p:cNvSpPr>
          <p:nvPr/>
        </p:nvSpPr>
        <p:spPr bwMode="auto">
          <a:xfrm rot="21155489">
            <a:off x="7630026" y="3090404"/>
            <a:ext cx="720000" cy="32400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009900"/>
          </a:solidFill>
          <a:ln w="3175">
            <a:solidFill>
              <a:srgbClr val="009900"/>
            </a:solidFill>
            <a:round/>
            <a:headEnd/>
            <a:tailEnd/>
          </a:ln>
        </p:spPr>
        <p:txBody>
          <a:bodyPr tIns="91440" bIns="91440"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sz="1400" b="0" dirty="0">
              <a:solidFill>
                <a:srgbClr val="00B050"/>
              </a:solidFill>
            </a:endParaRPr>
          </a:p>
        </p:txBody>
      </p:sp>
      <p:sp>
        <p:nvSpPr>
          <p:cNvPr id="46" name="Freeform 30"/>
          <p:cNvSpPr>
            <a:spLocks/>
          </p:cNvSpPr>
          <p:nvPr/>
        </p:nvSpPr>
        <p:spPr bwMode="auto">
          <a:xfrm rot="21155489">
            <a:off x="7630026" y="3801604"/>
            <a:ext cx="720000" cy="32400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7F7F7F"/>
          </a:solidFill>
          <a:ln w="3175">
            <a:solidFill>
              <a:schemeClr val="bg1">
                <a:lumMod val="50000"/>
              </a:schemeClr>
            </a:solidFill>
            <a:round/>
            <a:headEnd/>
            <a:tailEnd/>
          </a:ln>
        </p:spPr>
        <p:txBody>
          <a:bodyPr tIns="91440" bIns="91440"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sz="1400" b="0" dirty="0">
              <a:solidFill>
                <a:srgbClr val="00B050"/>
              </a:solidFill>
            </a:endParaRPr>
          </a:p>
        </p:txBody>
      </p:sp>
      <p:sp>
        <p:nvSpPr>
          <p:cNvPr id="48" name="Freeform 30"/>
          <p:cNvSpPr>
            <a:spLocks/>
          </p:cNvSpPr>
          <p:nvPr/>
        </p:nvSpPr>
        <p:spPr bwMode="auto">
          <a:xfrm rot="21155489">
            <a:off x="7630026" y="4208004"/>
            <a:ext cx="720000" cy="324000"/>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7F7F7F"/>
          </a:solidFill>
          <a:ln w="3175">
            <a:solidFill>
              <a:schemeClr val="bg1">
                <a:lumMod val="50000"/>
              </a:schemeClr>
            </a:solidFill>
            <a:round/>
            <a:headEnd/>
            <a:tailEnd/>
          </a:ln>
        </p:spPr>
        <p:txBody>
          <a:bodyPr tIns="91440" bIns="91440"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sz="1400" b="0" dirty="0">
              <a:solidFill>
                <a:srgbClr val="00B050"/>
              </a:solidFill>
            </a:endParaRPr>
          </a:p>
        </p:txBody>
      </p:sp>
    </p:spTree>
    <p:extLst>
      <p:ext uri="{BB962C8B-B14F-4D97-AF65-F5344CB8AC3E}">
        <p14:creationId xmlns:p14="http://schemas.microsoft.com/office/powerpoint/2010/main" val="436021021"/>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46 Rectángulo"/>
          <p:cNvSpPr/>
          <p:nvPr/>
        </p:nvSpPr>
        <p:spPr bwMode="auto">
          <a:xfrm>
            <a:off x="3422650" y="1155699"/>
            <a:ext cx="5441950" cy="3390901"/>
          </a:xfrm>
          <a:prstGeom prst="rect">
            <a:avLst/>
          </a:prstGeom>
          <a:solidFill>
            <a:schemeClr val="bg1"/>
          </a:solidFill>
          <a:ln w="9525" cap="flat" cmpd="sng" algn="ctr">
            <a:solidFill>
              <a:srgbClr val="009AD8"/>
            </a:solidFill>
            <a:prstDash val="sysDot"/>
            <a:round/>
            <a:headEnd type="none" w="med" len="med"/>
            <a:tailEnd type="none" w="med" len="med"/>
          </a:ln>
          <a:effectLst/>
        </p:spPr>
        <p:txBody>
          <a:bodyPr vert="horz" wrap="square" lIns="216000" tIns="108000" rIns="91440" bIns="45720" numCol="1" rtlCol="0" anchor="t" anchorCtr="0" compatLnSpc="1">
            <a:prstTxWarp prst="textNoShape">
              <a:avLst/>
            </a:prstTxWarp>
          </a:bodyPr>
          <a:lstStyle/>
          <a:p>
            <a:pPr marL="174625" indent="-171450" eaLnBrk="0" hangingPunct="0">
              <a:buFont typeface="Arial" panose="020B0604020202020204" pitchFamily="34" charset="0"/>
              <a:buChar char="•"/>
              <a:defRPr/>
            </a:pPr>
            <a:endParaRPr lang="es-ES" sz="1400" b="0" kern="0" dirty="0">
              <a:solidFill>
                <a:prstClr val="black">
                  <a:lumMod val="75000"/>
                  <a:lumOff val="25000"/>
                </a:prstClr>
              </a:solidFill>
              <a:latin typeface="Calibri" pitchFamily="34" charset="0"/>
              <a:cs typeface="Calibri" pitchFamily="34" charset="0"/>
            </a:endParaRPr>
          </a:p>
        </p:txBody>
      </p:sp>
      <p:sp>
        <p:nvSpPr>
          <p:cNvPr id="22" name="46 Rectángulo"/>
          <p:cNvSpPr/>
          <p:nvPr/>
        </p:nvSpPr>
        <p:spPr bwMode="auto">
          <a:xfrm>
            <a:off x="234949" y="739141"/>
            <a:ext cx="3048290" cy="3807459"/>
          </a:xfrm>
          <a:prstGeom prst="rect">
            <a:avLst/>
          </a:prstGeom>
          <a:solidFill>
            <a:srgbClr val="F2F2F2"/>
          </a:solidFill>
          <a:ln w="9525" cap="flat" cmpd="sng" algn="ctr">
            <a:solidFill>
              <a:schemeClr val="bg1">
                <a:lumMod val="85000"/>
              </a:schemeClr>
            </a:solidFill>
            <a:prstDash val="solid"/>
            <a:round/>
            <a:headEnd type="none" w="med" len="med"/>
            <a:tailEnd type="none" w="med" len="med"/>
          </a:ln>
          <a:effectLst>
            <a:outerShdw blurRad="50800" dist="38100" algn="l" rotWithShape="0">
              <a:prstClr val="black">
                <a:alpha val="10000"/>
              </a:prstClr>
            </a:outerShdw>
          </a:effectLst>
        </p:spPr>
        <p:txBody>
          <a:bodyPr vert="horz" wrap="square" lIns="216000" tIns="108000" rIns="91440" bIns="45720" numCol="1" rtlCol="0" anchor="t" anchorCtr="0" compatLnSpc="1">
            <a:prstTxWarp prst="textNoShape">
              <a:avLst/>
            </a:prstTxWarp>
          </a:bodyPr>
          <a:lstStyle/>
          <a:p>
            <a:pPr marL="174625" indent="-171450" eaLnBrk="0" hangingPunct="0">
              <a:buFont typeface="Arial" panose="020B0604020202020204" pitchFamily="34" charset="0"/>
              <a:buChar char="•"/>
              <a:defRPr/>
            </a:pPr>
            <a:endParaRPr lang="es-ES" sz="1400" b="0" kern="0" dirty="0">
              <a:solidFill>
                <a:prstClr val="black">
                  <a:lumMod val="75000"/>
                  <a:lumOff val="25000"/>
                </a:prstClr>
              </a:solidFill>
              <a:latin typeface="Calibri" pitchFamily="34" charset="0"/>
              <a:cs typeface="Calibri" pitchFamily="34" charset="0"/>
            </a:endParaRPr>
          </a:p>
        </p:txBody>
      </p:sp>
      <p:sp>
        <p:nvSpPr>
          <p:cNvPr id="10" name="46 Rectángulo"/>
          <p:cNvSpPr/>
          <p:nvPr/>
        </p:nvSpPr>
        <p:spPr bwMode="auto">
          <a:xfrm>
            <a:off x="491238" y="793749"/>
            <a:ext cx="2683761" cy="723899"/>
          </a:xfrm>
          <a:prstGeom prst="rect">
            <a:avLst/>
          </a:prstGeom>
          <a:noFill/>
          <a:ln w="9525" cap="flat" cmpd="sng" algn="ctr">
            <a:noFill/>
            <a:prstDash val="solid"/>
            <a:round/>
            <a:headEnd type="none" w="med" len="med"/>
            <a:tailEnd type="none" w="med" len="med"/>
          </a:ln>
          <a:effectLst/>
        </p:spPr>
        <p:txBody>
          <a:bodyPr vert="horz" wrap="square" lIns="144000" tIns="46800" rIns="91440" bIns="45720" numCol="1" rtlCol="0" anchor="ctr" anchorCtr="0" compatLnSpc="1">
            <a:prstTxWarp prst="textNoShape">
              <a:avLst/>
            </a:prstTxWarp>
          </a:bodyPr>
          <a:lstStyle/>
          <a:p>
            <a:pPr marL="3175" eaLnBrk="0" hangingPunct="0">
              <a:defRPr/>
            </a:pPr>
            <a:r>
              <a:rPr lang="es-ES" sz="1600" kern="0" dirty="0" smtClean="0">
                <a:latin typeface="Calibri" pitchFamily="34" charset="0"/>
                <a:cs typeface="Calibri" pitchFamily="34" charset="0"/>
              </a:rPr>
              <a:t>Cláusulas suelo en hipotecas de consumidores</a:t>
            </a:r>
          </a:p>
        </p:txBody>
      </p:sp>
      <p:sp>
        <p:nvSpPr>
          <p:cNvPr id="15" name="46 Rectángulo"/>
          <p:cNvSpPr/>
          <p:nvPr/>
        </p:nvSpPr>
        <p:spPr bwMode="auto">
          <a:xfrm>
            <a:off x="4575175" y="998438"/>
            <a:ext cx="3136900" cy="325324"/>
          </a:xfrm>
          <a:prstGeom prst="rect">
            <a:avLst/>
          </a:prstGeom>
          <a:solidFill>
            <a:schemeClr val="bg1"/>
          </a:solidFill>
          <a:ln w="9525" cap="flat" cmpd="sng" algn="ctr">
            <a:no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marL="3175" algn="ctr" eaLnBrk="0" hangingPunct="0">
              <a:defRPr/>
            </a:pPr>
            <a:r>
              <a:rPr lang="es-ES" sz="1800" kern="0" dirty="0" smtClean="0">
                <a:solidFill>
                  <a:srgbClr val="009AD8"/>
                </a:solidFill>
                <a:latin typeface="Calibri" pitchFamily="34" charset="0"/>
                <a:cs typeface="Calibri" pitchFamily="34" charset="0"/>
              </a:rPr>
              <a:t>RDL 1/2017, de 1 de febrero</a:t>
            </a:r>
            <a:endParaRPr lang="es-ES" sz="1800" i="1" kern="0" dirty="0" smtClean="0">
              <a:solidFill>
                <a:srgbClr val="009AD8"/>
              </a:solidFill>
              <a:latin typeface="Calibri" pitchFamily="34" charset="0"/>
              <a:cs typeface="Calibri" pitchFamily="34" charset="0"/>
            </a:endParaRPr>
          </a:p>
        </p:txBody>
      </p:sp>
      <p:sp>
        <p:nvSpPr>
          <p:cNvPr id="6" name="Rectángulo 5"/>
          <p:cNvSpPr/>
          <p:nvPr/>
        </p:nvSpPr>
        <p:spPr bwMode="auto">
          <a:xfrm>
            <a:off x="495300" y="1717040"/>
            <a:ext cx="2527300" cy="1152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3175" eaLnBrk="0" hangingPunct="0">
              <a:lnSpc>
                <a:spcPts val="2000"/>
              </a:lnSpc>
              <a:spcAft>
                <a:spcPts val="3600"/>
              </a:spcAft>
              <a:defRPr/>
            </a:pPr>
            <a:r>
              <a:rPr lang="es-ES" sz="1600" kern="0">
                <a:solidFill>
                  <a:srgbClr val="323232"/>
                </a:solidFill>
                <a:latin typeface="Calibri" pitchFamily="34" charset="0"/>
                <a:cs typeface="Calibri" pitchFamily="34" charset="0"/>
              </a:rPr>
              <a:t>En su mayor parte procedentes de las integraciones</a:t>
            </a:r>
            <a:endParaRPr lang="es-ES" sz="1600" kern="0" dirty="0">
              <a:solidFill>
                <a:srgbClr val="323232"/>
              </a:solidFill>
              <a:latin typeface="Calibri" pitchFamily="34" charset="0"/>
              <a:cs typeface="Calibri" pitchFamily="34" charset="0"/>
            </a:endParaRPr>
          </a:p>
        </p:txBody>
      </p:sp>
      <p:sp>
        <p:nvSpPr>
          <p:cNvPr id="23" name="Rectángulo 22"/>
          <p:cNvSpPr/>
          <p:nvPr/>
        </p:nvSpPr>
        <p:spPr bwMode="auto">
          <a:xfrm>
            <a:off x="495300" y="3050519"/>
            <a:ext cx="2498832" cy="1152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80000" tIns="45720" rIns="91440" bIns="45720" numCol="1" rtlCol="0" anchor="ctr" anchorCtr="0" compatLnSpc="1">
            <a:prstTxWarp prst="textNoShape">
              <a:avLst/>
            </a:prstTxWarp>
          </a:bodyPr>
          <a:lstStyle/>
          <a:p>
            <a:pPr marL="3175" eaLnBrk="0" hangingPunct="0">
              <a:lnSpc>
                <a:spcPts val="2000"/>
              </a:lnSpc>
              <a:spcAft>
                <a:spcPts val="3600"/>
              </a:spcAft>
              <a:defRPr/>
            </a:pPr>
            <a:r>
              <a:rPr lang="es-ES" sz="1600" kern="0" dirty="0">
                <a:solidFill>
                  <a:srgbClr val="323232"/>
                </a:solidFill>
                <a:latin typeface="Calibri" pitchFamily="34" charset="0"/>
                <a:cs typeface="Calibri" pitchFamily="34" charset="0"/>
              </a:rPr>
              <a:t>En 2015, de manera voluntaria las dejamos sin efecto</a:t>
            </a:r>
            <a:endParaRPr lang="es-ES" sz="1400" kern="0" dirty="0">
              <a:solidFill>
                <a:srgbClr val="323232"/>
              </a:solidFill>
              <a:latin typeface="Calibri" pitchFamily="34" charset="0"/>
              <a:cs typeface="Calibri" pitchFamily="34" charset="0"/>
            </a:endParaRPr>
          </a:p>
        </p:txBody>
      </p:sp>
      <p:sp>
        <p:nvSpPr>
          <p:cNvPr id="18" name="CuadroTexto 17"/>
          <p:cNvSpPr txBox="1"/>
          <p:nvPr/>
        </p:nvSpPr>
        <p:spPr>
          <a:xfrm>
            <a:off x="4185639" y="2979581"/>
            <a:ext cx="763351" cy="369332"/>
          </a:xfrm>
          <a:prstGeom prst="rect">
            <a:avLst/>
          </a:prstGeom>
          <a:noFill/>
        </p:spPr>
        <p:txBody>
          <a:bodyPr wrap="none" rtlCol="0">
            <a:spAutoFit/>
          </a:bodyPr>
          <a:lstStyle/>
          <a:p>
            <a:pPr algn="r"/>
            <a:r>
              <a:rPr lang="es-ES" sz="1800" dirty="0" smtClean="0">
                <a:solidFill>
                  <a:srgbClr val="009AD8"/>
                </a:solidFill>
                <a:latin typeface="Calibri" pitchFamily="34" charset="0"/>
              </a:rPr>
              <a:t>48,5%</a:t>
            </a:r>
          </a:p>
        </p:txBody>
      </p:sp>
      <p:sp>
        <p:nvSpPr>
          <p:cNvPr id="19" name="CuadroTexto 18"/>
          <p:cNvSpPr txBox="1"/>
          <p:nvPr/>
        </p:nvSpPr>
        <p:spPr>
          <a:xfrm>
            <a:off x="4963939" y="3024007"/>
            <a:ext cx="3600000" cy="307777"/>
          </a:xfrm>
          <a:prstGeom prst="rect">
            <a:avLst/>
          </a:prstGeom>
          <a:noFill/>
        </p:spPr>
        <p:txBody>
          <a:bodyPr wrap="square" rtlCol="0">
            <a:spAutoFit/>
          </a:bodyPr>
          <a:lstStyle/>
          <a:p>
            <a:r>
              <a:rPr lang="es-ES" sz="1400" b="0" smtClean="0">
                <a:solidFill>
                  <a:prstClr val="black"/>
                </a:solidFill>
                <a:latin typeface="Calibri" pitchFamily="34" charset="0"/>
              </a:rPr>
              <a:t>cumplen </a:t>
            </a:r>
            <a:r>
              <a:rPr lang="es-ES" sz="1400" b="0" dirty="0" smtClean="0">
                <a:solidFill>
                  <a:prstClr val="black"/>
                </a:solidFill>
                <a:latin typeface="Calibri" pitchFamily="34" charset="0"/>
              </a:rPr>
              <a:t>criterios de transparencia</a:t>
            </a:r>
          </a:p>
        </p:txBody>
      </p:sp>
      <p:sp>
        <p:nvSpPr>
          <p:cNvPr id="25" name="CuadroTexto 24"/>
          <p:cNvSpPr txBox="1"/>
          <p:nvPr/>
        </p:nvSpPr>
        <p:spPr>
          <a:xfrm>
            <a:off x="4185639" y="3306433"/>
            <a:ext cx="763351" cy="369332"/>
          </a:xfrm>
          <a:prstGeom prst="rect">
            <a:avLst/>
          </a:prstGeom>
          <a:noFill/>
        </p:spPr>
        <p:txBody>
          <a:bodyPr wrap="none" rtlCol="0">
            <a:spAutoFit/>
          </a:bodyPr>
          <a:lstStyle/>
          <a:p>
            <a:pPr algn="r"/>
            <a:r>
              <a:rPr lang="es-ES" sz="1800" dirty="0" smtClean="0">
                <a:solidFill>
                  <a:srgbClr val="009AD8"/>
                </a:solidFill>
                <a:latin typeface="Calibri" pitchFamily="34" charset="0"/>
              </a:rPr>
              <a:t>51,5%</a:t>
            </a:r>
          </a:p>
        </p:txBody>
      </p:sp>
      <p:sp>
        <p:nvSpPr>
          <p:cNvPr id="26" name="CuadroTexto 25"/>
          <p:cNvSpPr txBox="1"/>
          <p:nvPr/>
        </p:nvSpPr>
        <p:spPr>
          <a:xfrm>
            <a:off x="4963939" y="3356775"/>
            <a:ext cx="3600000" cy="307777"/>
          </a:xfrm>
          <a:prstGeom prst="rect">
            <a:avLst/>
          </a:prstGeom>
          <a:noFill/>
        </p:spPr>
        <p:txBody>
          <a:bodyPr wrap="square" rtlCol="0">
            <a:spAutoFit/>
          </a:bodyPr>
          <a:lstStyle/>
          <a:p>
            <a:r>
              <a:rPr lang="es-ES" sz="1400" b="0" dirty="0" smtClean="0">
                <a:solidFill>
                  <a:prstClr val="black"/>
                </a:solidFill>
                <a:latin typeface="Calibri" pitchFamily="34" charset="0"/>
              </a:rPr>
              <a:t>aceptadas y comunicadas al cliente</a:t>
            </a:r>
          </a:p>
        </p:txBody>
      </p:sp>
      <p:sp>
        <p:nvSpPr>
          <p:cNvPr id="30" name="46 Rectángulo"/>
          <p:cNvSpPr/>
          <p:nvPr/>
        </p:nvSpPr>
        <p:spPr bwMode="auto">
          <a:xfrm>
            <a:off x="3610090" y="1804082"/>
            <a:ext cx="5073230" cy="1044000"/>
          </a:xfrm>
          <a:prstGeom prst="rect">
            <a:avLst/>
          </a:prstGeom>
          <a:solidFill>
            <a:srgbClr val="DBEEF4"/>
          </a:solidFill>
          <a:ln w="9525" cap="flat" cmpd="sng" algn="ctr">
            <a:solidFill>
              <a:srgbClr val="DBEEF4"/>
            </a:solidFill>
            <a:prstDash val="sysDot"/>
            <a:round/>
            <a:headEnd type="none" w="med" len="med"/>
            <a:tailEnd type="none" w="med" len="med"/>
          </a:ln>
          <a:effectLst/>
        </p:spPr>
        <p:txBody>
          <a:bodyPr vert="horz" wrap="square" lIns="216000" tIns="108000" rIns="91440" bIns="45720" numCol="1" rtlCol="0" anchor="t" anchorCtr="0" compatLnSpc="1">
            <a:prstTxWarp prst="textNoShape">
              <a:avLst/>
            </a:prstTxWarp>
          </a:bodyPr>
          <a:lstStyle/>
          <a:p>
            <a:pPr marL="174625" indent="-171450" eaLnBrk="0" hangingPunct="0">
              <a:buFont typeface="Arial" panose="020B0604020202020204" pitchFamily="34" charset="0"/>
              <a:buChar char="•"/>
              <a:defRPr/>
            </a:pPr>
            <a:endParaRPr lang="es-ES" sz="1400" b="0" kern="0" dirty="0">
              <a:solidFill>
                <a:prstClr val="black">
                  <a:lumMod val="75000"/>
                  <a:lumOff val="25000"/>
                </a:prstClr>
              </a:solidFill>
              <a:latin typeface="Calibri" pitchFamily="34" charset="0"/>
              <a:cs typeface="Calibri" pitchFamily="34" charset="0"/>
            </a:endParaRPr>
          </a:p>
        </p:txBody>
      </p:sp>
      <p:sp>
        <p:nvSpPr>
          <p:cNvPr id="5" name="CuadroTexto 4"/>
          <p:cNvSpPr txBox="1"/>
          <p:nvPr/>
        </p:nvSpPr>
        <p:spPr>
          <a:xfrm>
            <a:off x="3739793" y="1908145"/>
            <a:ext cx="902811" cy="400110"/>
          </a:xfrm>
          <a:prstGeom prst="rect">
            <a:avLst/>
          </a:prstGeom>
          <a:noFill/>
        </p:spPr>
        <p:txBody>
          <a:bodyPr wrap="none" rtlCol="0">
            <a:spAutoFit/>
          </a:bodyPr>
          <a:lstStyle/>
          <a:p>
            <a:r>
              <a:rPr lang="es-ES" sz="2000" dirty="0" smtClean="0">
                <a:solidFill>
                  <a:prstClr val="black"/>
                </a:solidFill>
                <a:latin typeface="Calibri" pitchFamily="34" charset="0"/>
              </a:rPr>
              <a:t>94.161</a:t>
            </a:r>
          </a:p>
        </p:txBody>
      </p:sp>
      <p:sp>
        <p:nvSpPr>
          <p:cNvPr id="16" name="CuadroTexto 15"/>
          <p:cNvSpPr txBox="1"/>
          <p:nvPr/>
        </p:nvSpPr>
        <p:spPr>
          <a:xfrm>
            <a:off x="3739793" y="2216978"/>
            <a:ext cx="2191268" cy="523220"/>
          </a:xfrm>
          <a:prstGeom prst="rect">
            <a:avLst/>
          </a:prstGeom>
          <a:noFill/>
        </p:spPr>
        <p:txBody>
          <a:bodyPr wrap="square" rtlCol="0">
            <a:spAutoFit/>
          </a:bodyPr>
          <a:lstStyle/>
          <a:p>
            <a:r>
              <a:rPr lang="es-ES" sz="1400" dirty="0" smtClean="0">
                <a:solidFill>
                  <a:prstClr val="black"/>
                </a:solidFill>
                <a:latin typeface="Calibri" pitchFamily="34" charset="0"/>
              </a:rPr>
              <a:t>Reclamaciones recibidas sujetas al ámbito del RDL</a:t>
            </a:r>
          </a:p>
        </p:txBody>
      </p:sp>
      <p:sp>
        <p:nvSpPr>
          <p:cNvPr id="2" name="Rectángulo 1"/>
          <p:cNvSpPr/>
          <p:nvPr/>
        </p:nvSpPr>
        <p:spPr>
          <a:xfrm>
            <a:off x="3610090" y="1502291"/>
            <a:ext cx="1984839" cy="276999"/>
          </a:xfrm>
          <a:prstGeom prst="rect">
            <a:avLst/>
          </a:prstGeom>
        </p:spPr>
        <p:txBody>
          <a:bodyPr wrap="none">
            <a:spAutoFit/>
          </a:bodyPr>
          <a:lstStyle/>
          <a:p>
            <a:pPr marL="3175" eaLnBrk="0" hangingPunct="0">
              <a:defRPr/>
            </a:pPr>
            <a:r>
              <a:rPr lang="es-ES" sz="1200" b="0" i="1" kern="0" dirty="0">
                <a:solidFill>
                  <a:srgbClr val="009AD8"/>
                </a:solidFill>
                <a:latin typeface="Calibri" pitchFamily="34" charset="0"/>
                <a:cs typeface="Calibri" pitchFamily="34" charset="0"/>
              </a:rPr>
              <a:t>Situación a 30 de septiembre</a:t>
            </a:r>
          </a:p>
        </p:txBody>
      </p:sp>
      <p:sp>
        <p:nvSpPr>
          <p:cNvPr id="17" name="CuadroTexto 16"/>
          <p:cNvSpPr txBox="1"/>
          <p:nvPr/>
        </p:nvSpPr>
        <p:spPr>
          <a:xfrm>
            <a:off x="5882891" y="1928224"/>
            <a:ext cx="2795113" cy="792525"/>
          </a:xfrm>
          <a:prstGeom prst="rect">
            <a:avLst/>
          </a:prstGeom>
          <a:noFill/>
        </p:spPr>
        <p:txBody>
          <a:bodyPr wrap="square" rtlCol="0">
            <a:spAutoFit/>
          </a:bodyPr>
          <a:lstStyle/>
          <a:p>
            <a:pPr marL="285750" indent="-285750">
              <a:spcAft>
                <a:spcPts val="600"/>
              </a:spcAft>
              <a:buFont typeface="Wingdings" panose="05000000000000000000" pitchFamily="2" charset="2"/>
              <a:buChar char="§"/>
            </a:pPr>
            <a:r>
              <a:rPr lang="es-ES" sz="1350" b="0" i="1" dirty="0" smtClean="0">
                <a:solidFill>
                  <a:prstClr val="black"/>
                </a:solidFill>
                <a:latin typeface="Calibri" pitchFamily="34" charset="0"/>
              </a:rPr>
              <a:t>Proceso de análisis y resolución meticuloso y riguroso</a:t>
            </a:r>
          </a:p>
          <a:p>
            <a:pPr marL="285750" indent="-285750">
              <a:spcAft>
                <a:spcPts val="600"/>
              </a:spcAft>
              <a:buFont typeface="Wingdings" panose="05000000000000000000" pitchFamily="2" charset="2"/>
              <a:buChar char="§"/>
            </a:pPr>
            <a:r>
              <a:rPr lang="es-ES" sz="1350" b="0" i="1" dirty="0" smtClean="0">
                <a:solidFill>
                  <a:prstClr val="black"/>
                </a:solidFill>
                <a:latin typeface="Calibri" pitchFamily="34" charset="0"/>
              </a:rPr>
              <a:t>Equipo de 273 personas</a:t>
            </a:r>
          </a:p>
        </p:txBody>
      </p:sp>
      <p:sp>
        <p:nvSpPr>
          <p:cNvPr id="21" name="CuadroTexto 20"/>
          <p:cNvSpPr txBox="1"/>
          <p:nvPr/>
        </p:nvSpPr>
        <p:spPr>
          <a:xfrm>
            <a:off x="5180485" y="3728734"/>
            <a:ext cx="3472354" cy="661720"/>
          </a:xfrm>
          <a:prstGeom prst="rect">
            <a:avLst/>
          </a:prstGeom>
          <a:noFill/>
        </p:spPr>
        <p:txBody>
          <a:bodyPr wrap="square" rtlCol="0">
            <a:spAutoFit/>
          </a:bodyPr>
          <a:lstStyle/>
          <a:p>
            <a:pPr>
              <a:spcAft>
                <a:spcPts val="600"/>
              </a:spcAft>
            </a:pPr>
            <a:r>
              <a:rPr lang="es-ES" sz="1600" dirty="0">
                <a:solidFill>
                  <a:srgbClr val="009AD8"/>
                </a:solidFill>
                <a:latin typeface="Calibri" pitchFamily="34" charset="0"/>
              </a:rPr>
              <a:t>90% </a:t>
            </a:r>
            <a:r>
              <a:rPr lang="es-ES" sz="1600" dirty="0" smtClean="0">
                <a:solidFill>
                  <a:srgbClr val="009AD8"/>
                </a:solidFill>
                <a:latin typeface="Calibri" pitchFamily="34" charset="0"/>
              </a:rPr>
              <a:t>  </a:t>
            </a:r>
            <a:r>
              <a:rPr lang="es-ES" sz="1400" dirty="0" smtClean="0">
                <a:solidFill>
                  <a:prstClr val="black"/>
                </a:solidFill>
                <a:latin typeface="Calibri" pitchFamily="34" charset="0"/>
              </a:rPr>
              <a:t>pagadas  </a:t>
            </a:r>
            <a:r>
              <a:rPr lang="es-ES" sz="1200" b="0" i="1" dirty="0" smtClean="0">
                <a:solidFill>
                  <a:prstClr val="black"/>
                </a:solidFill>
                <a:latin typeface="Calibri" pitchFamily="34" charset="0"/>
              </a:rPr>
              <a:t>(210 MM€)</a:t>
            </a:r>
            <a:endParaRPr lang="es-ES" sz="1200" b="0" i="1" dirty="0">
              <a:solidFill>
                <a:prstClr val="black"/>
              </a:solidFill>
              <a:latin typeface="Calibri" pitchFamily="34" charset="0"/>
            </a:endParaRPr>
          </a:p>
          <a:p>
            <a:pPr>
              <a:spcAft>
                <a:spcPts val="600"/>
              </a:spcAft>
            </a:pPr>
            <a:r>
              <a:rPr lang="es-ES" sz="1600" dirty="0">
                <a:solidFill>
                  <a:srgbClr val="009AD8"/>
                </a:solidFill>
                <a:latin typeface="Calibri" pitchFamily="34" charset="0"/>
              </a:rPr>
              <a:t>10% </a:t>
            </a:r>
            <a:r>
              <a:rPr lang="es-ES" sz="1600" dirty="0" smtClean="0">
                <a:solidFill>
                  <a:srgbClr val="009AD8"/>
                </a:solidFill>
                <a:latin typeface="Calibri" pitchFamily="34" charset="0"/>
              </a:rPr>
              <a:t>  </a:t>
            </a:r>
            <a:r>
              <a:rPr lang="es-ES" sz="1400" b="0" dirty="0" smtClean="0">
                <a:solidFill>
                  <a:prstClr val="black"/>
                </a:solidFill>
                <a:latin typeface="Calibri" pitchFamily="34" charset="0"/>
              </a:rPr>
              <a:t>pendiente </a:t>
            </a:r>
            <a:r>
              <a:rPr lang="es-ES" sz="1400" b="0" dirty="0">
                <a:solidFill>
                  <a:prstClr val="black"/>
                </a:solidFill>
                <a:latin typeface="Calibri" pitchFamily="34" charset="0"/>
              </a:rPr>
              <a:t>respuesta del cliente</a:t>
            </a:r>
          </a:p>
        </p:txBody>
      </p:sp>
      <p:sp>
        <p:nvSpPr>
          <p:cNvPr id="27" name="Rectángulo 26"/>
          <p:cNvSpPr/>
          <p:nvPr/>
        </p:nvSpPr>
        <p:spPr bwMode="auto">
          <a:xfrm>
            <a:off x="5053485" y="3729098"/>
            <a:ext cx="2376015" cy="332028"/>
          </a:xfrm>
          <a:prstGeom prst="rect">
            <a:avLst/>
          </a:prstGeom>
          <a:noFill/>
          <a:ln w="9525" cap="flat" cmpd="sng" algn="ctr">
            <a:solidFill>
              <a:srgbClr val="C0000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8" name="Flecha derecha 7"/>
          <p:cNvSpPr/>
          <p:nvPr/>
        </p:nvSpPr>
        <p:spPr bwMode="auto">
          <a:xfrm>
            <a:off x="4875780" y="3786639"/>
            <a:ext cx="216000" cy="215900"/>
          </a:xfrm>
          <a:prstGeom prst="rightArrow">
            <a:avLst/>
          </a:prstGeom>
          <a:solidFill>
            <a:srgbClr val="C00000"/>
          </a:solidFill>
          <a:ln w="9525" cap="flat" cmpd="sng" algn="ctr">
            <a:solidFill>
              <a:schemeClr val="accent2">
                <a:lumMod val="50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Tree>
    <p:extLst>
      <p:ext uri="{BB962C8B-B14F-4D97-AF65-F5344CB8AC3E}">
        <p14:creationId xmlns:p14="http://schemas.microsoft.com/office/powerpoint/2010/main" val="1117506782"/>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Muy buena evolución del negocio de BPI en Portugal</a:t>
            </a:r>
            <a:endParaRPr lang="es-ES" sz="1400" kern="0" dirty="0">
              <a:solidFill>
                <a:prstClr val="white"/>
              </a:solidFill>
              <a:latin typeface="Calibri" pitchFamily="34" charset="0"/>
              <a:cs typeface="Calibri" pitchFamily="34" charset="0"/>
            </a:endParaRPr>
          </a:p>
        </p:txBody>
      </p:sp>
      <p:sp>
        <p:nvSpPr>
          <p:cNvPr id="28" name="42 CuadroTexto"/>
          <p:cNvSpPr txBox="1"/>
          <p:nvPr/>
        </p:nvSpPr>
        <p:spPr>
          <a:xfrm>
            <a:off x="383516" y="4901085"/>
            <a:ext cx="1836000" cy="192344"/>
          </a:xfrm>
          <a:prstGeom prst="rect">
            <a:avLst/>
          </a:prstGeom>
          <a:noFill/>
        </p:spPr>
        <p:txBody>
          <a:bodyPr wrap="square" lIns="68564" tIns="34282" rIns="68564" bIns="34282" rtlCol="0">
            <a:spAutoFit/>
          </a:bodyPr>
          <a:lstStyle/>
          <a:p>
            <a:r>
              <a:rPr lang="es-ES" b="0" baseline="30000" dirty="0" smtClean="0">
                <a:solidFill>
                  <a:srgbClr val="899BAD"/>
                </a:solidFill>
                <a:latin typeface="Calibri"/>
                <a:cs typeface="Calibri" pitchFamily="34" charset="0"/>
              </a:rPr>
              <a:t>1</a:t>
            </a:r>
            <a:r>
              <a:rPr lang="es-ES" b="0" dirty="0" smtClean="0">
                <a:solidFill>
                  <a:srgbClr val="899BAD"/>
                </a:solidFill>
                <a:latin typeface="Calibri"/>
                <a:cs typeface="Calibri" pitchFamily="34" charset="0"/>
              </a:rPr>
              <a:t>  Corporativa Portugal y pymes</a:t>
            </a:r>
          </a:p>
        </p:txBody>
      </p:sp>
      <p:sp>
        <p:nvSpPr>
          <p:cNvPr id="29" name="30 Llamada rectangular"/>
          <p:cNvSpPr/>
          <p:nvPr/>
        </p:nvSpPr>
        <p:spPr bwMode="auto">
          <a:xfrm>
            <a:off x="5499101" y="1117598"/>
            <a:ext cx="3431540" cy="3362328"/>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44000" tIns="126000" rIns="91440" bIns="45720" numCol="1" rtlCol="0" anchor="t" anchorCtr="0" compatLnSpc="1">
            <a:prstTxWarp prst="textNoShape">
              <a:avLst/>
            </a:prstTxWarp>
          </a:bodyPr>
          <a:lstStyle/>
          <a:p>
            <a:pPr marL="87313" eaLnBrk="0" fontAlgn="auto" hangingPunct="0">
              <a:spcBef>
                <a:spcPts val="0"/>
              </a:spcBef>
              <a:spcAft>
                <a:spcPts val="600"/>
              </a:spcAft>
            </a:pPr>
            <a:r>
              <a:rPr lang="es-ES" sz="1200" kern="0" dirty="0" smtClean="0">
                <a:solidFill>
                  <a:prstClr val="black">
                    <a:lumMod val="65000"/>
                    <a:lumOff val="35000"/>
                  </a:prstClr>
                </a:solidFill>
                <a:latin typeface="Calibri" pitchFamily="34" charset="0"/>
                <a:ea typeface="ＭＳ Ｐゴシック" pitchFamily="1" charset="-128"/>
                <a:cs typeface="Calibri" pitchFamily="34" charset="0"/>
              </a:rPr>
              <a:t>Portugal recupera vigor</a:t>
            </a:r>
          </a:p>
          <a:p>
            <a:pPr marL="87313" eaLnBrk="0" fontAlgn="auto" hangingPunct="0">
              <a:spcBef>
                <a:spcPts val="0"/>
              </a:spcBef>
              <a:spcAft>
                <a:spcPts val="600"/>
              </a:spcAft>
            </a:pPr>
            <a:r>
              <a:rPr lang="es-ES" sz="1050" b="0" kern="0" dirty="0" smtClean="0">
                <a:solidFill>
                  <a:prstClr val="black">
                    <a:lumMod val="65000"/>
                    <a:lumOff val="35000"/>
                  </a:prstClr>
                </a:solidFill>
                <a:latin typeface="Calibri" pitchFamily="34" charset="0"/>
                <a:ea typeface="ＭＳ Ｐゴシック" pitchFamily="1" charset="-128"/>
                <a:cs typeface="Calibri" pitchFamily="34" charset="0"/>
              </a:rPr>
              <a:t>Crecimiento interanual del PIB (%)</a:t>
            </a:r>
            <a:endParaRPr lang="es-ES" sz="1050" b="0" kern="0" dirty="0">
              <a:solidFill>
                <a:prstClr val="black">
                  <a:lumMod val="65000"/>
                  <a:lumOff val="35000"/>
                </a:prstClr>
              </a:solidFill>
              <a:latin typeface="Calibri" pitchFamily="34" charset="0"/>
              <a:ea typeface="ＭＳ Ｐゴシック" pitchFamily="1" charset="-128"/>
              <a:cs typeface="Calibri" pitchFamily="34" charset="0"/>
            </a:endParaRPr>
          </a:p>
        </p:txBody>
      </p:sp>
      <p:sp>
        <p:nvSpPr>
          <p:cNvPr id="31" name="Elipse 1"/>
          <p:cNvSpPr/>
          <p:nvPr/>
        </p:nvSpPr>
        <p:spPr>
          <a:xfrm>
            <a:off x="7748032" y="1406436"/>
            <a:ext cx="1044000" cy="1080000"/>
          </a:xfrm>
          <a:prstGeom prst="ellipse">
            <a:avLst/>
          </a:prstGeom>
          <a:solidFill>
            <a:srgbClr val="EDF6F9"/>
          </a:solidFill>
          <a:ln w="9525">
            <a:solidFill>
              <a:srgbClr val="93CDDD"/>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600">
              <a:solidFill>
                <a:prstClr val="white"/>
              </a:solidFill>
            </a:endParaRPr>
          </a:p>
        </p:txBody>
      </p:sp>
      <p:graphicFrame>
        <p:nvGraphicFramePr>
          <p:cNvPr id="32" name="81 Gráfico"/>
          <p:cNvGraphicFramePr/>
          <p:nvPr>
            <p:extLst>
              <p:ext uri="{D42A27DB-BD31-4B8C-83A1-F6EECF244321}">
                <p14:modId xmlns:p14="http://schemas.microsoft.com/office/powerpoint/2010/main" val="3122302021"/>
              </p:ext>
            </p:extLst>
          </p:nvPr>
        </p:nvGraphicFramePr>
        <p:xfrm>
          <a:off x="5726630" y="1498600"/>
          <a:ext cx="2960170" cy="1757875"/>
        </p:xfrm>
        <a:graphic>
          <a:graphicData uri="http://schemas.openxmlformats.org/drawingml/2006/chart">
            <c:chart xmlns:c="http://schemas.openxmlformats.org/drawingml/2006/chart" xmlns:r="http://schemas.openxmlformats.org/officeDocument/2006/relationships" r:id="rId2"/>
          </a:graphicData>
        </a:graphic>
      </p:graphicFrame>
      <p:sp>
        <p:nvSpPr>
          <p:cNvPr id="33" name="Rectángulo 32"/>
          <p:cNvSpPr/>
          <p:nvPr/>
        </p:nvSpPr>
        <p:spPr bwMode="auto">
          <a:xfrm>
            <a:off x="5649144" y="3429412"/>
            <a:ext cx="1404000" cy="900000"/>
          </a:xfrm>
          <a:prstGeom prst="rect">
            <a:avLst/>
          </a:prstGeom>
          <a:solidFill>
            <a:srgbClr val="C8E6EE"/>
          </a:solidFill>
          <a:ln w="19050" cap="flat" cmpd="sng" algn="ctr">
            <a:solidFill>
              <a:srgbClr val="C8E6E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100" u="sng" smtClean="0">
              <a:solidFill>
                <a:prstClr val="black"/>
              </a:solidFill>
              <a:latin typeface="Arial" pitchFamily="34" charset="0"/>
              <a:ea typeface="ＭＳ Ｐゴシック" pitchFamily="1" charset="-128"/>
            </a:endParaRPr>
          </a:p>
        </p:txBody>
      </p:sp>
      <p:sp>
        <p:nvSpPr>
          <p:cNvPr id="34" name="Rectángulo 33"/>
          <p:cNvSpPr/>
          <p:nvPr/>
        </p:nvSpPr>
        <p:spPr bwMode="auto">
          <a:xfrm>
            <a:off x="7130183" y="3429412"/>
            <a:ext cx="1656000" cy="900000"/>
          </a:xfrm>
          <a:prstGeom prst="rect">
            <a:avLst/>
          </a:prstGeom>
          <a:solidFill>
            <a:srgbClr val="C8E6EE"/>
          </a:solidFill>
          <a:ln w="19050" cap="flat" cmpd="sng" algn="ctr">
            <a:solidFill>
              <a:srgbClr val="C8E6E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100" u="sng" smtClean="0">
              <a:solidFill>
                <a:prstClr val="black"/>
              </a:solidFill>
              <a:latin typeface="Arial" pitchFamily="34" charset="0"/>
              <a:ea typeface="ＭＳ Ｐゴシック" pitchFamily="1" charset="-128"/>
            </a:endParaRPr>
          </a:p>
        </p:txBody>
      </p:sp>
      <p:sp>
        <p:nvSpPr>
          <p:cNvPr id="35" name="CuadroTexto 34"/>
          <p:cNvSpPr txBox="1"/>
          <p:nvPr/>
        </p:nvSpPr>
        <p:spPr>
          <a:xfrm>
            <a:off x="5687914" y="3434560"/>
            <a:ext cx="1353063" cy="430887"/>
          </a:xfrm>
          <a:prstGeom prst="rect">
            <a:avLst/>
          </a:prstGeom>
          <a:noFill/>
        </p:spPr>
        <p:txBody>
          <a:bodyPr wrap="none" rtlCol="0">
            <a:spAutoFit/>
          </a:bodyPr>
          <a:lstStyle/>
          <a:p>
            <a:r>
              <a:rPr lang="es-ES" sz="1200" dirty="0" smtClean="0">
                <a:solidFill>
                  <a:prstClr val="black">
                    <a:lumMod val="65000"/>
                    <a:lumOff val="35000"/>
                  </a:prstClr>
                </a:solidFill>
                <a:latin typeface="Calibri" pitchFamily="34" charset="0"/>
              </a:rPr>
              <a:t>Mejora rating S&amp;P</a:t>
            </a:r>
          </a:p>
          <a:p>
            <a:r>
              <a:rPr lang="es-ES" sz="1000" b="0" dirty="0" smtClean="0">
                <a:solidFill>
                  <a:prstClr val="black">
                    <a:lumMod val="65000"/>
                    <a:lumOff val="35000"/>
                  </a:prstClr>
                </a:solidFill>
                <a:latin typeface="Calibri" pitchFamily="34" charset="0"/>
              </a:rPr>
              <a:t>Septiembre 2017</a:t>
            </a:r>
          </a:p>
        </p:txBody>
      </p:sp>
      <p:sp>
        <p:nvSpPr>
          <p:cNvPr id="36" name="CuadroTexto 35"/>
          <p:cNvSpPr txBox="1"/>
          <p:nvPr/>
        </p:nvSpPr>
        <p:spPr>
          <a:xfrm>
            <a:off x="7168283" y="3434560"/>
            <a:ext cx="1441292" cy="430887"/>
          </a:xfrm>
          <a:prstGeom prst="rect">
            <a:avLst/>
          </a:prstGeom>
          <a:noFill/>
        </p:spPr>
        <p:txBody>
          <a:bodyPr wrap="none" rtlCol="0">
            <a:spAutoFit/>
          </a:bodyPr>
          <a:lstStyle/>
          <a:p>
            <a:r>
              <a:rPr lang="es-ES" sz="1200" dirty="0" smtClean="0">
                <a:solidFill>
                  <a:prstClr val="black">
                    <a:lumMod val="65000"/>
                    <a:lumOff val="35000"/>
                  </a:prstClr>
                </a:solidFill>
                <a:latin typeface="Calibri" pitchFamily="34" charset="0"/>
              </a:rPr>
              <a:t>Menor tasa de paro</a:t>
            </a:r>
          </a:p>
          <a:p>
            <a:r>
              <a:rPr lang="es-ES" sz="1000" b="0" dirty="0" smtClean="0">
                <a:solidFill>
                  <a:prstClr val="black">
                    <a:lumMod val="65000"/>
                    <a:lumOff val="35000"/>
                  </a:prstClr>
                </a:solidFill>
                <a:latin typeface="Calibri" pitchFamily="34" charset="0"/>
              </a:rPr>
              <a:t>Agosto 2017</a:t>
            </a:r>
          </a:p>
        </p:txBody>
      </p:sp>
      <p:sp>
        <p:nvSpPr>
          <p:cNvPr id="37" name="CuadroTexto 36"/>
          <p:cNvSpPr txBox="1"/>
          <p:nvPr/>
        </p:nvSpPr>
        <p:spPr>
          <a:xfrm>
            <a:off x="5687914" y="3810983"/>
            <a:ext cx="1184940" cy="507831"/>
          </a:xfrm>
          <a:prstGeom prst="rect">
            <a:avLst/>
          </a:prstGeom>
          <a:noFill/>
        </p:spPr>
        <p:txBody>
          <a:bodyPr wrap="none" rtlCol="0">
            <a:spAutoFit/>
          </a:bodyPr>
          <a:lstStyle/>
          <a:p>
            <a:r>
              <a:rPr lang="es-ES" sz="1600" dirty="0" smtClean="0">
                <a:solidFill>
                  <a:prstClr val="black"/>
                </a:solidFill>
                <a:latin typeface="Calibri" pitchFamily="34" charset="0"/>
              </a:rPr>
              <a:t>BBB- </a:t>
            </a:r>
            <a:r>
              <a:rPr lang="es-ES" sz="1100" dirty="0" smtClean="0">
                <a:solidFill>
                  <a:prstClr val="black"/>
                </a:solidFill>
                <a:latin typeface="Calibri" pitchFamily="34" charset="0"/>
              </a:rPr>
              <a:t>(estable) </a:t>
            </a:r>
          </a:p>
          <a:p>
            <a:r>
              <a:rPr lang="es-ES" sz="1100" b="0" dirty="0" smtClean="0">
                <a:solidFill>
                  <a:prstClr val="black">
                    <a:lumMod val="65000"/>
                    <a:lumOff val="35000"/>
                  </a:prstClr>
                </a:solidFill>
                <a:latin typeface="Calibri" pitchFamily="34" charset="0"/>
              </a:rPr>
              <a:t>desde BB+</a:t>
            </a:r>
          </a:p>
        </p:txBody>
      </p:sp>
      <p:sp>
        <p:nvSpPr>
          <p:cNvPr id="38" name="CuadroTexto 37"/>
          <p:cNvSpPr txBox="1"/>
          <p:nvPr/>
        </p:nvSpPr>
        <p:spPr>
          <a:xfrm>
            <a:off x="7168283" y="3810983"/>
            <a:ext cx="1598515" cy="507831"/>
          </a:xfrm>
          <a:prstGeom prst="rect">
            <a:avLst/>
          </a:prstGeom>
          <a:noFill/>
        </p:spPr>
        <p:txBody>
          <a:bodyPr wrap="none" rtlCol="0">
            <a:spAutoFit/>
          </a:bodyPr>
          <a:lstStyle/>
          <a:p>
            <a:r>
              <a:rPr lang="es-ES" sz="1600" dirty="0" smtClean="0">
                <a:solidFill>
                  <a:prstClr val="black"/>
                </a:solidFill>
                <a:latin typeface="Calibri" pitchFamily="34" charset="0"/>
              </a:rPr>
              <a:t>8,9% </a:t>
            </a:r>
            <a:br>
              <a:rPr lang="es-ES" sz="1600" dirty="0" smtClean="0">
                <a:solidFill>
                  <a:prstClr val="black"/>
                </a:solidFill>
                <a:latin typeface="Calibri" pitchFamily="34" charset="0"/>
              </a:rPr>
            </a:br>
            <a:r>
              <a:rPr lang="es-ES" sz="1100" b="0" dirty="0" smtClean="0">
                <a:solidFill>
                  <a:prstClr val="black">
                    <a:lumMod val="65000"/>
                    <a:lumOff val="35000"/>
                  </a:prstClr>
                </a:solidFill>
                <a:latin typeface="Calibri" pitchFamily="34" charset="0"/>
              </a:rPr>
              <a:t>-7,8pp desde máx. 2T-13</a:t>
            </a:r>
          </a:p>
        </p:txBody>
      </p:sp>
      <p:sp>
        <p:nvSpPr>
          <p:cNvPr id="39" name="30 Llamada rectangular"/>
          <p:cNvSpPr/>
          <p:nvPr/>
        </p:nvSpPr>
        <p:spPr bwMode="auto">
          <a:xfrm>
            <a:off x="247649" y="1117598"/>
            <a:ext cx="5086351" cy="3362328"/>
          </a:xfrm>
          <a:prstGeom prst="rect">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a:outerShdw blurRad="50800" dist="38100" dir="2700000" algn="tl" rotWithShape="0">
              <a:prstClr val="black">
                <a:alpha val="10000"/>
              </a:prstClr>
            </a:outerShdw>
          </a:effectLst>
        </p:spPr>
        <p:txBody>
          <a:bodyPr vert="horz" wrap="square" lIns="144000" tIns="126000" rIns="91440" bIns="45720" numCol="1" rtlCol="0" anchor="t" anchorCtr="0" compatLnSpc="1">
            <a:prstTxWarp prst="textNoShape">
              <a:avLst/>
            </a:prstTxWarp>
          </a:bodyPr>
          <a:lstStyle/>
          <a:p>
            <a:pPr marL="87313" eaLnBrk="0" fontAlgn="auto" hangingPunct="0">
              <a:spcBef>
                <a:spcPts val="0"/>
              </a:spcBef>
              <a:spcAft>
                <a:spcPts val="600"/>
              </a:spcAft>
            </a:pPr>
            <a:endParaRPr lang="es-ES" sz="1050" b="0" kern="0" dirty="0">
              <a:solidFill>
                <a:prstClr val="black">
                  <a:lumMod val="65000"/>
                  <a:lumOff val="35000"/>
                </a:prstClr>
              </a:solidFill>
              <a:latin typeface="Calibri" pitchFamily="34" charset="0"/>
              <a:ea typeface="ＭＳ Ｐゴシック" pitchFamily="1" charset="-128"/>
              <a:cs typeface="Calibri" pitchFamily="34" charset="0"/>
            </a:endParaRPr>
          </a:p>
        </p:txBody>
      </p:sp>
      <p:sp>
        <p:nvSpPr>
          <p:cNvPr id="40" name="42 CuadroTexto"/>
          <p:cNvSpPr txBox="1"/>
          <p:nvPr/>
        </p:nvSpPr>
        <p:spPr>
          <a:xfrm>
            <a:off x="2313916" y="4901085"/>
            <a:ext cx="1836000" cy="192344"/>
          </a:xfrm>
          <a:prstGeom prst="rect">
            <a:avLst/>
          </a:prstGeom>
          <a:noFill/>
        </p:spPr>
        <p:txBody>
          <a:bodyPr wrap="square" lIns="68564" tIns="34282" rIns="68564" bIns="34282" rtlCol="0">
            <a:spAutoFit/>
          </a:bodyPr>
          <a:lstStyle/>
          <a:p>
            <a:r>
              <a:rPr lang="es-ES" b="0" baseline="30000" dirty="0" smtClean="0">
                <a:solidFill>
                  <a:srgbClr val="899BAD"/>
                </a:solidFill>
                <a:latin typeface="Calibri"/>
                <a:cs typeface="Calibri" pitchFamily="34" charset="0"/>
              </a:rPr>
              <a:t>2</a:t>
            </a:r>
            <a:r>
              <a:rPr lang="es-ES" b="0" dirty="0" smtClean="0">
                <a:solidFill>
                  <a:srgbClr val="899BAD"/>
                </a:solidFill>
                <a:latin typeface="Calibri"/>
                <a:cs typeface="Calibri" pitchFamily="34" charset="0"/>
              </a:rPr>
              <a:t>  Margen de intereses + comisiones</a:t>
            </a:r>
          </a:p>
        </p:txBody>
      </p:sp>
      <p:sp>
        <p:nvSpPr>
          <p:cNvPr id="41" name="Rectángulo 40"/>
          <p:cNvSpPr/>
          <p:nvPr/>
        </p:nvSpPr>
        <p:spPr>
          <a:xfrm>
            <a:off x="3566136" y="1272820"/>
            <a:ext cx="1709122" cy="261610"/>
          </a:xfrm>
          <a:prstGeom prst="rect">
            <a:avLst/>
          </a:prstGeom>
        </p:spPr>
        <p:txBody>
          <a:bodyPr wrap="none">
            <a:spAutoFit/>
          </a:bodyPr>
          <a:lstStyle/>
          <a:p>
            <a:pPr algn="r"/>
            <a:r>
              <a:rPr lang="es-ES" sz="1100" b="0" i="1" kern="0" dirty="0" smtClean="0">
                <a:solidFill>
                  <a:prstClr val="black">
                    <a:lumMod val="65000"/>
                    <a:lumOff val="35000"/>
                  </a:prstClr>
                </a:solidFill>
                <a:latin typeface="Calibri" pitchFamily="34" charset="0"/>
                <a:ea typeface="ＭＳ Ｐゴシック" pitchFamily="1" charset="-128"/>
                <a:cs typeface="Calibri" pitchFamily="34" charset="0"/>
              </a:rPr>
              <a:t>Resultados, </a:t>
            </a:r>
            <a:r>
              <a:rPr lang="es-ES" sz="1100" b="0" i="1" kern="0" dirty="0" err="1" smtClean="0">
                <a:solidFill>
                  <a:prstClr val="black">
                    <a:lumMod val="65000"/>
                    <a:lumOff val="35000"/>
                  </a:prstClr>
                </a:solidFill>
                <a:latin typeface="Calibri" pitchFamily="34" charset="0"/>
                <a:ea typeface="ＭＳ Ｐゴシック" pitchFamily="1" charset="-128"/>
                <a:cs typeface="Calibri" pitchFamily="34" charset="0"/>
              </a:rPr>
              <a:t>var</a:t>
            </a:r>
            <a:r>
              <a:rPr lang="es-ES" sz="1100" b="0" i="1" kern="0" dirty="0" smtClean="0">
                <a:solidFill>
                  <a:prstClr val="black">
                    <a:lumMod val="65000"/>
                    <a:lumOff val="35000"/>
                  </a:prstClr>
                </a:solidFill>
                <a:latin typeface="Calibri" pitchFamily="34" charset="0"/>
                <a:ea typeface="ＭＳ Ｐゴシック" pitchFamily="1" charset="-128"/>
                <a:cs typeface="Calibri" pitchFamily="34" charset="0"/>
              </a:rPr>
              <a:t>. interanual</a:t>
            </a:r>
            <a:endParaRPr lang="es-ES" sz="900" i="1" dirty="0">
              <a:solidFill>
                <a:prstClr val="black"/>
              </a:solidFill>
            </a:endParaRPr>
          </a:p>
        </p:txBody>
      </p:sp>
      <p:sp>
        <p:nvSpPr>
          <p:cNvPr id="42" name="Rectángulo 41"/>
          <p:cNvSpPr/>
          <p:nvPr/>
        </p:nvSpPr>
        <p:spPr bwMode="auto">
          <a:xfrm>
            <a:off x="3522956" y="1519861"/>
            <a:ext cx="1692000" cy="522000"/>
          </a:xfrm>
          <a:prstGeom prst="rect">
            <a:avLst/>
          </a:prstGeom>
          <a:solidFill>
            <a:srgbClr val="FABF8E"/>
          </a:solidFill>
          <a:ln w="9525" cap="flat" cmpd="sng" algn="ctr">
            <a:solidFill>
              <a:srgbClr val="FABF8E"/>
            </a:solidFill>
            <a:prstDash val="sysDot"/>
            <a:round/>
            <a:headEnd type="none" w="med" len="med"/>
            <a:tailEnd type="none" w="med" len="med"/>
          </a:ln>
          <a:effectLst/>
        </p:spPr>
        <p:txBody>
          <a:bodyPr vert="horz" wrap="square" lIns="91440" tIns="45720" rIns="144000" bIns="45720" numCol="1" rtlCol="0" anchor="ctr" anchorCtr="0" compatLnSpc="1">
            <a:prstTxWarp prst="textNoShape">
              <a:avLst/>
            </a:prstTxWarp>
          </a:bodyPr>
          <a:lstStyle/>
          <a:p>
            <a:pPr algn="r" eaLnBrk="0" hangingPunct="0"/>
            <a:r>
              <a:rPr lang="es-ES" sz="1800" dirty="0" smtClean="0">
                <a:latin typeface="Calibri" panose="020F0502020204030204" pitchFamily="34" charset="0"/>
                <a:ea typeface="ＭＳ Ｐゴシック" pitchFamily="1" charset="-128"/>
              </a:rPr>
              <a:t>+2,7%</a:t>
            </a:r>
          </a:p>
        </p:txBody>
      </p:sp>
      <p:sp>
        <p:nvSpPr>
          <p:cNvPr id="43" name="CuadroTexto 42"/>
          <p:cNvSpPr txBox="1"/>
          <p:nvPr/>
        </p:nvSpPr>
        <p:spPr>
          <a:xfrm>
            <a:off x="3556449" y="1642362"/>
            <a:ext cx="1590439" cy="276999"/>
          </a:xfrm>
          <a:prstGeom prst="rect">
            <a:avLst/>
          </a:prstGeom>
          <a:noFill/>
        </p:spPr>
        <p:txBody>
          <a:bodyPr wrap="square" rtlCol="0">
            <a:spAutoFit/>
          </a:bodyPr>
          <a:lstStyle/>
          <a:p>
            <a:r>
              <a:rPr lang="es-ES" sz="1200" dirty="0" smtClean="0">
                <a:latin typeface="Calibri" pitchFamily="34" charset="0"/>
              </a:rPr>
              <a:t>Ingresos</a:t>
            </a:r>
            <a:r>
              <a:rPr lang="es-ES" sz="1200" baseline="30000" dirty="0" smtClean="0">
                <a:latin typeface="Calibri" pitchFamily="34" charset="0"/>
              </a:rPr>
              <a:t>2</a:t>
            </a:r>
          </a:p>
        </p:txBody>
      </p:sp>
      <p:sp>
        <p:nvSpPr>
          <p:cNvPr id="44" name="Rectángulo 43"/>
          <p:cNvSpPr/>
          <p:nvPr/>
        </p:nvSpPr>
        <p:spPr bwMode="auto">
          <a:xfrm>
            <a:off x="3522956" y="2134299"/>
            <a:ext cx="1692000" cy="522000"/>
          </a:xfrm>
          <a:prstGeom prst="rect">
            <a:avLst/>
          </a:prstGeom>
          <a:solidFill>
            <a:srgbClr val="FABF8E"/>
          </a:solidFill>
          <a:ln w="9525" cap="flat" cmpd="sng" algn="ctr">
            <a:solidFill>
              <a:srgbClr val="FABF8E"/>
            </a:solidFill>
            <a:prstDash val="sysDot"/>
            <a:round/>
            <a:headEnd type="none" w="med" len="med"/>
            <a:tailEnd type="none" w="med" len="med"/>
          </a:ln>
          <a:effectLst/>
        </p:spPr>
        <p:txBody>
          <a:bodyPr vert="horz" wrap="square" lIns="91440" tIns="45720" rIns="144000" bIns="45720" numCol="1" rtlCol="0" anchor="ctr" anchorCtr="0" compatLnSpc="1">
            <a:prstTxWarp prst="textNoShape">
              <a:avLst/>
            </a:prstTxWarp>
          </a:bodyPr>
          <a:lstStyle/>
          <a:p>
            <a:pPr algn="r" eaLnBrk="0" hangingPunct="0"/>
            <a:r>
              <a:rPr lang="es-ES" sz="1800" dirty="0" smtClean="0">
                <a:latin typeface="Calibri" panose="020F0502020204030204" pitchFamily="34" charset="0"/>
                <a:ea typeface="ＭＳ Ｐゴシック" pitchFamily="1" charset="-128"/>
              </a:rPr>
              <a:t>-7,6%</a:t>
            </a:r>
          </a:p>
        </p:txBody>
      </p:sp>
      <p:sp>
        <p:nvSpPr>
          <p:cNvPr id="45" name="Rectángulo 44"/>
          <p:cNvSpPr/>
          <p:nvPr/>
        </p:nvSpPr>
        <p:spPr bwMode="auto">
          <a:xfrm>
            <a:off x="3522956" y="2735070"/>
            <a:ext cx="1692000" cy="522000"/>
          </a:xfrm>
          <a:prstGeom prst="rect">
            <a:avLst/>
          </a:prstGeom>
          <a:solidFill>
            <a:srgbClr val="FABF8E"/>
          </a:solidFill>
          <a:ln w="9525" cap="flat" cmpd="sng" algn="ctr">
            <a:solidFill>
              <a:srgbClr val="FABF8E"/>
            </a:solidFill>
            <a:prstDash val="sysDot"/>
            <a:round/>
            <a:headEnd type="none" w="med" len="med"/>
            <a:tailEnd type="none" w="med" len="med"/>
          </a:ln>
          <a:effectLst/>
        </p:spPr>
        <p:txBody>
          <a:bodyPr vert="horz" wrap="square" lIns="91440" tIns="45720" rIns="144000" bIns="36000" numCol="1" rtlCol="0" anchor="b" anchorCtr="0" compatLnSpc="1">
            <a:prstTxWarp prst="textNoShape">
              <a:avLst/>
            </a:prstTxWarp>
          </a:bodyPr>
          <a:lstStyle/>
          <a:p>
            <a:pPr algn="r" eaLnBrk="0" hangingPunct="0">
              <a:lnSpc>
                <a:spcPts val="1400"/>
              </a:lnSpc>
            </a:pPr>
            <a:r>
              <a:rPr lang="es-ES" sz="1800" dirty="0" smtClean="0">
                <a:latin typeface="Calibri" panose="020F0502020204030204" pitchFamily="34" charset="0"/>
                <a:ea typeface="ＭＳ Ｐゴシック" pitchFamily="1" charset="-128"/>
              </a:rPr>
              <a:t>+180</a:t>
            </a:r>
            <a:r>
              <a:rPr lang="es-ES" sz="1200" dirty="0" smtClean="0">
                <a:latin typeface="Calibri" panose="020F0502020204030204" pitchFamily="34" charset="0"/>
                <a:ea typeface="ＭＳ Ｐゴシック" pitchFamily="1" charset="-128"/>
              </a:rPr>
              <a:t>MM€  </a:t>
            </a:r>
            <a:r>
              <a:rPr lang="es-ES" sz="1100" b="0" i="1" dirty="0" smtClean="0">
                <a:latin typeface="Calibri" panose="020F0502020204030204" pitchFamily="34" charset="0"/>
                <a:ea typeface="ＭＳ Ｐゴシック" pitchFamily="1" charset="-128"/>
              </a:rPr>
              <a:t>(feb-</a:t>
            </a:r>
            <a:r>
              <a:rPr lang="es-ES" sz="1100" b="0" i="1" dirty="0" err="1" smtClean="0">
                <a:latin typeface="Calibri" panose="020F0502020204030204" pitchFamily="34" charset="0"/>
                <a:ea typeface="ＭＳ Ｐゴシック" pitchFamily="1" charset="-128"/>
              </a:rPr>
              <a:t>sep</a:t>
            </a:r>
            <a:r>
              <a:rPr lang="es-ES" sz="1100" b="0" i="1" dirty="0" smtClean="0">
                <a:latin typeface="Calibri" panose="020F0502020204030204" pitchFamily="34" charset="0"/>
                <a:ea typeface="ＭＳ Ｐゴシック" pitchFamily="1" charset="-128"/>
              </a:rPr>
              <a:t>)</a:t>
            </a:r>
            <a:endParaRPr lang="es-ES" sz="1600" b="0" i="1" dirty="0" smtClean="0">
              <a:latin typeface="Calibri" panose="020F0502020204030204" pitchFamily="34" charset="0"/>
              <a:ea typeface="ＭＳ Ｐゴシック" pitchFamily="1" charset="-128"/>
            </a:endParaRPr>
          </a:p>
        </p:txBody>
      </p:sp>
      <p:sp>
        <p:nvSpPr>
          <p:cNvPr id="46" name="CuadroTexto 45"/>
          <p:cNvSpPr txBox="1"/>
          <p:nvPr/>
        </p:nvSpPr>
        <p:spPr>
          <a:xfrm>
            <a:off x="3556449" y="2164467"/>
            <a:ext cx="1590439" cy="461665"/>
          </a:xfrm>
          <a:prstGeom prst="rect">
            <a:avLst/>
          </a:prstGeom>
          <a:noFill/>
        </p:spPr>
        <p:txBody>
          <a:bodyPr wrap="square" rtlCol="0">
            <a:spAutoFit/>
          </a:bodyPr>
          <a:lstStyle/>
          <a:p>
            <a:r>
              <a:rPr lang="es-ES" sz="1200" dirty="0" smtClean="0">
                <a:latin typeface="Calibri" pitchFamily="34" charset="0"/>
              </a:rPr>
              <a:t>Gastos </a:t>
            </a:r>
            <a:br>
              <a:rPr lang="es-ES" sz="1200" dirty="0" smtClean="0">
                <a:latin typeface="Calibri" pitchFamily="34" charset="0"/>
              </a:rPr>
            </a:br>
            <a:r>
              <a:rPr lang="es-ES" sz="1200" dirty="0" smtClean="0">
                <a:latin typeface="Calibri" pitchFamily="34" charset="0"/>
              </a:rPr>
              <a:t>recurrentes</a:t>
            </a:r>
          </a:p>
        </p:txBody>
      </p:sp>
      <p:sp>
        <p:nvSpPr>
          <p:cNvPr id="47" name="CuadroTexto 46"/>
          <p:cNvSpPr txBox="1"/>
          <p:nvPr/>
        </p:nvSpPr>
        <p:spPr>
          <a:xfrm>
            <a:off x="3543749" y="2755971"/>
            <a:ext cx="1886411" cy="276999"/>
          </a:xfrm>
          <a:prstGeom prst="rect">
            <a:avLst/>
          </a:prstGeom>
          <a:noFill/>
        </p:spPr>
        <p:txBody>
          <a:bodyPr wrap="square" rtlCol="0">
            <a:spAutoFit/>
          </a:bodyPr>
          <a:lstStyle/>
          <a:p>
            <a:r>
              <a:rPr lang="es-ES" sz="1200" dirty="0" smtClean="0">
                <a:latin typeface="Calibri" pitchFamily="34" charset="0"/>
              </a:rPr>
              <a:t>Contribución rtdo CABK</a:t>
            </a:r>
            <a:endParaRPr lang="es-ES" sz="1200" baseline="30000" dirty="0" smtClean="0">
              <a:latin typeface="Calibri" pitchFamily="34" charset="0"/>
            </a:endParaRPr>
          </a:p>
        </p:txBody>
      </p:sp>
      <p:sp>
        <p:nvSpPr>
          <p:cNvPr id="48" name="Rectángulo 47"/>
          <p:cNvSpPr/>
          <p:nvPr/>
        </p:nvSpPr>
        <p:spPr bwMode="auto">
          <a:xfrm>
            <a:off x="330200" y="3662369"/>
            <a:ext cx="4884755" cy="667043"/>
          </a:xfrm>
          <a:prstGeom prst="rect">
            <a:avLst/>
          </a:prstGeom>
          <a:solidFill>
            <a:schemeClr val="bg1"/>
          </a:solidFill>
          <a:ln w="3175" cap="flat" cmpd="sng" algn="ctr">
            <a:solidFill>
              <a:schemeClr val="accent6">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49" name="CuadroTexto 48"/>
          <p:cNvSpPr txBox="1"/>
          <p:nvPr/>
        </p:nvSpPr>
        <p:spPr>
          <a:xfrm>
            <a:off x="434471" y="3750573"/>
            <a:ext cx="1403204" cy="538609"/>
          </a:xfrm>
          <a:prstGeom prst="rect">
            <a:avLst/>
          </a:prstGeom>
          <a:noFill/>
        </p:spPr>
        <p:txBody>
          <a:bodyPr wrap="square" rtlCol="0">
            <a:spAutoFit/>
          </a:bodyPr>
          <a:lstStyle/>
          <a:p>
            <a:pPr algn="ctr"/>
            <a:r>
              <a:rPr lang="es-ES" sz="1100" b="0" dirty="0" smtClean="0">
                <a:solidFill>
                  <a:prstClr val="black"/>
                </a:solidFill>
                <a:latin typeface="Calibri" pitchFamily="34" charset="0"/>
              </a:rPr>
              <a:t>Seguros de ahorro</a:t>
            </a:r>
            <a:endParaRPr lang="es-ES" sz="1100" b="0" baseline="30000" dirty="0">
              <a:solidFill>
                <a:prstClr val="black"/>
              </a:solidFill>
              <a:latin typeface="Calibri" pitchFamily="34" charset="0"/>
            </a:endParaRPr>
          </a:p>
          <a:p>
            <a:pPr algn="ctr"/>
            <a:r>
              <a:rPr lang="es-ES" sz="1800" dirty="0" smtClean="0">
                <a:solidFill>
                  <a:prstClr val="black"/>
                </a:solidFill>
                <a:latin typeface="Calibri" pitchFamily="34" charset="0"/>
              </a:rPr>
              <a:t>14,2%</a:t>
            </a:r>
            <a:endParaRPr lang="es-ES" sz="1200" dirty="0" smtClean="0">
              <a:solidFill>
                <a:prstClr val="black"/>
              </a:solidFill>
              <a:latin typeface="Calibri" pitchFamily="34" charset="0"/>
            </a:endParaRPr>
          </a:p>
        </p:txBody>
      </p:sp>
      <p:sp>
        <p:nvSpPr>
          <p:cNvPr id="50" name="CuadroTexto 49"/>
          <p:cNvSpPr txBox="1"/>
          <p:nvPr/>
        </p:nvSpPr>
        <p:spPr>
          <a:xfrm>
            <a:off x="1984060" y="3750573"/>
            <a:ext cx="1559240" cy="538609"/>
          </a:xfrm>
          <a:prstGeom prst="rect">
            <a:avLst/>
          </a:prstGeom>
          <a:noFill/>
        </p:spPr>
        <p:txBody>
          <a:bodyPr wrap="square" rtlCol="0">
            <a:spAutoFit/>
          </a:bodyPr>
          <a:lstStyle/>
          <a:p>
            <a:pPr algn="ctr"/>
            <a:r>
              <a:rPr lang="es-ES" sz="1100" b="0" dirty="0" smtClean="0">
                <a:solidFill>
                  <a:prstClr val="black"/>
                </a:solidFill>
                <a:latin typeface="Calibri" pitchFamily="34" charset="0"/>
              </a:rPr>
              <a:t>Fondos de inversión</a:t>
            </a:r>
            <a:endParaRPr lang="es-ES" sz="1100" b="0" baseline="30000" dirty="0">
              <a:solidFill>
                <a:prstClr val="black"/>
              </a:solidFill>
              <a:latin typeface="Calibri" pitchFamily="34" charset="0"/>
            </a:endParaRPr>
          </a:p>
          <a:p>
            <a:pPr algn="ctr"/>
            <a:r>
              <a:rPr lang="es-ES" sz="1800" dirty="0" smtClean="0">
                <a:solidFill>
                  <a:prstClr val="black"/>
                </a:solidFill>
                <a:latin typeface="Calibri" pitchFamily="34" charset="0"/>
              </a:rPr>
              <a:t>21,5%</a:t>
            </a:r>
            <a:endParaRPr lang="es-ES" sz="1200" dirty="0" smtClean="0">
              <a:solidFill>
                <a:prstClr val="black"/>
              </a:solidFill>
              <a:latin typeface="Calibri" pitchFamily="34" charset="0"/>
            </a:endParaRPr>
          </a:p>
        </p:txBody>
      </p:sp>
      <p:sp>
        <p:nvSpPr>
          <p:cNvPr id="51" name="CuadroTexto 50"/>
          <p:cNvSpPr txBox="1"/>
          <p:nvPr/>
        </p:nvSpPr>
        <p:spPr>
          <a:xfrm>
            <a:off x="3612446" y="3750573"/>
            <a:ext cx="1540731" cy="538609"/>
          </a:xfrm>
          <a:prstGeom prst="rect">
            <a:avLst/>
          </a:prstGeom>
          <a:noFill/>
        </p:spPr>
        <p:txBody>
          <a:bodyPr wrap="square" rtlCol="0">
            <a:spAutoFit/>
          </a:bodyPr>
          <a:lstStyle/>
          <a:p>
            <a:pPr algn="ctr"/>
            <a:r>
              <a:rPr lang="es-ES" sz="1100" b="0" dirty="0" smtClean="0">
                <a:solidFill>
                  <a:prstClr val="black"/>
                </a:solidFill>
                <a:latin typeface="Calibri" pitchFamily="34" charset="0"/>
              </a:rPr>
              <a:t>Planes de pensiones</a:t>
            </a:r>
            <a:endParaRPr lang="es-ES" sz="1100" b="0" baseline="30000" dirty="0">
              <a:solidFill>
                <a:prstClr val="black"/>
              </a:solidFill>
              <a:latin typeface="Calibri" pitchFamily="34" charset="0"/>
            </a:endParaRPr>
          </a:p>
          <a:p>
            <a:pPr algn="ctr"/>
            <a:r>
              <a:rPr lang="es-ES" sz="1800" dirty="0" smtClean="0">
                <a:solidFill>
                  <a:prstClr val="black"/>
                </a:solidFill>
                <a:latin typeface="Calibri" pitchFamily="34" charset="0"/>
              </a:rPr>
              <a:t>13,8%</a:t>
            </a:r>
            <a:endParaRPr lang="es-ES" sz="1200" dirty="0" smtClean="0">
              <a:solidFill>
                <a:prstClr val="black"/>
              </a:solidFill>
              <a:latin typeface="Calibri" pitchFamily="34" charset="0"/>
            </a:endParaRPr>
          </a:p>
        </p:txBody>
      </p:sp>
      <p:sp>
        <p:nvSpPr>
          <p:cNvPr id="52" name="CuadroTexto 51"/>
          <p:cNvSpPr txBox="1"/>
          <p:nvPr/>
        </p:nvSpPr>
        <p:spPr>
          <a:xfrm>
            <a:off x="597499" y="3426160"/>
            <a:ext cx="1433433" cy="261610"/>
          </a:xfrm>
          <a:prstGeom prst="rect">
            <a:avLst/>
          </a:prstGeom>
          <a:noFill/>
        </p:spPr>
        <p:txBody>
          <a:bodyPr wrap="square" rtlCol="0">
            <a:spAutoFit/>
          </a:bodyPr>
          <a:lstStyle/>
          <a:p>
            <a:r>
              <a:rPr lang="es-ES" sz="1100" b="0" i="1" kern="0" dirty="0">
                <a:solidFill>
                  <a:prstClr val="black">
                    <a:lumMod val="65000"/>
                    <a:lumOff val="35000"/>
                  </a:prstClr>
                </a:solidFill>
                <a:latin typeface="Calibri" pitchFamily="34" charset="0"/>
                <a:ea typeface="ＭＳ Ｐゴシック" pitchFamily="1" charset="-128"/>
                <a:cs typeface="Calibri" pitchFamily="34" charset="0"/>
              </a:rPr>
              <a:t>Cuotas de mercado</a:t>
            </a:r>
          </a:p>
        </p:txBody>
      </p:sp>
      <p:cxnSp>
        <p:nvCxnSpPr>
          <p:cNvPr id="53" name="Conector recto 52"/>
          <p:cNvCxnSpPr/>
          <p:nvPr/>
        </p:nvCxnSpPr>
        <p:spPr bwMode="auto">
          <a:xfrm flipV="1">
            <a:off x="1946032" y="3725870"/>
            <a:ext cx="0" cy="540000"/>
          </a:xfrm>
          <a:prstGeom prst="line">
            <a:avLst/>
          </a:prstGeom>
          <a:solidFill>
            <a:schemeClr val="accent6">
              <a:lumMod val="20000"/>
              <a:lumOff val="80000"/>
            </a:schemeClr>
          </a:solidFill>
          <a:ln w="38100" cap="flat" cmpd="sng" algn="ctr">
            <a:solidFill>
              <a:schemeClr val="accent6">
                <a:lumMod val="20000"/>
                <a:lumOff val="80000"/>
              </a:schemeClr>
            </a:solidFill>
            <a:prstDash val="solid"/>
            <a:round/>
            <a:headEnd type="none" w="med" len="med"/>
            <a:tailEnd type="none" w="med" len="med"/>
          </a:ln>
          <a:effectLst/>
        </p:spPr>
      </p:cxnSp>
      <p:cxnSp>
        <p:nvCxnSpPr>
          <p:cNvPr id="54" name="Conector recto 53"/>
          <p:cNvCxnSpPr/>
          <p:nvPr/>
        </p:nvCxnSpPr>
        <p:spPr bwMode="auto">
          <a:xfrm flipV="1">
            <a:off x="3544049" y="3725870"/>
            <a:ext cx="0" cy="540000"/>
          </a:xfrm>
          <a:prstGeom prst="line">
            <a:avLst/>
          </a:prstGeom>
          <a:solidFill>
            <a:schemeClr val="accent6">
              <a:lumMod val="20000"/>
              <a:lumOff val="80000"/>
            </a:schemeClr>
          </a:solidFill>
          <a:ln w="38100" cap="flat" cmpd="sng" algn="ctr">
            <a:solidFill>
              <a:schemeClr val="accent6">
                <a:lumMod val="20000"/>
                <a:lumOff val="80000"/>
              </a:schemeClr>
            </a:solidFill>
            <a:prstDash val="solid"/>
            <a:round/>
            <a:headEnd type="none" w="med" len="med"/>
            <a:tailEnd type="none" w="med" len="med"/>
          </a:ln>
          <a:effectLst/>
        </p:spPr>
      </p:cxnSp>
      <p:pic>
        <p:nvPicPr>
          <p:cNvPr id="55" name="Imagen 54"/>
          <p:cNvPicPr>
            <a:picLocks noChangeAspect="1"/>
          </p:cNvPicPr>
          <p:nvPr/>
        </p:nvPicPr>
        <p:blipFill>
          <a:blip r:embed="rId3"/>
          <a:stretch>
            <a:fillRect/>
          </a:stretch>
        </p:blipFill>
        <p:spPr>
          <a:xfrm>
            <a:off x="338186" y="1238725"/>
            <a:ext cx="1623060" cy="2202180"/>
          </a:xfrm>
          <a:prstGeom prst="rect">
            <a:avLst/>
          </a:prstGeom>
        </p:spPr>
      </p:pic>
      <p:sp>
        <p:nvSpPr>
          <p:cNvPr id="56" name="Rectángulo 55"/>
          <p:cNvSpPr/>
          <p:nvPr/>
        </p:nvSpPr>
        <p:spPr>
          <a:xfrm>
            <a:off x="2137854" y="1272820"/>
            <a:ext cx="1353256" cy="261610"/>
          </a:xfrm>
          <a:prstGeom prst="rect">
            <a:avLst/>
          </a:prstGeom>
        </p:spPr>
        <p:txBody>
          <a:bodyPr wrap="none">
            <a:spAutoFit/>
          </a:bodyPr>
          <a:lstStyle/>
          <a:p>
            <a:r>
              <a:rPr lang="es-ES" sz="1100" b="0" i="1" kern="0" dirty="0" smtClean="0">
                <a:solidFill>
                  <a:prstClr val="black">
                    <a:lumMod val="65000"/>
                    <a:lumOff val="35000"/>
                  </a:prstClr>
                </a:solidFill>
                <a:latin typeface="Calibri" pitchFamily="34" charset="0"/>
                <a:ea typeface="ＭＳ Ｐゴシック" pitchFamily="1" charset="-128"/>
                <a:cs typeface="Calibri" pitchFamily="34" charset="0"/>
              </a:rPr>
              <a:t>Actividad, </a:t>
            </a:r>
            <a:r>
              <a:rPr lang="es-ES" sz="1100" b="0" i="1" kern="0" dirty="0" err="1" smtClean="0">
                <a:solidFill>
                  <a:prstClr val="black">
                    <a:lumMod val="65000"/>
                    <a:lumOff val="35000"/>
                  </a:prstClr>
                </a:solidFill>
                <a:latin typeface="Calibri" pitchFamily="34" charset="0"/>
                <a:ea typeface="ＭＳ Ｐゴシック" pitchFamily="1" charset="-128"/>
                <a:cs typeface="Calibri" pitchFamily="34" charset="0"/>
              </a:rPr>
              <a:t>var</a:t>
            </a:r>
            <a:r>
              <a:rPr lang="es-ES" sz="1100" b="0" i="1" kern="0" dirty="0" smtClean="0">
                <a:solidFill>
                  <a:prstClr val="black">
                    <a:lumMod val="65000"/>
                    <a:lumOff val="35000"/>
                  </a:prstClr>
                </a:solidFill>
                <a:latin typeface="Calibri" pitchFamily="34" charset="0"/>
                <a:ea typeface="ＭＳ Ｐゴシック" pitchFamily="1" charset="-128"/>
                <a:cs typeface="Calibri" pitchFamily="34" charset="0"/>
              </a:rPr>
              <a:t>. anual</a:t>
            </a:r>
            <a:endParaRPr lang="es-ES" sz="900" i="1" dirty="0">
              <a:solidFill>
                <a:prstClr val="black"/>
              </a:solidFill>
            </a:endParaRPr>
          </a:p>
        </p:txBody>
      </p:sp>
      <p:sp>
        <p:nvSpPr>
          <p:cNvPr id="57" name="Rectángulo 56"/>
          <p:cNvSpPr/>
          <p:nvPr/>
        </p:nvSpPr>
        <p:spPr bwMode="auto">
          <a:xfrm>
            <a:off x="1722096" y="1519861"/>
            <a:ext cx="1692000" cy="522000"/>
          </a:xfrm>
          <a:prstGeom prst="rect">
            <a:avLst/>
          </a:prstGeom>
          <a:solidFill>
            <a:srgbClr val="FABF8E"/>
          </a:solidFill>
          <a:ln w="9525" cap="flat" cmpd="sng" algn="ctr">
            <a:solidFill>
              <a:srgbClr val="FABF8E"/>
            </a:solidFill>
            <a:prstDash val="sysDot"/>
            <a:round/>
            <a:headEnd type="none" w="med" len="med"/>
            <a:tailEnd type="none" w="med" len="med"/>
          </a:ln>
          <a:effectLst/>
        </p:spPr>
        <p:txBody>
          <a:bodyPr vert="horz" wrap="square" lIns="91440" tIns="45720" rIns="144000" bIns="45720" numCol="1" rtlCol="0" anchor="ctr" anchorCtr="0" compatLnSpc="1">
            <a:prstTxWarp prst="textNoShape">
              <a:avLst/>
            </a:prstTxWarp>
          </a:bodyPr>
          <a:lstStyle/>
          <a:p>
            <a:pPr algn="r" eaLnBrk="0" hangingPunct="0"/>
            <a:r>
              <a:rPr lang="es-ES" sz="1800" dirty="0" smtClean="0">
                <a:latin typeface="Calibri" panose="020F0502020204030204" pitchFamily="34" charset="0"/>
                <a:ea typeface="ＭＳ Ｐゴシック" pitchFamily="1" charset="-128"/>
              </a:rPr>
              <a:t>+5,5%</a:t>
            </a:r>
          </a:p>
        </p:txBody>
      </p:sp>
      <p:sp>
        <p:nvSpPr>
          <p:cNvPr id="58" name="CuadroTexto 57"/>
          <p:cNvSpPr txBox="1"/>
          <p:nvPr/>
        </p:nvSpPr>
        <p:spPr>
          <a:xfrm>
            <a:off x="1755589" y="1550029"/>
            <a:ext cx="1590439" cy="461665"/>
          </a:xfrm>
          <a:prstGeom prst="rect">
            <a:avLst/>
          </a:prstGeom>
          <a:noFill/>
        </p:spPr>
        <p:txBody>
          <a:bodyPr wrap="square" rtlCol="0">
            <a:spAutoFit/>
          </a:bodyPr>
          <a:lstStyle/>
          <a:p>
            <a:r>
              <a:rPr lang="es-ES" sz="1200" dirty="0" smtClean="0">
                <a:latin typeface="Calibri" pitchFamily="34" charset="0"/>
              </a:rPr>
              <a:t>Recursos </a:t>
            </a:r>
            <a:br>
              <a:rPr lang="es-ES" sz="1200" dirty="0" smtClean="0">
                <a:latin typeface="Calibri" pitchFamily="34" charset="0"/>
              </a:rPr>
            </a:br>
            <a:r>
              <a:rPr lang="es-ES" sz="1200" dirty="0" smtClean="0">
                <a:latin typeface="Calibri" pitchFamily="34" charset="0"/>
              </a:rPr>
              <a:t>de clientes</a:t>
            </a:r>
            <a:endParaRPr lang="es-ES" sz="1200" baseline="30000" dirty="0" smtClean="0">
              <a:latin typeface="Calibri" pitchFamily="34" charset="0"/>
            </a:endParaRPr>
          </a:p>
        </p:txBody>
      </p:sp>
      <p:sp>
        <p:nvSpPr>
          <p:cNvPr id="59" name="Rectángulo 58"/>
          <p:cNvSpPr/>
          <p:nvPr/>
        </p:nvSpPr>
        <p:spPr bwMode="auto">
          <a:xfrm>
            <a:off x="1722096" y="2134299"/>
            <a:ext cx="1692000" cy="522000"/>
          </a:xfrm>
          <a:prstGeom prst="rect">
            <a:avLst/>
          </a:prstGeom>
          <a:solidFill>
            <a:srgbClr val="FABF8E"/>
          </a:solidFill>
          <a:ln w="9525" cap="flat" cmpd="sng" algn="ctr">
            <a:solidFill>
              <a:srgbClr val="FABF8E"/>
            </a:solidFill>
            <a:prstDash val="sysDot"/>
            <a:round/>
            <a:headEnd type="none" w="med" len="med"/>
            <a:tailEnd type="none" w="med" len="med"/>
          </a:ln>
          <a:effectLst/>
        </p:spPr>
        <p:txBody>
          <a:bodyPr vert="horz" wrap="square" lIns="91440" tIns="45720" rIns="144000" bIns="45720" numCol="1" rtlCol="0" anchor="ctr" anchorCtr="0" compatLnSpc="1">
            <a:prstTxWarp prst="textNoShape">
              <a:avLst/>
            </a:prstTxWarp>
          </a:bodyPr>
          <a:lstStyle/>
          <a:p>
            <a:pPr algn="r" eaLnBrk="0" hangingPunct="0"/>
            <a:r>
              <a:rPr lang="es-ES" sz="1800" dirty="0" smtClean="0">
                <a:latin typeface="Calibri" panose="020F0502020204030204" pitchFamily="34" charset="0"/>
                <a:ea typeface="ＭＳ Ｐゴシック" pitchFamily="1" charset="-128"/>
              </a:rPr>
              <a:t>+13,3%</a:t>
            </a:r>
          </a:p>
        </p:txBody>
      </p:sp>
      <p:sp>
        <p:nvSpPr>
          <p:cNvPr id="60" name="Rectángulo 59"/>
          <p:cNvSpPr/>
          <p:nvPr/>
        </p:nvSpPr>
        <p:spPr bwMode="auto">
          <a:xfrm>
            <a:off x="1722096" y="2735070"/>
            <a:ext cx="1692000" cy="522000"/>
          </a:xfrm>
          <a:prstGeom prst="rect">
            <a:avLst/>
          </a:prstGeom>
          <a:solidFill>
            <a:srgbClr val="FABF8E"/>
          </a:solidFill>
          <a:ln w="9525" cap="flat" cmpd="sng" algn="ctr">
            <a:solidFill>
              <a:srgbClr val="FABF8E"/>
            </a:solidFill>
            <a:prstDash val="sysDot"/>
            <a:round/>
            <a:headEnd type="none" w="med" len="med"/>
            <a:tailEnd type="none" w="med" len="med"/>
          </a:ln>
          <a:effectLst/>
        </p:spPr>
        <p:txBody>
          <a:bodyPr vert="horz" wrap="square" lIns="91440" tIns="45720" rIns="144000" bIns="45720" numCol="1" rtlCol="0" anchor="ctr" anchorCtr="0" compatLnSpc="1">
            <a:prstTxWarp prst="textNoShape">
              <a:avLst/>
            </a:prstTxWarp>
          </a:bodyPr>
          <a:lstStyle/>
          <a:p>
            <a:pPr algn="r" eaLnBrk="0" hangingPunct="0"/>
            <a:r>
              <a:rPr lang="es-ES" sz="1800" dirty="0" smtClean="0">
                <a:latin typeface="Calibri" panose="020F0502020204030204" pitchFamily="34" charset="0"/>
                <a:ea typeface="ＭＳ Ｐゴシック" pitchFamily="1" charset="-128"/>
              </a:rPr>
              <a:t>+5,0%</a:t>
            </a:r>
          </a:p>
        </p:txBody>
      </p:sp>
      <p:sp>
        <p:nvSpPr>
          <p:cNvPr id="61" name="CuadroTexto 60"/>
          <p:cNvSpPr txBox="1"/>
          <p:nvPr/>
        </p:nvSpPr>
        <p:spPr>
          <a:xfrm>
            <a:off x="1755589" y="2164467"/>
            <a:ext cx="1590439" cy="461665"/>
          </a:xfrm>
          <a:prstGeom prst="rect">
            <a:avLst/>
          </a:prstGeom>
          <a:noFill/>
        </p:spPr>
        <p:txBody>
          <a:bodyPr wrap="square" rtlCol="0">
            <a:spAutoFit/>
          </a:bodyPr>
          <a:lstStyle/>
          <a:p>
            <a:r>
              <a:rPr lang="es-ES" sz="1200" dirty="0" smtClean="0">
                <a:latin typeface="Calibri" pitchFamily="34" charset="0"/>
              </a:rPr>
              <a:t>Fondos </a:t>
            </a:r>
            <a:br>
              <a:rPr lang="es-ES" sz="1200" dirty="0" smtClean="0">
                <a:latin typeface="Calibri" pitchFamily="34" charset="0"/>
              </a:rPr>
            </a:br>
            <a:r>
              <a:rPr lang="es-ES" sz="1200" dirty="0" smtClean="0">
                <a:latin typeface="Calibri" pitchFamily="34" charset="0"/>
              </a:rPr>
              <a:t>inversión</a:t>
            </a:r>
          </a:p>
        </p:txBody>
      </p:sp>
      <p:sp>
        <p:nvSpPr>
          <p:cNvPr id="62" name="CuadroTexto 61"/>
          <p:cNvSpPr txBox="1"/>
          <p:nvPr/>
        </p:nvSpPr>
        <p:spPr>
          <a:xfrm>
            <a:off x="1755589" y="2765238"/>
            <a:ext cx="1590439" cy="461665"/>
          </a:xfrm>
          <a:prstGeom prst="rect">
            <a:avLst/>
          </a:prstGeom>
          <a:noFill/>
        </p:spPr>
        <p:txBody>
          <a:bodyPr wrap="square" rtlCol="0">
            <a:spAutoFit/>
          </a:bodyPr>
          <a:lstStyle/>
          <a:p>
            <a:r>
              <a:rPr lang="es-ES" sz="1200" dirty="0" smtClean="0">
                <a:latin typeface="Calibri" pitchFamily="34" charset="0"/>
              </a:rPr>
              <a:t>Crédito a </a:t>
            </a:r>
            <a:br>
              <a:rPr lang="es-ES" sz="1200" dirty="0" smtClean="0">
                <a:latin typeface="Calibri" pitchFamily="34" charset="0"/>
              </a:rPr>
            </a:br>
            <a:r>
              <a:rPr lang="es-ES" sz="1200" dirty="0" smtClean="0">
                <a:latin typeface="Calibri" pitchFamily="34" charset="0"/>
              </a:rPr>
              <a:t>empresas</a:t>
            </a:r>
            <a:r>
              <a:rPr lang="es-ES" sz="1200" baseline="30000" dirty="0" smtClean="0">
                <a:latin typeface="Calibri" pitchFamily="34" charset="0"/>
              </a:rPr>
              <a:t>1</a:t>
            </a:r>
          </a:p>
        </p:txBody>
      </p:sp>
      <p:sp>
        <p:nvSpPr>
          <p:cNvPr id="63" name="CuadroTexto 62"/>
          <p:cNvSpPr txBox="1"/>
          <p:nvPr/>
        </p:nvSpPr>
        <p:spPr>
          <a:xfrm>
            <a:off x="5566558" y="3176326"/>
            <a:ext cx="1951842" cy="215444"/>
          </a:xfrm>
          <a:prstGeom prst="rect">
            <a:avLst/>
          </a:prstGeom>
          <a:noFill/>
        </p:spPr>
        <p:txBody>
          <a:bodyPr wrap="square" rtlCol="0">
            <a:spAutoFit/>
          </a:bodyPr>
          <a:lstStyle/>
          <a:p>
            <a:r>
              <a:rPr lang="es-ES" b="0" dirty="0" smtClean="0">
                <a:solidFill>
                  <a:srgbClr val="899BAD"/>
                </a:solidFill>
                <a:latin typeface="Calibri" pitchFamily="34" charset="0"/>
              </a:rPr>
              <a:t>Fuente: INE Portugal y </a:t>
            </a:r>
            <a:r>
              <a:rPr lang="es-ES" b="0" dirty="0" err="1" smtClean="0">
                <a:solidFill>
                  <a:srgbClr val="899BAD"/>
                </a:solidFill>
                <a:latin typeface="Calibri" pitchFamily="34" charset="0"/>
              </a:rPr>
              <a:t>Eurostat</a:t>
            </a:r>
            <a:endParaRPr lang="es-ES" b="0" dirty="0" smtClean="0">
              <a:solidFill>
                <a:srgbClr val="899BAD"/>
              </a:solidFill>
              <a:latin typeface="Calibri" pitchFamily="34" charset="0"/>
            </a:endParaRPr>
          </a:p>
        </p:txBody>
      </p:sp>
    </p:spTree>
    <p:extLst>
      <p:ext uri="{BB962C8B-B14F-4D97-AF65-F5344CB8AC3E}">
        <p14:creationId xmlns:p14="http://schemas.microsoft.com/office/powerpoint/2010/main" val="2344242389"/>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3 Imagen" descr="CaixaBank_logo_Pantone_horizontal72.jpg"/>
          <p:cNvPicPr>
            <a:picLocks noChangeAspect="1"/>
          </p:cNvPicPr>
          <p:nvPr/>
        </p:nvPicPr>
        <p:blipFill>
          <a:blip r:embed="rId2" cstate="print"/>
          <a:stretch>
            <a:fillRect/>
          </a:stretch>
        </p:blipFill>
        <p:spPr>
          <a:xfrm>
            <a:off x="1683653" y="1440357"/>
            <a:ext cx="4164697" cy="1197352"/>
          </a:xfrm>
          <a:prstGeom prst="rect">
            <a:avLst/>
          </a:prstGeom>
        </p:spPr>
      </p:pic>
      <p:sp>
        <p:nvSpPr>
          <p:cNvPr id="13" name="4 CuadroTexto"/>
          <p:cNvSpPr txBox="1"/>
          <p:nvPr/>
        </p:nvSpPr>
        <p:spPr>
          <a:xfrm>
            <a:off x="3028950" y="2676525"/>
            <a:ext cx="4295407" cy="1138773"/>
          </a:xfrm>
          <a:prstGeom prst="rect">
            <a:avLst/>
          </a:prstGeom>
          <a:noFill/>
        </p:spPr>
        <p:txBody>
          <a:bodyPr wrap="none" rtlCol="0">
            <a:spAutoFit/>
          </a:bodyPr>
          <a:lstStyle/>
          <a:p>
            <a:r>
              <a:rPr lang="es-ES" sz="3600" u="none" dirty="0" smtClean="0">
                <a:solidFill>
                  <a:srgbClr val="009AD8"/>
                </a:solidFill>
                <a:latin typeface="Calibri" pitchFamily="34" charset="0"/>
              </a:rPr>
              <a:t>Resultados</a:t>
            </a:r>
          </a:p>
          <a:p>
            <a:r>
              <a:rPr lang="es-ES" sz="3200" b="0" u="none" dirty="0" smtClean="0">
                <a:solidFill>
                  <a:schemeClr val="bg1">
                    <a:lumMod val="65000"/>
                  </a:schemeClr>
                </a:solidFill>
                <a:latin typeface="Calibri" pitchFamily="34" charset="0"/>
              </a:rPr>
              <a:t>Enero - septiembre 2017</a:t>
            </a:r>
            <a:endParaRPr lang="ca-ES" sz="3200" b="0" u="none" dirty="0" smtClean="0">
              <a:solidFill>
                <a:schemeClr val="bg1">
                  <a:lumMod val="65000"/>
                </a:schemeClr>
              </a:solidFill>
              <a:latin typeface="Calibri" pitchFamily="34" charset="0"/>
            </a:endParaRPr>
          </a:p>
        </p:txBody>
      </p:sp>
    </p:spTree>
    <p:extLst>
      <p:ext uri="{BB962C8B-B14F-4D97-AF65-F5344CB8AC3E}">
        <p14:creationId xmlns:p14="http://schemas.microsoft.com/office/powerpoint/2010/main" val="1835389074"/>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ángulo 26"/>
          <p:cNvSpPr/>
          <p:nvPr/>
        </p:nvSpPr>
        <p:spPr bwMode="auto">
          <a:xfrm>
            <a:off x="5465618" y="2505908"/>
            <a:ext cx="3427133" cy="579236"/>
          </a:xfrm>
          <a:prstGeom prst="rect">
            <a:avLst/>
          </a:prstGeom>
          <a:solidFill>
            <a:srgbClr val="EBEFF1"/>
          </a:solidFill>
          <a:ln w="9525" cap="flat" cmpd="sng" algn="ctr">
            <a:solidFill>
              <a:srgbClr val="DFE5E9"/>
            </a:solidFill>
            <a:prstDash val="solid"/>
            <a:round/>
            <a:headEnd type="none" w="med" len="med"/>
            <a:tailEnd type="none" w="med" len="med"/>
          </a:ln>
          <a:effectLst>
            <a:outerShdw blurRad="50800" dist="25400" dir="2700000" algn="tl" rotWithShape="0">
              <a:srgbClr val="FFFFFF">
                <a:lumMod val="75000"/>
                <a:alpha val="43000"/>
              </a:srgbClr>
            </a:outerShdw>
          </a:effectLst>
        </p:spPr>
        <p:txBody>
          <a:bodyPr vert="horz" wrap="square" lIns="360000" tIns="45720" rIns="91440" bIns="45720" numCol="1" rtlCol="0" anchor="ctr" anchorCtr="0" compatLnSpc="1">
            <a:prstTxWarp prst="textNoShape">
              <a:avLst/>
            </a:prstTxWarp>
          </a:bodyPr>
          <a:lstStyle/>
          <a:p>
            <a:pPr marL="363538" lvl="2" eaLnBrk="0" fontAlgn="auto" hangingPunct="0">
              <a:spcBef>
                <a:spcPts val="0"/>
              </a:spcBef>
              <a:spcAft>
                <a:spcPts val="0"/>
              </a:spcAft>
              <a:buClr>
                <a:srgbClr val="009AD8"/>
              </a:buClr>
              <a:buSzPct val="80000"/>
              <a:defRPr/>
            </a:pPr>
            <a:r>
              <a:rPr lang="es-ES" sz="1600" kern="0" dirty="0" smtClean="0">
                <a:solidFill>
                  <a:srgbClr val="009AD8"/>
                </a:solidFill>
                <a:latin typeface="Calibri" pitchFamily="34" charset="0"/>
                <a:cs typeface="Calibri" pitchFamily="34" charset="0"/>
                <a:sym typeface="Wingdings" pitchFamily="2" charset="2"/>
              </a:rPr>
              <a:t>Disciplina en costes</a:t>
            </a:r>
          </a:p>
          <a:p>
            <a:pPr marL="536575" lvl="2" indent="-173038" eaLnBrk="0" fontAlgn="auto" hangingPunct="0">
              <a:spcBef>
                <a:spcPts val="0"/>
              </a:spcBef>
              <a:spcAft>
                <a:spcPts val="0"/>
              </a:spcAft>
              <a:buClr>
                <a:srgbClr val="009AD8"/>
              </a:buClr>
              <a:buSzPct val="80000"/>
              <a:buFont typeface="Wingdings" panose="05000000000000000000" pitchFamily="2" charset="2"/>
              <a:buChar char="§"/>
              <a:defRPr/>
            </a:pPr>
            <a:r>
              <a:rPr lang="es-ES" sz="1200" b="0" i="1" kern="0" dirty="0" smtClean="0">
                <a:solidFill>
                  <a:srgbClr val="748D99"/>
                </a:solidFill>
                <a:latin typeface="Calibri" pitchFamily="34" charset="0"/>
                <a:cs typeface="Calibri" pitchFamily="34" charset="0"/>
                <a:sym typeface="Wingdings" pitchFamily="2" charset="2"/>
              </a:rPr>
              <a:t>Costes reestructuración en BPI (-106)</a:t>
            </a:r>
          </a:p>
        </p:txBody>
      </p:sp>
      <p:sp>
        <p:nvSpPr>
          <p:cNvPr id="3" name="Título 2"/>
          <p:cNvSpPr txBox="1">
            <a:spLocks/>
          </p:cNvSpPr>
          <p:nvPr/>
        </p:nvSpPr>
        <p:spPr>
          <a:xfrm>
            <a:off x="247651" y="498019"/>
            <a:ext cx="8683200" cy="291600"/>
          </a:xfrm>
          <a:prstGeom prst="rect">
            <a:avLst/>
          </a:prstGeom>
          <a:solidFill>
            <a:srgbClr val="009AD8"/>
          </a:solidFill>
        </p:spPr>
        <p:txBody>
          <a:bodyPr/>
          <a:lstStyle/>
          <a:p>
            <a:pPr lvl="0" algn="ctr" eaLnBrk="0" hangingPunct="0">
              <a:defRPr/>
            </a:pPr>
            <a:r>
              <a:rPr lang="es-ES" sz="1400" kern="0" dirty="0" smtClean="0">
                <a:solidFill>
                  <a:schemeClr val="bg1"/>
                </a:solidFill>
                <a:latin typeface="Calibri" pitchFamily="34" charset="0"/>
                <a:cs typeface="Calibri" pitchFamily="34" charset="0"/>
              </a:rPr>
              <a:t>Fuerte crecimiento de los resultados</a:t>
            </a:r>
            <a:endParaRPr lang="es-ES" sz="1400" i="1" kern="0" dirty="0">
              <a:solidFill>
                <a:schemeClr val="bg1"/>
              </a:solidFill>
              <a:latin typeface="Calibri" pitchFamily="34" charset="0"/>
              <a:cs typeface="Calibri" pitchFamily="34" charset="0"/>
            </a:endParaRPr>
          </a:p>
        </p:txBody>
      </p:sp>
      <p:graphicFrame>
        <p:nvGraphicFramePr>
          <p:cNvPr id="4" name="Tabla 3"/>
          <p:cNvGraphicFramePr>
            <a:graphicFrameLocks noGrp="1"/>
          </p:cNvGraphicFramePr>
          <p:nvPr>
            <p:extLst>
              <p:ext uri="{D42A27DB-BD31-4B8C-83A1-F6EECF244321}">
                <p14:modId xmlns:p14="http://schemas.microsoft.com/office/powerpoint/2010/main" val="789012777"/>
              </p:ext>
            </p:extLst>
          </p:nvPr>
        </p:nvGraphicFramePr>
        <p:xfrm>
          <a:off x="259624" y="844024"/>
          <a:ext cx="4306717" cy="4150313"/>
        </p:xfrm>
        <a:graphic>
          <a:graphicData uri="http://schemas.openxmlformats.org/drawingml/2006/table">
            <a:tbl>
              <a:tblPr firstRow="1" bandRow="1">
                <a:tableStyleId>{5C22544A-7EE6-4342-B048-85BDC9FD1C3A}</a:tableStyleId>
              </a:tblPr>
              <a:tblGrid>
                <a:gridCol w="2938717"/>
                <a:gridCol w="612000"/>
                <a:gridCol w="756000"/>
              </a:tblGrid>
              <a:tr h="397544">
                <a:tc>
                  <a:txBody>
                    <a:bodyPr/>
                    <a:lstStyle/>
                    <a:p>
                      <a:pPr>
                        <a:lnSpc>
                          <a:spcPts val="1100"/>
                        </a:lnSpc>
                      </a:pPr>
                      <a:r>
                        <a:rPr lang="es-ES" sz="1100" b="0" dirty="0" smtClean="0">
                          <a:solidFill>
                            <a:srgbClr val="009AD8"/>
                          </a:solidFill>
                          <a:latin typeface="Calibri" panose="020F0502020204030204" pitchFamily="34" charset="0"/>
                        </a:rPr>
                        <a:t>Grupo CaixaBank, datos en millones</a:t>
                      </a:r>
                      <a:r>
                        <a:rPr lang="es-ES" sz="1100" b="0" baseline="0" dirty="0" smtClean="0">
                          <a:solidFill>
                            <a:srgbClr val="009AD8"/>
                          </a:solidFill>
                          <a:latin typeface="Calibri" panose="020F0502020204030204" pitchFamily="34" charset="0"/>
                        </a:rPr>
                        <a:t> de euros</a:t>
                      </a:r>
                      <a:endParaRPr lang="es-ES" sz="1100" b="0" dirty="0">
                        <a:solidFill>
                          <a:srgbClr val="009AD8"/>
                        </a:solidFill>
                        <a:latin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lnSpc>
                          <a:spcPts val="1100"/>
                        </a:lnSpc>
                      </a:pPr>
                      <a:r>
                        <a:rPr lang="es-ES" sz="1100" dirty="0" smtClean="0">
                          <a:solidFill>
                            <a:schemeClr val="tx1">
                              <a:lumMod val="65000"/>
                              <a:lumOff val="35000"/>
                            </a:schemeClr>
                          </a:solidFill>
                          <a:latin typeface="Calibri" panose="020F0502020204030204" pitchFamily="34" charset="0"/>
                        </a:rPr>
                        <a:t>9M-17</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lnSpc>
                          <a:spcPts val="1100"/>
                        </a:lnSpc>
                      </a:pPr>
                      <a:r>
                        <a:rPr lang="es-ES" sz="1050" b="1" dirty="0" smtClean="0">
                          <a:solidFill>
                            <a:schemeClr val="tx1">
                              <a:lumMod val="65000"/>
                              <a:lumOff val="35000"/>
                            </a:schemeClr>
                          </a:solidFill>
                          <a:latin typeface="Calibri" panose="020F0502020204030204" pitchFamily="34" charset="0"/>
                        </a:rPr>
                        <a:t>Variación interanual</a:t>
                      </a:r>
                      <a:endParaRPr lang="es-ES" sz="1050" b="1"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232289">
                <a:tc>
                  <a:txBody>
                    <a:bodyPr/>
                    <a:lstStyle/>
                    <a:p>
                      <a:pPr>
                        <a:lnSpc>
                          <a:spcPts val="900"/>
                        </a:lnSpc>
                      </a:pPr>
                      <a:r>
                        <a:rPr lang="es-ES" sz="1200" b="1" dirty="0" smtClean="0">
                          <a:solidFill>
                            <a:srgbClr val="009AD8"/>
                          </a:solidFill>
                          <a:latin typeface="Calibri" panose="020F0502020204030204" pitchFamily="34" charset="0"/>
                        </a:rPr>
                        <a:t>Margen de intereses</a:t>
                      </a:r>
                      <a:endParaRPr lang="es-ES" sz="1200" b="1" dirty="0">
                        <a:solidFill>
                          <a:srgbClr val="009AD8"/>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0F3F4"/>
                    </a:solidFill>
                  </a:tcPr>
                </a:tc>
                <a:tc>
                  <a:txBody>
                    <a:bodyPr/>
                    <a:lstStyle/>
                    <a:p>
                      <a:pPr algn="r">
                        <a:lnSpc>
                          <a:spcPts val="900"/>
                        </a:lnSpc>
                      </a:pPr>
                      <a:r>
                        <a:rPr lang="es-ES" sz="1200" b="1" dirty="0" smtClean="0">
                          <a:solidFill>
                            <a:srgbClr val="009AD8"/>
                          </a:solidFill>
                          <a:latin typeface="Calibri" panose="020F0502020204030204" pitchFamily="34" charset="0"/>
                        </a:rPr>
                        <a:t>3.550</a:t>
                      </a:r>
                      <a:endParaRPr lang="es-ES" sz="1200" b="1" dirty="0">
                        <a:solidFill>
                          <a:srgbClr val="009AD8"/>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0F3F4"/>
                    </a:solidFill>
                  </a:tcPr>
                </a:tc>
                <a:tc>
                  <a:txBody>
                    <a:bodyPr/>
                    <a:lstStyle/>
                    <a:p>
                      <a:pPr algn="r">
                        <a:lnSpc>
                          <a:spcPts val="900"/>
                        </a:lnSpc>
                      </a:pPr>
                      <a:r>
                        <a:rPr lang="es-ES" sz="1200" b="1" dirty="0" smtClean="0">
                          <a:solidFill>
                            <a:srgbClr val="009AD8"/>
                          </a:solidFill>
                          <a:latin typeface="Calibri" panose="020F0502020204030204" pitchFamily="34" charset="0"/>
                        </a:rPr>
                        <a:t>15,2%</a:t>
                      </a:r>
                      <a:endParaRPr lang="es-ES" sz="1200" b="1" dirty="0">
                        <a:solidFill>
                          <a:srgbClr val="009AD8"/>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0F3F4"/>
                    </a:solidFill>
                  </a:tcPr>
                </a:tc>
              </a:tr>
              <a:tr h="228983">
                <a:tc>
                  <a:txBody>
                    <a:bodyPr/>
                    <a:lstStyle/>
                    <a:p>
                      <a:pPr>
                        <a:lnSpc>
                          <a:spcPts val="900"/>
                        </a:lnSpc>
                      </a:pPr>
                      <a:r>
                        <a:rPr lang="es-ES" sz="1100" dirty="0" smtClean="0">
                          <a:solidFill>
                            <a:schemeClr val="tx1">
                              <a:lumMod val="65000"/>
                              <a:lumOff val="35000"/>
                            </a:schemeClr>
                          </a:solidFill>
                          <a:latin typeface="Calibri" panose="020F0502020204030204" pitchFamily="34" charset="0"/>
                        </a:rPr>
                        <a:t>Comisiones netas</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1.867</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20,8%</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28983">
                <a:tc>
                  <a:txBody>
                    <a:bodyPr/>
                    <a:lstStyle/>
                    <a:p>
                      <a:pPr>
                        <a:lnSpc>
                          <a:spcPts val="900"/>
                        </a:lnSpc>
                      </a:pPr>
                      <a:r>
                        <a:rPr lang="es-ES" sz="1100" dirty="0" smtClean="0">
                          <a:solidFill>
                            <a:schemeClr val="tx1">
                              <a:lumMod val="65000"/>
                              <a:lumOff val="35000"/>
                            </a:schemeClr>
                          </a:solidFill>
                          <a:latin typeface="Calibri" panose="020F0502020204030204" pitchFamily="34" charset="0"/>
                        </a:rPr>
                        <a:t>Ingresos/gastos contratos seguros o reaseguros</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354</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65,9%</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28983">
                <a:tc>
                  <a:txBody>
                    <a:bodyPr/>
                    <a:lstStyle/>
                    <a:p>
                      <a:pPr>
                        <a:lnSpc>
                          <a:spcPts val="900"/>
                        </a:lnSpc>
                      </a:pPr>
                      <a:r>
                        <a:rPr lang="es-ES" sz="1100" dirty="0" smtClean="0">
                          <a:solidFill>
                            <a:schemeClr val="tx1">
                              <a:lumMod val="65000"/>
                              <a:lumOff val="35000"/>
                            </a:schemeClr>
                          </a:solidFill>
                          <a:latin typeface="Calibri" panose="020F0502020204030204" pitchFamily="34" charset="0"/>
                        </a:rPr>
                        <a:t>Resultado</a:t>
                      </a:r>
                      <a:r>
                        <a:rPr lang="es-ES" sz="1100" baseline="0" dirty="0" smtClean="0">
                          <a:solidFill>
                            <a:schemeClr val="tx1">
                              <a:lumMod val="65000"/>
                              <a:lumOff val="35000"/>
                            </a:schemeClr>
                          </a:solidFill>
                          <a:latin typeface="Calibri" panose="020F0502020204030204" pitchFamily="34" charset="0"/>
                        </a:rPr>
                        <a:t> de participadas</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614</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11,7%</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28983">
                <a:tc>
                  <a:txBody>
                    <a:bodyPr/>
                    <a:lstStyle/>
                    <a:p>
                      <a:pPr>
                        <a:lnSpc>
                          <a:spcPts val="900"/>
                        </a:lnSpc>
                      </a:pPr>
                      <a:r>
                        <a:rPr lang="es-ES" sz="1100" dirty="0" smtClean="0">
                          <a:solidFill>
                            <a:schemeClr val="tx1">
                              <a:lumMod val="65000"/>
                              <a:lumOff val="35000"/>
                            </a:schemeClr>
                          </a:solidFill>
                          <a:latin typeface="Calibri" panose="020F0502020204030204" pitchFamily="34" charset="0"/>
                        </a:rPr>
                        <a:t>Bº/pérdidas por activos/pasivos financ. y otros</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287</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(60,0%)</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28983">
                <a:tc>
                  <a:txBody>
                    <a:bodyPr/>
                    <a:lstStyle/>
                    <a:p>
                      <a:pPr>
                        <a:lnSpc>
                          <a:spcPts val="900"/>
                        </a:lnSpc>
                      </a:pPr>
                      <a:r>
                        <a:rPr lang="es-ES" sz="1100" dirty="0" smtClean="0">
                          <a:solidFill>
                            <a:schemeClr val="tx1">
                              <a:lumMod val="65000"/>
                              <a:lumOff val="35000"/>
                            </a:schemeClr>
                          </a:solidFill>
                          <a:latin typeface="Calibri" panose="020F0502020204030204" pitchFamily="34" charset="0"/>
                        </a:rPr>
                        <a:t>Otros productos y cargas de explotación</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(181)</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7,4%</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32289">
                <a:tc>
                  <a:txBody>
                    <a:bodyPr/>
                    <a:lstStyle/>
                    <a:p>
                      <a:pPr>
                        <a:lnSpc>
                          <a:spcPts val="900"/>
                        </a:lnSpc>
                      </a:pPr>
                      <a:r>
                        <a:rPr lang="es-ES" sz="1200" b="1" dirty="0" smtClean="0">
                          <a:solidFill>
                            <a:srgbClr val="009AD8"/>
                          </a:solidFill>
                          <a:latin typeface="Calibri" panose="020F0502020204030204" pitchFamily="34" charset="0"/>
                        </a:rPr>
                        <a:t>Margen bruto</a:t>
                      </a:r>
                      <a:endParaRPr lang="es-ES" sz="1200" b="1" dirty="0">
                        <a:solidFill>
                          <a:srgbClr val="009AD8"/>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3F4"/>
                    </a:solidFill>
                  </a:tcPr>
                </a:tc>
                <a:tc>
                  <a:txBody>
                    <a:bodyPr/>
                    <a:lstStyle/>
                    <a:p>
                      <a:pPr algn="r">
                        <a:lnSpc>
                          <a:spcPts val="900"/>
                        </a:lnSpc>
                      </a:pPr>
                      <a:r>
                        <a:rPr lang="es-ES" sz="1200" b="1" dirty="0" smtClean="0">
                          <a:solidFill>
                            <a:srgbClr val="009AD8"/>
                          </a:solidFill>
                          <a:latin typeface="Calibri" panose="020F0502020204030204" pitchFamily="34" charset="0"/>
                        </a:rPr>
                        <a:t>6.491</a:t>
                      </a:r>
                      <a:endParaRPr lang="es-ES" sz="1200" b="1" dirty="0">
                        <a:solidFill>
                          <a:srgbClr val="009AD8"/>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3F4"/>
                    </a:solidFill>
                  </a:tcPr>
                </a:tc>
                <a:tc>
                  <a:txBody>
                    <a:bodyPr/>
                    <a:lstStyle/>
                    <a:p>
                      <a:pPr algn="r">
                        <a:lnSpc>
                          <a:spcPts val="900"/>
                        </a:lnSpc>
                      </a:pPr>
                      <a:r>
                        <a:rPr lang="es-ES" sz="1200" b="1" dirty="0" smtClean="0">
                          <a:solidFill>
                            <a:srgbClr val="009AD8"/>
                          </a:solidFill>
                          <a:latin typeface="Calibri" panose="020F0502020204030204" pitchFamily="34" charset="0"/>
                        </a:rPr>
                        <a:t>9,3%</a:t>
                      </a:r>
                      <a:endParaRPr lang="es-ES" sz="1200" b="1" dirty="0">
                        <a:solidFill>
                          <a:srgbClr val="009AD8"/>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3F4"/>
                    </a:solidFill>
                  </a:tcPr>
                </a:tc>
              </a:tr>
              <a:tr h="228983">
                <a:tc>
                  <a:txBody>
                    <a:bodyPr/>
                    <a:lstStyle/>
                    <a:p>
                      <a:pPr>
                        <a:lnSpc>
                          <a:spcPts val="900"/>
                        </a:lnSpc>
                      </a:pPr>
                      <a:r>
                        <a:rPr lang="es-ES" sz="1100" dirty="0" smtClean="0">
                          <a:solidFill>
                            <a:schemeClr val="tx1">
                              <a:lumMod val="65000"/>
                              <a:lumOff val="35000"/>
                            </a:schemeClr>
                          </a:solidFill>
                          <a:latin typeface="Calibri" panose="020F0502020204030204" pitchFamily="34" charset="0"/>
                        </a:rPr>
                        <a:t>Gastos</a:t>
                      </a:r>
                      <a:r>
                        <a:rPr lang="es-ES" sz="1100" baseline="0" dirty="0" smtClean="0">
                          <a:solidFill>
                            <a:schemeClr val="tx1">
                              <a:lumMod val="65000"/>
                              <a:lumOff val="35000"/>
                            </a:schemeClr>
                          </a:solidFill>
                          <a:latin typeface="Calibri" panose="020F0502020204030204" pitchFamily="34" charset="0"/>
                        </a:rPr>
                        <a:t> de adm. y amortización recurrentes</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(3.343)</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11,5%</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28983">
                <a:tc>
                  <a:txBody>
                    <a:bodyPr/>
                    <a:lstStyle/>
                    <a:p>
                      <a:pPr>
                        <a:lnSpc>
                          <a:spcPts val="900"/>
                        </a:lnSpc>
                      </a:pPr>
                      <a:r>
                        <a:rPr lang="es-ES" sz="1200" b="1" dirty="0" smtClean="0">
                          <a:solidFill>
                            <a:srgbClr val="009AD8"/>
                          </a:solidFill>
                          <a:latin typeface="Calibri" panose="020F0502020204030204" pitchFamily="34" charset="0"/>
                        </a:rPr>
                        <a:t>Margen de explotación sin gastos </a:t>
                      </a:r>
                      <a:r>
                        <a:rPr lang="es-ES" sz="1200" b="1" dirty="0" err="1" smtClean="0">
                          <a:solidFill>
                            <a:srgbClr val="009AD8"/>
                          </a:solidFill>
                          <a:latin typeface="Calibri" panose="020F0502020204030204" pitchFamily="34" charset="0"/>
                        </a:rPr>
                        <a:t>extraord</a:t>
                      </a:r>
                      <a:r>
                        <a:rPr lang="es-ES" sz="1200" b="1" dirty="0" smtClean="0">
                          <a:solidFill>
                            <a:srgbClr val="009AD8"/>
                          </a:solidFill>
                          <a:latin typeface="Calibri" panose="020F0502020204030204" pitchFamily="34" charset="0"/>
                        </a:rPr>
                        <a:t>.</a:t>
                      </a:r>
                      <a:endParaRPr lang="es-ES" sz="1200" b="1" dirty="0">
                        <a:solidFill>
                          <a:srgbClr val="009AD8"/>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3F4"/>
                    </a:solidFill>
                  </a:tcPr>
                </a:tc>
                <a:tc>
                  <a:txBody>
                    <a:bodyPr/>
                    <a:lstStyle/>
                    <a:p>
                      <a:pPr algn="r">
                        <a:lnSpc>
                          <a:spcPts val="900"/>
                        </a:lnSpc>
                      </a:pPr>
                      <a:r>
                        <a:rPr lang="es-ES" sz="1200" b="1" dirty="0" smtClean="0">
                          <a:solidFill>
                            <a:srgbClr val="009AD8"/>
                          </a:solidFill>
                          <a:latin typeface="Calibri" panose="020F0502020204030204" pitchFamily="34" charset="0"/>
                        </a:rPr>
                        <a:t>3.148</a:t>
                      </a:r>
                      <a:endParaRPr lang="es-ES" sz="1200" b="1" dirty="0">
                        <a:solidFill>
                          <a:srgbClr val="009AD8"/>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3F4"/>
                    </a:solidFill>
                  </a:tcPr>
                </a:tc>
                <a:tc>
                  <a:txBody>
                    <a:bodyPr/>
                    <a:lstStyle/>
                    <a:p>
                      <a:pPr algn="r">
                        <a:lnSpc>
                          <a:spcPts val="900"/>
                        </a:lnSpc>
                      </a:pPr>
                      <a:r>
                        <a:rPr lang="es-ES" sz="1200" b="1" dirty="0" smtClean="0">
                          <a:solidFill>
                            <a:srgbClr val="009AD8"/>
                          </a:solidFill>
                          <a:latin typeface="Calibri" panose="020F0502020204030204" pitchFamily="34" charset="0"/>
                        </a:rPr>
                        <a:t>7,0%</a:t>
                      </a:r>
                      <a:endParaRPr lang="es-ES" sz="1200" b="1" dirty="0">
                        <a:solidFill>
                          <a:srgbClr val="009AD8"/>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3F4"/>
                    </a:solidFill>
                  </a:tcPr>
                </a:tc>
              </a:tr>
              <a:tr h="228983">
                <a:tc>
                  <a:txBody>
                    <a:bodyPr/>
                    <a:lstStyle/>
                    <a:p>
                      <a:pPr marL="0" marR="0" indent="0" algn="l" defTabSz="914400" rtl="0" eaLnBrk="1" fontAlgn="auto" latinLnBrk="0" hangingPunct="1">
                        <a:lnSpc>
                          <a:spcPts val="900"/>
                        </a:lnSpc>
                        <a:spcBef>
                          <a:spcPts val="0"/>
                        </a:spcBef>
                        <a:spcAft>
                          <a:spcPts val="0"/>
                        </a:spcAft>
                        <a:buClrTx/>
                        <a:buSzTx/>
                        <a:buFontTx/>
                        <a:buNone/>
                        <a:tabLst/>
                        <a:defRPr/>
                      </a:pPr>
                      <a:r>
                        <a:rPr lang="es-ES" sz="1100" dirty="0" smtClean="0">
                          <a:solidFill>
                            <a:schemeClr val="tx1">
                              <a:lumMod val="65000"/>
                              <a:lumOff val="35000"/>
                            </a:schemeClr>
                          </a:solidFill>
                          <a:latin typeface="Calibri" panose="020F0502020204030204" pitchFamily="34" charset="0"/>
                        </a:rPr>
                        <a:t>Gastos</a:t>
                      </a:r>
                      <a:r>
                        <a:rPr lang="es-ES" sz="1100" baseline="0" dirty="0" smtClean="0">
                          <a:solidFill>
                            <a:schemeClr val="tx1">
                              <a:lumMod val="65000"/>
                              <a:lumOff val="35000"/>
                            </a:schemeClr>
                          </a:solidFill>
                          <a:latin typeface="Calibri" panose="020F0502020204030204" pitchFamily="34" charset="0"/>
                        </a:rPr>
                        <a:t> de </a:t>
                      </a:r>
                      <a:r>
                        <a:rPr lang="es-ES" sz="1100" baseline="0" dirty="0" err="1" smtClean="0">
                          <a:solidFill>
                            <a:schemeClr val="tx1">
                              <a:lumMod val="65000"/>
                              <a:lumOff val="35000"/>
                            </a:schemeClr>
                          </a:solidFill>
                          <a:latin typeface="Calibri" panose="020F0502020204030204" pitchFamily="34" charset="0"/>
                        </a:rPr>
                        <a:t>adm</a:t>
                      </a:r>
                      <a:r>
                        <a:rPr lang="es-ES" sz="1100" baseline="0" dirty="0" smtClean="0">
                          <a:solidFill>
                            <a:schemeClr val="tx1">
                              <a:lumMod val="65000"/>
                              <a:lumOff val="35000"/>
                            </a:schemeClr>
                          </a:solidFill>
                          <a:latin typeface="Calibri" panose="020F0502020204030204" pitchFamily="34" charset="0"/>
                        </a:rPr>
                        <a:t>. y amortización </a:t>
                      </a:r>
                      <a:r>
                        <a:rPr lang="es-ES" sz="1100" baseline="0" dirty="0" err="1" smtClean="0">
                          <a:solidFill>
                            <a:schemeClr val="tx1">
                              <a:lumMod val="65000"/>
                              <a:lumOff val="35000"/>
                            </a:schemeClr>
                          </a:solidFill>
                          <a:latin typeface="Calibri" panose="020F0502020204030204" pitchFamily="34" charset="0"/>
                        </a:rPr>
                        <a:t>extraord</a:t>
                      </a:r>
                      <a:r>
                        <a:rPr lang="es-ES" sz="1100" baseline="0" dirty="0" smtClean="0">
                          <a:solidFill>
                            <a:schemeClr val="tx1">
                              <a:lumMod val="65000"/>
                              <a:lumOff val="35000"/>
                            </a:schemeClr>
                          </a:solidFill>
                          <a:latin typeface="Calibri" panose="020F0502020204030204" pitchFamily="34" charset="0"/>
                        </a:rPr>
                        <a:t>.</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(109)</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(9,6%)</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32289">
                <a:tc>
                  <a:txBody>
                    <a:bodyPr/>
                    <a:lstStyle/>
                    <a:p>
                      <a:pPr>
                        <a:lnSpc>
                          <a:spcPts val="900"/>
                        </a:lnSpc>
                      </a:pPr>
                      <a:r>
                        <a:rPr lang="es-ES" sz="1200" b="1" dirty="0" smtClean="0">
                          <a:solidFill>
                            <a:srgbClr val="009AD8"/>
                          </a:solidFill>
                          <a:latin typeface="Calibri" panose="020F0502020204030204" pitchFamily="34" charset="0"/>
                        </a:rPr>
                        <a:t>Margen de explotación</a:t>
                      </a:r>
                      <a:endParaRPr lang="es-ES" sz="1200" b="1" dirty="0">
                        <a:solidFill>
                          <a:srgbClr val="009AD8"/>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3F4"/>
                    </a:solidFill>
                  </a:tcPr>
                </a:tc>
                <a:tc>
                  <a:txBody>
                    <a:bodyPr/>
                    <a:lstStyle/>
                    <a:p>
                      <a:pPr algn="r">
                        <a:lnSpc>
                          <a:spcPts val="900"/>
                        </a:lnSpc>
                      </a:pPr>
                      <a:r>
                        <a:rPr lang="es-ES" sz="1200" b="1" dirty="0" smtClean="0">
                          <a:solidFill>
                            <a:srgbClr val="009AD8"/>
                          </a:solidFill>
                          <a:latin typeface="Calibri" panose="020F0502020204030204" pitchFamily="34" charset="0"/>
                        </a:rPr>
                        <a:t>3.039</a:t>
                      </a:r>
                      <a:endParaRPr lang="es-ES" sz="1200" b="1" dirty="0">
                        <a:solidFill>
                          <a:srgbClr val="009AD8"/>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3F4"/>
                    </a:solidFill>
                  </a:tcPr>
                </a:tc>
                <a:tc>
                  <a:txBody>
                    <a:bodyPr/>
                    <a:lstStyle/>
                    <a:p>
                      <a:pPr algn="r">
                        <a:lnSpc>
                          <a:spcPts val="900"/>
                        </a:lnSpc>
                      </a:pPr>
                      <a:r>
                        <a:rPr lang="es-ES" sz="1200" b="1" dirty="0" smtClean="0">
                          <a:solidFill>
                            <a:srgbClr val="009AD8"/>
                          </a:solidFill>
                          <a:latin typeface="Calibri" panose="020F0502020204030204" pitchFamily="34" charset="0"/>
                        </a:rPr>
                        <a:t>7,7%</a:t>
                      </a:r>
                      <a:endParaRPr lang="es-ES" sz="1200" b="1" dirty="0">
                        <a:solidFill>
                          <a:srgbClr val="009AD8"/>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0F3F4"/>
                    </a:solidFill>
                  </a:tcPr>
                </a:tc>
              </a:tr>
              <a:tr h="228983">
                <a:tc>
                  <a:txBody>
                    <a:bodyPr/>
                    <a:lstStyle/>
                    <a:p>
                      <a:pPr>
                        <a:lnSpc>
                          <a:spcPts val="900"/>
                        </a:lnSpc>
                      </a:pPr>
                      <a:r>
                        <a:rPr lang="es-ES" sz="1100" dirty="0" smtClean="0">
                          <a:solidFill>
                            <a:schemeClr val="tx1">
                              <a:lumMod val="65000"/>
                              <a:lumOff val="35000"/>
                            </a:schemeClr>
                          </a:solidFill>
                          <a:latin typeface="Calibri" panose="020F0502020204030204" pitchFamily="34" charset="0"/>
                        </a:rPr>
                        <a:t>Pérdidas por deterioro de activos financ. y otros</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(1.458)</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23,9%</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28983">
                <a:tc>
                  <a:txBody>
                    <a:bodyPr/>
                    <a:lstStyle/>
                    <a:p>
                      <a:pPr>
                        <a:lnSpc>
                          <a:spcPts val="900"/>
                        </a:lnSpc>
                      </a:pPr>
                      <a:r>
                        <a:rPr lang="es-ES" sz="1100" dirty="0" smtClean="0">
                          <a:solidFill>
                            <a:schemeClr val="tx1">
                              <a:lumMod val="65000"/>
                              <a:lumOff val="35000"/>
                            </a:schemeClr>
                          </a:solidFill>
                          <a:latin typeface="Calibri" panose="020F0502020204030204" pitchFamily="34" charset="0"/>
                        </a:rPr>
                        <a:t>Bº/pérdidas en baja de activos</a:t>
                      </a:r>
                      <a:r>
                        <a:rPr lang="es-ES" sz="1100" baseline="0" dirty="0" smtClean="0">
                          <a:solidFill>
                            <a:schemeClr val="tx1">
                              <a:lumMod val="65000"/>
                              <a:lumOff val="35000"/>
                            </a:schemeClr>
                          </a:solidFill>
                          <a:latin typeface="Calibri" panose="020F0502020204030204" pitchFamily="34" charset="0"/>
                        </a:rPr>
                        <a:t> y otros</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281</a:t>
                      </a:r>
                      <a:r>
                        <a:rPr lang="es-ES" sz="1100" baseline="30000" dirty="0" smtClean="0">
                          <a:solidFill>
                            <a:schemeClr val="tx1">
                              <a:lumMod val="65000"/>
                              <a:lumOff val="35000"/>
                            </a:schemeClr>
                          </a:solidFill>
                          <a:latin typeface="Calibri" panose="020F0502020204030204" pitchFamily="34" charset="0"/>
                        </a:rPr>
                        <a:t>1</a:t>
                      </a:r>
                      <a:endParaRPr lang="es-ES" sz="1100" baseline="300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32289">
                <a:tc>
                  <a:txBody>
                    <a:bodyPr/>
                    <a:lstStyle/>
                    <a:p>
                      <a:pPr>
                        <a:lnSpc>
                          <a:spcPts val="900"/>
                        </a:lnSpc>
                      </a:pPr>
                      <a:r>
                        <a:rPr lang="es-ES" sz="1200" b="1" dirty="0" smtClean="0">
                          <a:solidFill>
                            <a:srgbClr val="009AD8"/>
                          </a:solidFill>
                          <a:latin typeface="Calibri" panose="020F0502020204030204" pitchFamily="34" charset="0"/>
                        </a:rPr>
                        <a:t>Resultado antes de impuestos</a:t>
                      </a:r>
                      <a:endParaRPr lang="es-ES" sz="1200" b="1" dirty="0">
                        <a:solidFill>
                          <a:srgbClr val="009AD8"/>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r">
                        <a:lnSpc>
                          <a:spcPts val="900"/>
                        </a:lnSpc>
                      </a:pPr>
                      <a:r>
                        <a:rPr lang="es-ES" sz="1200" b="1" dirty="0" smtClean="0">
                          <a:solidFill>
                            <a:srgbClr val="009AD8"/>
                          </a:solidFill>
                          <a:latin typeface="Calibri" panose="020F0502020204030204" pitchFamily="34" charset="0"/>
                        </a:rPr>
                        <a:t>1.862</a:t>
                      </a:r>
                      <a:endParaRPr lang="es-ES" sz="1200" b="1" dirty="0">
                        <a:solidFill>
                          <a:srgbClr val="009AD8"/>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r">
                        <a:lnSpc>
                          <a:spcPts val="900"/>
                        </a:lnSpc>
                      </a:pPr>
                      <a:r>
                        <a:rPr lang="es-ES" sz="1200" b="1" dirty="0" smtClean="0">
                          <a:solidFill>
                            <a:srgbClr val="009AD8"/>
                          </a:solidFill>
                          <a:latin typeface="Calibri" panose="020F0502020204030204" pitchFamily="34" charset="0"/>
                        </a:rPr>
                        <a:t>41,7%</a:t>
                      </a:r>
                      <a:endParaRPr lang="es-ES" sz="1200" b="1" dirty="0">
                        <a:solidFill>
                          <a:srgbClr val="009AD8"/>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r>
              <a:tr h="228983">
                <a:tc>
                  <a:txBody>
                    <a:bodyPr/>
                    <a:lstStyle/>
                    <a:p>
                      <a:pPr>
                        <a:lnSpc>
                          <a:spcPts val="900"/>
                        </a:lnSpc>
                      </a:pPr>
                      <a:r>
                        <a:rPr lang="es-ES" sz="1100" dirty="0" smtClean="0">
                          <a:solidFill>
                            <a:schemeClr val="tx1">
                              <a:lumMod val="65000"/>
                              <a:lumOff val="35000"/>
                            </a:schemeClr>
                          </a:solidFill>
                          <a:latin typeface="Calibri" panose="020F0502020204030204" pitchFamily="34" charset="0"/>
                        </a:rPr>
                        <a:t>Impuestos, minoritarios y otros</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(374)</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r">
                        <a:lnSpc>
                          <a:spcPts val="900"/>
                        </a:lnSpc>
                      </a:pPr>
                      <a:r>
                        <a:rPr lang="es-ES" sz="1100" dirty="0" smtClean="0">
                          <a:solidFill>
                            <a:schemeClr val="tx1">
                              <a:lumMod val="65000"/>
                              <a:lumOff val="35000"/>
                            </a:schemeClr>
                          </a:solidFill>
                          <a:latin typeface="Calibri" panose="020F0502020204030204" pitchFamily="34" charset="0"/>
                        </a:rPr>
                        <a:t>-</a:t>
                      </a:r>
                      <a:endParaRPr lang="es-ES" sz="1100" dirty="0">
                        <a:solidFill>
                          <a:schemeClr val="tx1">
                            <a:lumMod val="65000"/>
                            <a:lumOff val="35000"/>
                          </a:schemeClr>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252000">
                <a:tc>
                  <a:txBody>
                    <a:bodyPr/>
                    <a:lstStyle/>
                    <a:p>
                      <a:pPr>
                        <a:lnSpc>
                          <a:spcPct val="100000"/>
                        </a:lnSpc>
                      </a:pPr>
                      <a:r>
                        <a:rPr lang="es-ES" sz="1400" b="1" dirty="0" smtClean="0">
                          <a:latin typeface="Calibri" panose="020F0502020204030204" pitchFamily="34" charset="0"/>
                        </a:rPr>
                        <a:t>Resultado atribuido al Grupo</a:t>
                      </a:r>
                      <a:endParaRPr lang="es-ES" sz="1400" b="1" dirty="0">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3CDDD"/>
                    </a:solidFill>
                  </a:tcPr>
                </a:tc>
                <a:tc>
                  <a:txBody>
                    <a:bodyPr/>
                    <a:lstStyle/>
                    <a:p>
                      <a:pPr algn="r">
                        <a:lnSpc>
                          <a:spcPct val="100000"/>
                        </a:lnSpc>
                      </a:pPr>
                      <a:r>
                        <a:rPr lang="es-ES" sz="1400" b="1" dirty="0" smtClean="0">
                          <a:latin typeface="Calibri" panose="020F0502020204030204" pitchFamily="34" charset="0"/>
                        </a:rPr>
                        <a:t>1.488</a:t>
                      </a:r>
                      <a:endParaRPr lang="es-ES" sz="1400" b="1" dirty="0">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3CDDD"/>
                    </a:solidFill>
                  </a:tcPr>
                </a:tc>
                <a:tc>
                  <a:txBody>
                    <a:bodyPr/>
                    <a:lstStyle/>
                    <a:p>
                      <a:pPr algn="r">
                        <a:lnSpc>
                          <a:spcPct val="100000"/>
                        </a:lnSpc>
                      </a:pPr>
                      <a:r>
                        <a:rPr lang="es-ES" sz="1400" b="1" dirty="0" smtClean="0">
                          <a:latin typeface="Calibri" panose="020F0502020204030204" pitchFamily="34" charset="0"/>
                        </a:rPr>
                        <a:t>53,4%</a:t>
                      </a:r>
                      <a:endParaRPr lang="es-ES" sz="1400" b="1" dirty="0">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93CDDD"/>
                    </a:solidFill>
                  </a:tcPr>
                </a:tc>
              </a:tr>
            </a:tbl>
          </a:graphicData>
        </a:graphic>
      </p:graphicFrame>
      <p:sp>
        <p:nvSpPr>
          <p:cNvPr id="6" name="Rectángulo 5"/>
          <p:cNvSpPr/>
          <p:nvPr/>
        </p:nvSpPr>
        <p:spPr>
          <a:xfrm>
            <a:off x="4610264" y="847409"/>
            <a:ext cx="758074" cy="374461"/>
          </a:xfrm>
          <a:prstGeom prst="rect">
            <a:avLst/>
          </a:prstGeom>
        </p:spPr>
        <p:txBody>
          <a:bodyPr wrap="square">
            <a:spAutoFit/>
          </a:bodyPr>
          <a:lstStyle/>
          <a:p>
            <a:pPr lvl="0" algn="ctr" fontAlgn="auto">
              <a:lnSpc>
                <a:spcPts val="1100"/>
              </a:lnSpc>
              <a:spcBef>
                <a:spcPts val="0"/>
              </a:spcBef>
              <a:spcAft>
                <a:spcPts val="0"/>
              </a:spcAft>
            </a:pPr>
            <a:r>
              <a:rPr lang="es-ES" sz="1050" dirty="0">
                <a:solidFill>
                  <a:prstClr val="black">
                    <a:lumMod val="65000"/>
                    <a:lumOff val="35000"/>
                  </a:prstClr>
                </a:solidFill>
                <a:latin typeface="Calibri" panose="020F0502020204030204" pitchFamily="34" charset="0"/>
                <a:cs typeface="+mn-cs"/>
              </a:rPr>
              <a:t>Variación </a:t>
            </a:r>
            <a:r>
              <a:rPr lang="es-ES" sz="1050" dirty="0" smtClean="0">
                <a:solidFill>
                  <a:prstClr val="black">
                    <a:lumMod val="65000"/>
                    <a:lumOff val="35000"/>
                  </a:prstClr>
                </a:solidFill>
                <a:latin typeface="Calibri" panose="020F0502020204030204" pitchFamily="34" charset="0"/>
                <a:cs typeface="+mn-cs"/>
              </a:rPr>
              <a:t>sin BPI</a:t>
            </a:r>
            <a:r>
              <a:rPr lang="es-ES" sz="1050" baseline="30000" dirty="0" smtClean="0">
                <a:solidFill>
                  <a:prstClr val="black">
                    <a:lumMod val="65000"/>
                    <a:lumOff val="35000"/>
                  </a:prstClr>
                </a:solidFill>
                <a:latin typeface="Calibri" panose="020F0502020204030204" pitchFamily="34" charset="0"/>
                <a:cs typeface="+mn-cs"/>
              </a:rPr>
              <a:t>2</a:t>
            </a:r>
            <a:endParaRPr lang="es-ES" sz="1050" baseline="30000" dirty="0">
              <a:solidFill>
                <a:prstClr val="black">
                  <a:lumMod val="65000"/>
                  <a:lumOff val="35000"/>
                </a:prstClr>
              </a:solidFill>
              <a:latin typeface="Calibri" panose="020F0502020204030204" pitchFamily="34" charset="0"/>
              <a:cs typeface="+mn-cs"/>
            </a:endParaRPr>
          </a:p>
        </p:txBody>
      </p:sp>
      <p:sp>
        <p:nvSpPr>
          <p:cNvPr id="7" name="Rectángulo 6"/>
          <p:cNvSpPr/>
          <p:nvPr/>
        </p:nvSpPr>
        <p:spPr bwMode="auto">
          <a:xfrm>
            <a:off x="4662755" y="1251667"/>
            <a:ext cx="648000" cy="180000"/>
          </a:xfrm>
          <a:prstGeom prst="rect">
            <a:avLst/>
          </a:prstGeom>
          <a:solidFill>
            <a:schemeClr val="bg1"/>
          </a:solidFill>
          <a:ln w="9525" cap="flat" cmpd="sng" algn="ctr">
            <a:solidFill>
              <a:srgbClr val="748D99"/>
            </a:solidFill>
            <a:prstDash val="sysDot"/>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hangingPunct="0"/>
            <a:r>
              <a:rPr lang="es-ES" sz="1200" b="0" dirty="0" smtClean="0">
                <a:solidFill>
                  <a:srgbClr val="748D99"/>
                </a:solidFill>
                <a:latin typeface="Calibri" panose="020F0502020204030204" pitchFamily="34" charset="0"/>
                <a:ea typeface="ＭＳ Ｐゴシック" pitchFamily="1" charset="-128"/>
              </a:rPr>
              <a:t>+6,5%</a:t>
            </a:r>
          </a:p>
        </p:txBody>
      </p:sp>
      <p:sp>
        <p:nvSpPr>
          <p:cNvPr id="8" name="Triángulo isósceles 7"/>
          <p:cNvSpPr/>
          <p:nvPr/>
        </p:nvSpPr>
        <p:spPr bwMode="auto">
          <a:xfrm rot="5400000">
            <a:off x="4500460" y="1287667"/>
            <a:ext cx="144000" cy="108000"/>
          </a:xfrm>
          <a:prstGeom prst="triangle">
            <a:avLst/>
          </a:prstGeom>
          <a:solidFill>
            <a:srgbClr val="C4D0D6"/>
          </a:solidFill>
          <a:ln w="9525" cap="flat" cmpd="sng" algn="ctr">
            <a:solidFill>
              <a:srgbClr val="A6B5BE"/>
            </a:solidFill>
            <a:prstDash val="solid"/>
            <a:round/>
            <a:headEnd type="none" w="med" len="med"/>
            <a:tailEnd type="none" w="med" len="med"/>
          </a:ln>
          <a:effectLst>
            <a:outerShdw blurRad="50800" dist="25400" algn="l"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grpSp>
        <p:nvGrpSpPr>
          <p:cNvPr id="9" name="Grupo 8"/>
          <p:cNvGrpSpPr/>
          <p:nvPr/>
        </p:nvGrpSpPr>
        <p:grpSpPr>
          <a:xfrm>
            <a:off x="4518460" y="1496900"/>
            <a:ext cx="792295" cy="180000"/>
            <a:chOff x="4518460" y="1570560"/>
            <a:chExt cx="792295" cy="180000"/>
          </a:xfrm>
        </p:grpSpPr>
        <p:sp>
          <p:nvSpPr>
            <p:cNvPr id="10" name="Rectángulo 9"/>
            <p:cNvSpPr/>
            <p:nvPr/>
          </p:nvSpPr>
          <p:spPr bwMode="auto">
            <a:xfrm>
              <a:off x="4662755" y="1570560"/>
              <a:ext cx="648000" cy="180000"/>
            </a:xfrm>
            <a:prstGeom prst="rect">
              <a:avLst/>
            </a:prstGeom>
            <a:solidFill>
              <a:schemeClr val="bg1"/>
            </a:solidFill>
            <a:ln w="9525" cap="flat" cmpd="sng" algn="ctr">
              <a:solidFill>
                <a:srgbClr val="748D99"/>
              </a:solidFill>
              <a:prstDash val="sysDot"/>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hangingPunct="0"/>
              <a:r>
                <a:rPr lang="es-ES" sz="1200" b="0" dirty="0" smtClean="0">
                  <a:solidFill>
                    <a:srgbClr val="748D99"/>
                  </a:solidFill>
                  <a:latin typeface="Calibri" panose="020F0502020204030204" pitchFamily="34" charset="0"/>
                  <a:ea typeface="ＭＳ Ｐゴシック" pitchFamily="1" charset="-128"/>
                </a:rPr>
                <a:t>+8,2%</a:t>
              </a:r>
            </a:p>
          </p:txBody>
        </p:sp>
        <p:sp>
          <p:nvSpPr>
            <p:cNvPr id="11" name="Triángulo isósceles 10"/>
            <p:cNvSpPr/>
            <p:nvPr/>
          </p:nvSpPr>
          <p:spPr bwMode="auto">
            <a:xfrm rot="5400000">
              <a:off x="4500460" y="1610344"/>
              <a:ext cx="144000" cy="108000"/>
            </a:xfrm>
            <a:prstGeom prst="triangle">
              <a:avLst/>
            </a:prstGeom>
            <a:solidFill>
              <a:srgbClr val="C4D0D6"/>
            </a:solidFill>
            <a:ln w="9525" cap="flat" cmpd="sng" algn="ctr">
              <a:solidFill>
                <a:srgbClr val="A6B5BE"/>
              </a:solidFill>
              <a:prstDash val="solid"/>
              <a:round/>
              <a:headEnd type="none" w="med" len="med"/>
              <a:tailEnd type="none" w="med" len="med"/>
            </a:ln>
            <a:effectLst>
              <a:outerShdw blurRad="50800" dist="25400" algn="l"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grpSp>
      <p:grpSp>
        <p:nvGrpSpPr>
          <p:cNvPr id="12" name="Grupo 11"/>
          <p:cNvGrpSpPr/>
          <p:nvPr/>
        </p:nvGrpSpPr>
        <p:grpSpPr>
          <a:xfrm>
            <a:off x="4518460" y="1732398"/>
            <a:ext cx="792295" cy="180000"/>
            <a:chOff x="4518460" y="1570560"/>
            <a:chExt cx="792295" cy="180000"/>
          </a:xfrm>
        </p:grpSpPr>
        <p:sp>
          <p:nvSpPr>
            <p:cNvPr id="13" name="Rectángulo 12"/>
            <p:cNvSpPr/>
            <p:nvPr/>
          </p:nvSpPr>
          <p:spPr bwMode="auto">
            <a:xfrm>
              <a:off x="4662755" y="1570560"/>
              <a:ext cx="648000" cy="180000"/>
            </a:xfrm>
            <a:prstGeom prst="rect">
              <a:avLst/>
            </a:prstGeom>
            <a:solidFill>
              <a:schemeClr val="bg1"/>
            </a:solidFill>
            <a:ln w="9525" cap="flat" cmpd="sng" algn="ctr">
              <a:solidFill>
                <a:srgbClr val="748D99"/>
              </a:solidFill>
              <a:prstDash val="sysDot"/>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hangingPunct="0"/>
              <a:r>
                <a:rPr lang="es-ES" sz="1200" b="0" dirty="0" smtClean="0">
                  <a:solidFill>
                    <a:srgbClr val="748D99"/>
                  </a:solidFill>
                  <a:latin typeface="Calibri" panose="020F0502020204030204" pitchFamily="34" charset="0"/>
                  <a:ea typeface="ＭＳ Ｐゴシック" pitchFamily="1" charset="-128"/>
                </a:rPr>
                <a:t>+65,9%</a:t>
              </a:r>
            </a:p>
          </p:txBody>
        </p:sp>
        <p:sp>
          <p:nvSpPr>
            <p:cNvPr id="14" name="Triángulo isósceles 13"/>
            <p:cNvSpPr/>
            <p:nvPr/>
          </p:nvSpPr>
          <p:spPr bwMode="auto">
            <a:xfrm rot="5400000">
              <a:off x="4500460" y="1610344"/>
              <a:ext cx="144000" cy="108000"/>
            </a:xfrm>
            <a:prstGeom prst="triangle">
              <a:avLst/>
            </a:prstGeom>
            <a:solidFill>
              <a:srgbClr val="C4D0D6"/>
            </a:solidFill>
            <a:ln w="9525" cap="flat" cmpd="sng" algn="ctr">
              <a:solidFill>
                <a:srgbClr val="A6B5BE"/>
              </a:solidFill>
              <a:prstDash val="solid"/>
              <a:round/>
              <a:headEnd type="none" w="med" len="med"/>
              <a:tailEnd type="none" w="med" len="med"/>
            </a:ln>
            <a:effectLst>
              <a:outerShdw blurRad="50800" dist="25400" algn="l"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grpSp>
      <p:grpSp>
        <p:nvGrpSpPr>
          <p:cNvPr id="15" name="Grupo 14"/>
          <p:cNvGrpSpPr/>
          <p:nvPr/>
        </p:nvGrpSpPr>
        <p:grpSpPr>
          <a:xfrm>
            <a:off x="4518460" y="2858366"/>
            <a:ext cx="792295" cy="180000"/>
            <a:chOff x="4518460" y="1570560"/>
            <a:chExt cx="792295" cy="180000"/>
          </a:xfrm>
        </p:grpSpPr>
        <p:sp>
          <p:nvSpPr>
            <p:cNvPr id="16" name="Rectángulo 15"/>
            <p:cNvSpPr/>
            <p:nvPr/>
          </p:nvSpPr>
          <p:spPr bwMode="auto">
            <a:xfrm>
              <a:off x="4662755" y="1570560"/>
              <a:ext cx="648000" cy="180000"/>
            </a:xfrm>
            <a:prstGeom prst="rect">
              <a:avLst/>
            </a:prstGeom>
            <a:solidFill>
              <a:schemeClr val="bg1"/>
            </a:solidFill>
            <a:ln w="9525" cap="flat" cmpd="sng" algn="ctr">
              <a:solidFill>
                <a:srgbClr val="748D99"/>
              </a:solidFill>
              <a:prstDash val="sysDot"/>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hangingPunct="0"/>
              <a:r>
                <a:rPr lang="es-ES" sz="1200" b="0" dirty="0" smtClean="0">
                  <a:solidFill>
                    <a:srgbClr val="748D99"/>
                  </a:solidFill>
                  <a:latin typeface="Calibri" panose="020F0502020204030204" pitchFamily="34" charset="0"/>
                  <a:ea typeface="ＭＳ Ｐゴシック" pitchFamily="1" charset="-128"/>
                </a:rPr>
                <a:t>+0,9%</a:t>
              </a:r>
            </a:p>
          </p:txBody>
        </p:sp>
        <p:sp>
          <p:nvSpPr>
            <p:cNvPr id="17" name="Triángulo isósceles 16"/>
            <p:cNvSpPr/>
            <p:nvPr/>
          </p:nvSpPr>
          <p:spPr bwMode="auto">
            <a:xfrm rot="5400000">
              <a:off x="4500460" y="1610344"/>
              <a:ext cx="144000" cy="108000"/>
            </a:xfrm>
            <a:prstGeom prst="triangle">
              <a:avLst/>
            </a:prstGeom>
            <a:solidFill>
              <a:srgbClr val="C4D0D6"/>
            </a:solidFill>
            <a:ln w="9525" cap="flat" cmpd="sng" algn="ctr">
              <a:solidFill>
                <a:srgbClr val="A6B5BE"/>
              </a:solidFill>
              <a:prstDash val="solid"/>
              <a:round/>
              <a:headEnd type="none" w="med" len="med"/>
              <a:tailEnd type="none" w="med" len="med"/>
            </a:ln>
            <a:effectLst>
              <a:outerShdw blurRad="50800" dist="25400" algn="l"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grpSp>
      <p:sp>
        <p:nvSpPr>
          <p:cNvPr id="18" name="Rectángulo 26"/>
          <p:cNvSpPr/>
          <p:nvPr/>
        </p:nvSpPr>
        <p:spPr bwMode="auto">
          <a:xfrm>
            <a:off x="5465618" y="1201503"/>
            <a:ext cx="3427133" cy="1008000"/>
          </a:xfrm>
          <a:prstGeom prst="rect">
            <a:avLst/>
          </a:prstGeom>
          <a:solidFill>
            <a:srgbClr val="EBEFF1"/>
          </a:solidFill>
          <a:ln w="9525" cap="flat" cmpd="sng" algn="ctr">
            <a:solidFill>
              <a:srgbClr val="DFE5E9"/>
            </a:solidFill>
            <a:prstDash val="solid"/>
            <a:round/>
            <a:headEnd type="none" w="med" len="med"/>
            <a:tailEnd type="none" w="med" len="med"/>
          </a:ln>
          <a:effectLst>
            <a:outerShdw blurRad="50800" dist="25400" dir="2700000" algn="tl" rotWithShape="0">
              <a:srgbClr val="FFFFFF">
                <a:lumMod val="75000"/>
                <a:alpha val="43000"/>
              </a:srgbClr>
            </a:outerShdw>
          </a:effectLst>
        </p:spPr>
        <p:txBody>
          <a:bodyPr vert="horz" wrap="square" lIns="360000" tIns="45720" rIns="91440" bIns="45720" numCol="1" rtlCol="0" anchor="ctr" anchorCtr="0" compatLnSpc="1">
            <a:prstTxWarp prst="textNoShape">
              <a:avLst/>
            </a:prstTxWarp>
          </a:bodyPr>
          <a:lstStyle/>
          <a:p>
            <a:pPr marL="363538" lvl="2" eaLnBrk="0" fontAlgn="auto" hangingPunct="0">
              <a:lnSpc>
                <a:spcPts val="1600"/>
              </a:lnSpc>
              <a:spcBef>
                <a:spcPts val="0"/>
              </a:spcBef>
              <a:spcAft>
                <a:spcPts val="600"/>
              </a:spcAft>
              <a:buClr>
                <a:srgbClr val="009AD8"/>
              </a:buClr>
              <a:buSzPct val="80000"/>
              <a:defRPr/>
            </a:pPr>
            <a:r>
              <a:rPr lang="es-ES" sz="1600" kern="0" dirty="0" smtClean="0">
                <a:solidFill>
                  <a:srgbClr val="009AD8"/>
                </a:solidFill>
                <a:latin typeface="Calibri" pitchFamily="34" charset="0"/>
                <a:cs typeface="Calibri" pitchFamily="34" charset="0"/>
                <a:sym typeface="Wingdings" pitchFamily="2" charset="2"/>
              </a:rPr>
              <a:t>Incremento de las líneas </a:t>
            </a:r>
            <a:br>
              <a:rPr lang="es-ES" sz="1600" kern="0" dirty="0" smtClean="0">
                <a:solidFill>
                  <a:srgbClr val="009AD8"/>
                </a:solidFill>
                <a:latin typeface="Calibri" pitchFamily="34" charset="0"/>
                <a:cs typeface="Calibri" pitchFamily="34" charset="0"/>
                <a:sym typeface="Wingdings" pitchFamily="2" charset="2"/>
              </a:rPr>
            </a:br>
            <a:r>
              <a:rPr lang="es-ES" sz="1600" kern="0" dirty="0" smtClean="0">
                <a:solidFill>
                  <a:srgbClr val="009AD8"/>
                </a:solidFill>
                <a:latin typeface="Calibri" pitchFamily="34" charset="0"/>
                <a:cs typeface="Calibri" pitchFamily="34" charset="0"/>
                <a:sym typeface="Wingdings" pitchFamily="2" charset="2"/>
              </a:rPr>
              <a:t>de ingresos “</a:t>
            </a:r>
            <a:r>
              <a:rPr lang="es-ES" sz="1600" kern="0" dirty="0" err="1" smtClean="0">
                <a:solidFill>
                  <a:srgbClr val="009AD8"/>
                </a:solidFill>
                <a:latin typeface="Calibri" pitchFamily="34" charset="0"/>
                <a:cs typeface="Calibri" pitchFamily="34" charset="0"/>
                <a:sym typeface="Wingdings" pitchFamily="2" charset="2"/>
              </a:rPr>
              <a:t>core</a:t>
            </a:r>
            <a:r>
              <a:rPr lang="es-ES" sz="1600" kern="0" dirty="0" smtClean="0">
                <a:solidFill>
                  <a:srgbClr val="009AD8"/>
                </a:solidFill>
                <a:latin typeface="Calibri" pitchFamily="34" charset="0"/>
                <a:cs typeface="Calibri" pitchFamily="34" charset="0"/>
                <a:sym typeface="Wingdings" pitchFamily="2" charset="2"/>
              </a:rPr>
              <a:t>”</a:t>
            </a:r>
          </a:p>
          <a:p>
            <a:pPr marL="536575" lvl="2" indent="-173038" eaLnBrk="0" fontAlgn="auto" hangingPunct="0">
              <a:spcBef>
                <a:spcPts val="0"/>
              </a:spcBef>
              <a:spcAft>
                <a:spcPts val="0"/>
              </a:spcAft>
              <a:buClr>
                <a:srgbClr val="009AD8"/>
              </a:buClr>
              <a:buSzPct val="80000"/>
              <a:buFont typeface="Wingdings" panose="05000000000000000000" pitchFamily="2" charset="2"/>
              <a:buChar char="§"/>
              <a:defRPr/>
            </a:pPr>
            <a:r>
              <a:rPr lang="es-ES" sz="1200" b="0" i="1" kern="0" dirty="0" smtClean="0">
                <a:solidFill>
                  <a:srgbClr val="748D99"/>
                </a:solidFill>
                <a:latin typeface="Calibri" pitchFamily="34" charset="0"/>
                <a:cs typeface="Calibri" pitchFamily="34" charset="0"/>
                <a:sym typeface="Wingdings" pitchFamily="2" charset="2"/>
              </a:rPr>
              <a:t>Menor actividad extraordinaria ROF</a:t>
            </a:r>
            <a:endParaRPr lang="es-ES" sz="1200" kern="0" dirty="0" smtClean="0">
              <a:solidFill>
                <a:srgbClr val="009AD8"/>
              </a:solidFill>
              <a:latin typeface="Calibri" pitchFamily="34" charset="0"/>
              <a:cs typeface="Calibri" pitchFamily="34" charset="0"/>
              <a:sym typeface="Wingdings" pitchFamily="2" charset="2"/>
            </a:endParaRPr>
          </a:p>
        </p:txBody>
      </p:sp>
      <p:sp>
        <p:nvSpPr>
          <p:cNvPr id="20" name="CuadroTexto 19"/>
          <p:cNvSpPr txBox="1"/>
          <p:nvPr/>
        </p:nvSpPr>
        <p:spPr>
          <a:xfrm>
            <a:off x="5537002" y="1216271"/>
            <a:ext cx="444352" cy="707886"/>
          </a:xfrm>
          <a:prstGeom prst="rect">
            <a:avLst/>
          </a:prstGeom>
          <a:noFill/>
        </p:spPr>
        <p:txBody>
          <a:bodyPr wrap="none" rtlCol="0">
            <a:spAutoFit/>
          </a:bodyPr>
          <a:lstStyle/>
          <a:p>
            <a:r>
              <a:rPr lang="es-ES" sz="4000" b="0" u="none" dirty="0" smtClean="0">
                <a:solidFill>
                  <a:srgbClr val="009AD8"/>
                </a:solidFill>
                <a:latin typeface="Calibri" pitchFamily="34" charset="0"/>
              </a:rPr>
              <a:t>1</a:t>
            </a:r>
          </a:p>
        </p:txBody>
      </p:sp>
      <p:sp>
        <p:nvSpPr>
          <p:cNvPr id="21" name="CuadroTexto 20"/>
          <p:cNvSpPr txBox="1"/>
          <p:nvPr/>
        </p:nvSpPr>
        <p:spPr>
          <a:xfrm>
            <a:off x="5537002" y="2443091"/>
            <a:ext cx="444352" cy="707886"/>
          </a:xfrm>
          <a:prstGeom prst="rect">
            <a:avLst/>
          </a:prstGeom>
          <a:noFill/>
        </p:spPr>
        <p:txBody>
          <a:bodyPr wrap="none" rtlCol="0">
            <a:spAutoFit/>
          </a:bodyPr>
          <a:lstStyle/>
          <a:p>
            <a:r>
              <a:rPr lang="es-ES" sz="4000" b="0" u="none" dirty="0" smtClean="0">
                <a:solidFill>
                  <a:srgbClr val="009AD8"/>
                </a:solidFill>
                <a:latin typeface="Calibri" pitchFamily="34" charset="0"/>
              </a:rPr>
              <a:t>2</a:t>
            </a:r>
          </a:p>
        </p:txBody>
      </p:sp>
      <p:sp>
        <p:nvSpPr>
          <p:cNvPr id="22" name="Rectángulo 21"/>
          <p:cNvSpPr/>
          <p:nvPr/>
        </p:nvSpPr>
        <p:spPr bwMode="auto">
          <a:xfrm>
            <a:off x="5465618" y="3257404"/>
            <a:ext cx="3427133" cy="618406"/>
          </a:xfrm>
          <a:prstGeom prst="rect">
            <a:avLst/>
          </a:prstGeom>
          <a:solidFill>
            <a:srgbClr val="EBEFF1"/>
          </a:solidFill>
          <a:ln w="9525" cap="flat" cmpd="sng" algn="ctr">
            <a:solidFill>
              <a:srgbClr val="DFE5E9"/>
            </a:solidFill>
            <a:prstDash val="solid"/>
            <a:round/>
            <a:headEnd type="none" w="med" len="med"/>
            <a:tailEnd type="none" w="med" len="med"/>
          </a:ln>
          <a:effectLst>
            <a:outerShdw blurRad="50800" dist="25400" dir="2700000" algn="tl" rotWithShape="0">
              <a:srgbClr val="FFFFFF">
                <a:lumMod val="75000"/>
                <a:alpha val="43000"/>
              </a:srgbClr>
            </a:outerShdw>
          </a:effectLst>
        </p:spPr>
        <p:txBody>
          <a:bodyPr vert="horz" wrap="square" lIns="360000" tIns="45720" rIns="91440" bIns="45720" numCol="1" rtlCol="0" anchor="ctr" anchorCtr="0" compatLnSpc="1">
            <a:prstTxWarp prst="textNoShape">
              <a:avLst/>
            </a:prstTxWarp>
          </a:bodyPr>
          <a:lstStyle/>
          <a:p>
            <a:pPr marL="363538" lvl="2" eaLnBrk="0" fontAlgn="auto" hangingPunct="0">
              <a:spcBef>
                <a:spcPts val="0"/>
              </a:spcBef>
              <a:spcAft>
                <a:spcPts val="600"/>
              </a:spcAft>
              <a:buClr>
                <a:srgbClr val="009AD8"/>
              </a:buClr>
              <a:buSzPct val="80000"/>
              <a:defRPr/>
            </a:pPr>
            <a:r>
              <a:rPr lang="es-ES" sz="1600" kern="0" dirty="0" smtClean="0">
                <a:solidFill>
                  <a:srgbClr val="009AD8"/>
                </a:solidFill>
                <a:latin typeface="Calibri" pitchFamily="34" charset="0"/>
                <a:cs typeface="Calibri" pitchFamily="34" charset="0"/>
                <a:sym typeface="Wingdings" pitchFamily="2" charset="2"/>
              </a:rPr>
              <a:t>Coste del riesgo a la baja </a:t>
            </a:r>
            <a:br>
              <a:rPr lang="es-ES" sz="1600" kern="0" dirty="0" smtClean="0">
                <a:solidFill>
                  <a:srgbClr val="009AD8"/>
                </a:solidFill>
                <a:latin typeface="Calibri" pitchFamily="34" charset="0"/>
                <a:cs typeface="Calibri" pitchFamily="34" charset="0"/>
                <a:sym typeface="Wingdings" pitchFamily="2" charset="2"/>
              </a:rPr>
            </a:br>
            <a:r>
              <a:rPr lang="es-ES" sz="1300" b="0" i="1" kern="0" dirty="0" smtClean="0">
                <a:solidFill>
                  <a:srgbClr val="748D99"/>
                </a:solidFill>
                <a:latin typeface="Calibri" pitchFamily="34" charset="0"/>
                <a:cs typeface="Calibri" pitchFamily="34" charset="0"/>
                <a:sym typeface="Wingdings" pitchFamily="2" charset="2"/>
              </a:rPr>
              <a:t>(0,41%, -5pbs vs. dic-16)</a:t>
            </a:r>
          </a:p>
        </p:txBody>
      </p:sp>
      <p:sp>
        <p:nvSpPr>
          <p:cNvPr id="23" name="CuadroTexto 22"/>
          <p:cNvSpPr txBox="1"/>
          <p:nvPr/>
        </p:nvSpPr>
        <p:spPr>
          <a:xfrm>
            <a:off x="5537002" y="3215266"/>
            <a:ext cx="444352" cy="707886"/>
          </a:xfrm>
          <a:prstGeom prst="rect">
            <a:avLst/>
          </a:prstGeom>
          <a:noFill/>
        </p:spPr>
        <p:txBody>
          <a:bodyPr wrap="none" rtlCol="0">
            <a:spAutoFit/>
          </a:bodyPr>
          <a:lstStyle/>
          <a:p>
            <a:r>
              <a:rPr lang="es-ES" sz="4000" b="0" u="none" dirty="0" smtClean="0">
                <a:solidFill>
                  <a:srgbClr val="009AD8"/>
                </a:solidFill>
                <a:latin typeface="Calibri" pitchFamily="34" charset="0"/>
              </a:rPr>
              <a:t>3</a:t>
            </a:r>
          </a:p>
        </p:txBody>
      </p:sp>
      <p:sp>
        <p:nvSpPr>
          <p:cNvPr id="24" name="CuadroTexto 23"/>
          <p:cNvSpPr txBox="1"/>
          <p:nvPr/>
        </p:nvSpPr>
        <p:spPr>
          <a:xfrm>
            <a:off x="5388922" y="4822598"/>
            <a:ext cx="4015576" cy="215444"/>
          </a:xfrm>
          <a:prstGeom prst="rect">
            <a:avLst/>
          </a:prstGeom>
          <a:noFill/>
        </p:spPr>
        <p:txBody>
          <a:bodyPr wrap="square" rtlCol="0">
            <a:spAutoFit/>
          </a:bodyPr>
          <a:lstStyle/>
          <a:p>
            <a:r>
              <a:rPr lang="es-ES" b="0" baseline="30000" dirty="0" smtClean="0">
                <a:solidFill>
                  <a:srgbClr val="899BAD"/>
                </a:solidFill>
                <a:latin typeface="Calibri" panose="020F0502020204030204" pitchFamily="34" charset="0"/>
                <a:ea typeface="+mn-ea"/>
                <a:cs typeface="+mn-cs"/>
              </a:rPr>
              <a:t>1</a:t>
            </a:r>
            <a:r>
              <a:rPr lang="es-ES" b="0" dirty="0" smtClean="0">
                <a:solidFill>
                  <a:srgbClr val="899BAD"/>
                </a:solidFill>
                <a:latin typeface="Calibri" panose="020F0502020204030204" pitchFamily="34" charset="0"/>
                <a:ea typeface="+mn-ea"/>
                <a:cs typeface="+mn-cs"/>
              </a:rPr>
              <a:t> Incluye resultado neto de la combinación de negocios con BPI (256MM€)</a:t>
            </a:r>
            <a:endParaRPr lang="es-ES" b="0" dirty="0">
              <a:solidFill>
                <a:srgbClr val="899BAD"/>
              </a:solidFill>
              <a:latin typeface="Calibri" panose="020F0502020204030204" pitchFamily="34" charset="0"/>
              <a:ea typeface="+mn-ea"/>
              <a:cs typeface="+mn-cs"/>
            </a:endParaRPr>
          </a:p>
        </p:txBody>
      </p:sp>
      <p:sp>
        <p:nvSpPr>
          <p:cNvPr id="25" name="CuadroTexto 24"/>
          <p:cNvSpPr txBox="1"/>
          <p:nvPr/>
        </p:nvSpPr>
        <p:spPr>
          <a:xfrm>
            <a:off x="5388922" y="4915580"/>
            <a:ext cx="1496442" cy="215444"/>
          </a:xfrm>
          <a:prstGeom prst="rect">
            <a:avLst/>
          </a:prstGeom>
          <a:noFill/>
        </p:spPr>
        <p:txBody>
          <a:bodyPr wrap="square" rtlCol="0">
            <a:spAutoFit/>
          </a:bodyPr>
          <a:lstStyle/>
          <a:p>
            <a:r>
              <a:rPr lang="es-ES" b="0" baseline="30000" dirty="0" smtClean="0">
                <a:solidFill>
                  <a:srgbClr val="899BAD"/>
                </a:solidFill>
                <a:latin typeface="Calibri" panose="020F0502020204030204" pitchFamily="34" charset="0"/>
                <a:ea typeface="+mn-ea"/>
                <a:cs typeface="+mn-cs"/>
              </a:rPr>
              <a:t>2 </a:t>
            </a:r>
            <a:r>
              <a:rPr lang="es-ES" b="0" dirty="0" smtClean="0">
                <a:solidFill>
                  <a:srgbClr val="899BAD"/>
                </a:solidFill>
                <a:latin typeface="Calibri" panose="020F0502020204030204" pitchFamily="34" charset="0"/>
                <a:ea typeface="+mn-ea"/>
                <a:cs typeface="+mn-cs"/>
              </a:rPr>
              <a:t>  Sin BPI febrero-sept.</a:t>
            </a:r>
            <a:endParaRPr lang="es-ES" b="0" dirty="0">
              <a:solidFill>
                <a:srgbClr val="899BAD"/>
              </a:solidFill>
              <a:latin typeface="Calibri" panose="020F0502020204030204" pitchFamily="34" charset="0"/>
              <a:ea typeface="+mn-ea"/>
              <a:cs typeface="+mn-cs"/>
            </a:endParaRPr>
          </a:p>
        </p:txBody>
      </p:sp>
      <p:sp>
        <p:nvSpPr>
          <p:cNvPr id="28" name="Rectángulo 27"/>
          <p:cNvSpPr/>
          <p:nvPr/>
        </p:nvSpPr>
        <p:spPr bwMode="auto">
          <a:xfrm>
            <a:off x="5480858" y="4042298"/>
            <a:ext cx="3427133" cy="735546"/>
          </a:xfrm>
          <a:prstGeom prst="rect">
            <a:avLst/>
          </a:prstGeom>
          <a:solidFill>
            <a:srgbClr val="009AD8"/>
          </a:solidFill>
          <a:ln w="9525" cap="flat" cmpd="sng" algn="ctr">
            <a:solidFill>
              <a:srgbClr val="DFE5E9"/>
            </a:solidFill>
            <a:prstDash val="solid"/>
            <a:round/>
            <a:headEnd type="none" w="med" len="med"/>
            <a:tailEnd type="none" w="med" len="med"/>
          </a:ln>
          <a:effectLst>
            <a:outerShdw blurRad="50800" dist="25400" dir="2700000" algn="tl" rotWithShape="0">
              <a:srgbClr val="FFFFFF">
                <a:lumMod val="75000"/>
                <a:alpha val="43000"/>
              </a:srgbClr>
            </a:outerShdw>
          </a:effectLst>
        </p:spPr>
        <p:txBody>
          <a:bodyPr vert="horz" wrap="square" lIns="360000" tIns="45720" rIns="91440" bIns="45720" numCol="1" rtlCol="0" anchor="ctr" anchorCtr="0" compatLnSpc="1">
            <a:prstTxWarp prst="textNoShape">
              <a:avLst/>
            </a:prstTxWarp>
          </a:bodyPr>
          <a:lstStyle/>
          <a:p>
            <a:pPr marL="363538" lvl="2" eaLnBrk="0" fontAlgn="auto" hangingPunct="0">
              <a:spcBef>
                <a:spcPts val="0"/>
              </a:spcBef>
              <a:spcAft>
                <a:spcPts val="0"/>
              </a:spcAft>
              <a:buClr>
                <a:srgbClr val="009AD8"/>
              </a:buClr>
              <a:buSzPct val="80000"/>
              <a:defRPr/>
            </a:pPr>
            <a:endParaRPr lang="es-ES" sz="1600" kern="0" baseline="30000" dirty="0">
              <a:solidFill>
                <a:srgbClr val="009AD8"/>
              </a:solidFill>
              <a:latin typeface="Calibri" pitchFamily="34" charset="0"/>
              <a:cs typeface="Calibri" pitchFamily="34" charset="0"/>
              <a:sym typeface="Wingdings" pitchFamily="2" charset="2"/>
            </a:endParaRPr>
          </a:p>
        </p:txBody>
      </p:sp>
      <p:cxnSp>
        <p:nvCxnSpPr>
          <p:cNvPr id="31" name="Conector recto 30"/>
          <p:cNvCxnSpPr/>
          <p:nvPr/>
        </p:nvCxnSpPr>
        <p:spPr bwMode="auto">
          <a:xfrm>
            <a:off x="259080" y="1196340"/>
            <a:ext cx="4236720" cy="0"/>
          </a:xfrm>
          <a:prstGeom prst="line">
            <a:avLst/>
          </a:prstGeom>
          <a:solidFill>
            <a:schemeClr val="accent1"/>
          </a:solidFill>
          <a:ln w="15875" cap="flat" cmpd="sng" algn="ctr">
            <a:solidFill>
              <a:srgbClr val="009AD8"/>
            </a:solidFill>
            <a:prstDash val="solid"/>
            <a:round/>
            <a:headEnd type="none" w="med" len="med"/>
            <a:tailEnd type="none" w="med" len="med"/>
          </a:ln>
          <a:effectLst/>
        </p:spPr>
      </p:cxnSp>
      <p:cxnSp>
        <p:nvCxnSpPr>
          <p:cNvPr id="34" name="Conector recto 33"/>
          <p:cNvCxnSpPr/>
          <p:nvPr/>
        </p:nvCxnSpPr>
        <p:spPr bwMode="auto">
          <a:xfrm>
            <a:off x="4668982" y="1196340"/>
            <a:ext cx="645981" cy="0"/>
          </a:xfrm>
          <a:prstGeom prst="line">
            <a:avLst/>
          </a:prstGeom>
          <a:solidFill>
            <a:schemeClr val="accent1"/>
          </a:solidFill>
          <a:ln w="15875" cap="flat" cmpd="sng" algn="ctr">
            <a:solidFill>
              <a:srgbClr val="009AD8"/>
            </a:solidFill>
            <a:prstDash val="solid"/>
            <a:round/>
            <a:headEnd type="none" w="med" len="med"/>
            <a:tailEnd type="none" w="med" len="med"/>
          </a:ln>
          <a:effectLst/>
        </p:spPr>
      </p:cxnSp>
      <p:grpSp>
        <p:nvGrpSpPr>
          <p:cNvPr id="35" name="Grupo 34"/>
          <p:cNvGrpSpPr/>
          <p:nvPr/>
        </p:nvGrpSpPr>
        <p:grpSpPr>
          <a:xfrm>
            <a:off x="4518460" y="4675274"/>
            <a:ext cx="792295" cy="294648"/>
            <a:chOff x="4518460" y="1489001"/>
            <a:chExt cx="792295" cy="294648"/>
          </a:xfrm>
        </p:grpSpPr>
        <p:sp>
          <p:nvSpPr>
            <p:cNvPr id="36" name="Rectángulo 35"/>
            <p:cNvSpPr/>
            <p:nvPr/>
          </p:nvSpPr>
          <p:spPr bwMode="auto">
            <a:xfrm>
              <a:off x="4662755" y="1489001"/>
              <a:ext cx="648000" cy="294648"/>
            </a:xfrm>
            <a:prstGeom prst="rect">
              <a:avLst/>
            </a:prstGeom>
            <a:solidFill>
              <a:schemeClr val="bg1"/>
            </a:solidFill>
            <a:ln w="9525" cap="flat" cmpd="sng" algn="ctr">
              <a:solidFill>
                <a:srgbClr val="748D99"/>
              </a:solidFill>
              <a:prstDash val="sysDot"/>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hangingPunct="0"/>
              <a:r>
                <a:rPr lang="es-ES" sz="1200" b="0" dirty="0" smtClean="0">
                  <a:solidFill>
                    <a:srgbClr val="748D99"/>
                  </a:solidFill>
                  <a:latin typeface="Calibri" panose="020F0502020204030204" pitchFamily="34" charset="0"/>
                  <a:ea typeface="ＭＳ Ｐゴシック" pitchFamily="1" charset="-128"/>
                </a:rPr>
                <a:t>+34,8%</a:t>
              </a:r>
            </a:p>
          </p:txBody>
        </p:sp>
        <p:sp>
          <p:nvSpPr>
            <p:cNvPr id="37" name="Triángulo isósceles 36"/>
            <p:cNvSpPr/>
            <p:nvPr/>
          </p:nvSpPr>
          <p:spPr bwMode="auto">
            <a:xfrm rot="5400000">
              <a:off x="4500460" y="1610344"/>
              <a:ext cx="144000" cy="108000"/>
            </a:xfrm>
            <a:prstGeom prst="triangle">
              <a:avLst/>
            </a:prstGeom>
            <a:solidFill>
              <a:srgbClr val="C4D0D6"/>
            </a:solidFill>
            <a:ln w="9525" cap="flat" cmpd="sng" algn="ctr">
              <a:solidFill>
                <a:srgbClr val="A6B5BE"/>
              </a:solidFill>
              <a:prstDash val="solid"/>
              <a:round/>
              <a:headEnd type="none" w="med" len="med"/>
              <a:tailEnd type="none" w="med" len="med"/>
            </a:ln>
            <a:effectLst>
              <a:outerShdw blurRad="50800" dist="25400" algn="l" rotWithShape="0">
                <a:prstClr val="black">
                  <a:alpha val="2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grpSp>
      <p:sp>
        <p:nvSpPr>
          <p:cNvPr id="19" name="Rectángulo 18"/>
          <p:cNvSpPr/>
          <p:nvPr/>
        </p:nvSpPr>
        <p:spPr bwMode="auto">
          <a:xfrm>
            <a:off x="3924300" y="1912398"/>
            <a:ext cx="571500" cy="684000"/>
          </a:xfrm>
          <a:prstGeom prst="rect">
            <a:avLst/>
          </a:prstGeom>
          <a:noFill/>
          <a:ln w="12700" cap="flat" cmpd="sng" algn="ctr">
            <a:solidFill>
              <a:srgbClr val="B2BFC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38" name="Rectángulo 37"/>
          <p:cNvSpPr/>
          <p:nvPr/>
        </p:nvSpPr>
        <p:spPr bwMode="auto">
          <a:xfrm>
            <a:off x="3924300" y="1233129"/>
            <a:ext cx="571500" cy="665053"/>
          </a:xfrm>
          <a:prstGeom prst="rect">
            <a:avLst/>
          </a:prstGeom>
          <a:noFill/>
          <a:ln w="12700" cap="flat" cmpd="sng" algn="ctr">
            <a:solidFill>
              <a:srgbClr val="0099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5" name="Rectángulo 4"/>
          <p:cNvSpPr/>
          <p:nvPr/>
        </p:nvSpPr>
        <p:spPr>
          <a:xfrm>
            <a:off x="5465618" y="4073247"/>
            <a:ext cx="3427133" cy="1005403"/>
          </a:xfrm>
          <a:prstGeom prst="rect">
            <a:avLst/>
          </a:prstGeom>
        </p:spPr>
        <p:txBody>
          <a:bodyPr wrap="square">
            <a:spAutoFit/>
          </a:bodyPr>
          <a:lstStyle/>
          <a:p>
            <a:pPr lvl="0" algn="ctr" eaLnBrk="0" hangingPunct="0">
              <a:lnSpc>
                <a:spcPts val="1600"/>
              </a:lnSpc>
              <a:spcAft>
                <a:spcPts val="400"/>
              </a:spcAft>
              <a:tabLst>
                <a:tab pos="990575" algn="l"/>
              </a:tabLst>
            </a:pPr>
            <a:r>
              <a:rPr lang="es-ES" sz="1600" kern="0" dirty="0" smtClean="0">
                <a:solidFill>
                  <a:srgbClr val="FFFFFF"/>
                </a:solidFill>
                <a:latin typeface="Calibri" pitchFamily="34" charset="0"/>
                <a:cs typeface="Calibri" pitchFamily="34" charset="0"/>
                <a:sym typeface="Wingdings" pitchFamily="2" charset="2"/>
              </a:rPr>
              <a:t>Mejora de los resultados y la rentabilidad</a:t>
            </a:r>
            <a:br>
              <a:rPr lang="es-ES" sz="1600" kern="0" dirty="0" smtClean="0">
                <a:solidFill>
                  <a:srgbClr val="FFFFFF"/>
                </a:solidFill>
                <a:latin typeface="Calibri" pitchFamily="34" charset="0"/>
                <a:cs typeface="Calibri" pitchFamily="34" charset="0"/>
                <a:sym typeface="Wingdings" pitchFamily="2" charset="2"/>
              </a:rPr>
            </a:br>
            <a:r>
              <a:rPr lang="es-ES" sz="1100" i="1" dirty="0" smtClean="0">
                <a:solidFill>
                  <a:srgbClr val="FFFFFF"/>
                </a:solidFill>
                <a:latin typeface="Calibri" pitchFamily="34" charset="0"/>
                <a:cs typeface="Calibri" pitchFamily="34" charset="0"/>
              </a:rPr>
              <a:t>3T17</a:t>
            </a:r>
            <a:r>
              <a:rPr lang="es-ES" sz="1100" i="1" dirty="0">
                <a:solidFill>
                  <a:srgbClr val="FFFFFF"/>
                </a:solidFill>
                <a:latin typeface="Calibri" pitchFamily="34" charset="0"/>
                <a:cs typeface="Calibri" pitchFamily="34" charset="0"/>
              </a:rPr>
              <a:t>: el </a:t>
            </a:r>
            <a:r>
              <a:rPr lang="es-ES" sz="1100" i="1" dirty="0" err="1" smtClean="0">
                <a:solidFill>
                  <a:srgbClr val="FFFFFF"/>
                </a:solidFill>
                <a:latin typeface="Calibri" pitchFamily="34" charset="0"/>
                <a:cs typeface="Calibri" pitchFamily="34" charset="0"/>
              </a:rPr>
              <a:t>rtdo</a:t>
            </a:r>
            <a:r>
              <a:rPr lang="es-ES" sz="1100" i="1" dirty="0" smtClean="0">
                <a:solidFill>
                  <a:srgbClr val="FFFFFF"/>
                </a:solidFill>
                <a:latin typeface="Calibri" pitchFamily="34" charset="0"/>
                <a:cs typeface="Calibri" pitchFamily="34" charset="0"/>
              </a:rPr>
              <a:t> trimestral </a:t>
            </a:r>
            <a:r>
              <a:rPr lang="es-ES" sz="1100" i="1" dirty="0">
                <a:solidFill>
                  <a:srgbClr val="FFFFFF"/>
                </a:solidFill>
                <a:latin typeface="Calibri" pitchFamily="34" charset="0"/>
                <a:cs typeface="Calibri" pitchFamily="34" charset="0"/>
              </a:rPr>
              <a:t>más alto de la </a:t>
            </a:r>
            <a:r>
              <a:rPr lang="es-ES" sz="1100" i="1" dirty="0" smtClean="0">
                <a:solidFill>
                  <a:srgbClr val="FFFFFF"/>
                </a:solidFill>
                <a:latin typeface="Calibri" pitchFamily="34" charset="0"/>
                <a:cs typeface="Calibri" pitchFamily="34" charset="0"/>
              </a:rPr>
              <a:t>historia</a:t>
            </a:r>
            <a:endParaRPr lang="es-ES" sz="1200" i="1" kern="0" dirty="0" smtClean="0">
              <a:solidFill>
                <a:srgbClr val="FFFFFF"/>
              </a:solidFill>
              <a:latin typeface="Calibri" pitchFamily="34" charset="0"/>
              <a:sym typeface="Wingdings" pitchFamily="2" charset="2"/>
            </a:endParaRPr>
          </a:p>
          <a:p>
            <a:pPr algn="ctr"/>
            <a:endParaRPr lang="es-ES" sz="1600" dirty="0">
              <a:solidFill>
                <a:srgbClr val="FFFFFF"/>
              </a:solidFill>
            </a:endParaRPr>
          </a:p>
        </p:txBody>
      </p:sp>
    </p:spTree>
    <p:extLst>
      <p:ext uri="{BB962C8B-B14F-4D97-AF65-F5344CB8AC3E}">
        <p14:creationId xmlns:p14="http://schemas.microsoft.com/office/powerpoint/2010/main" val="407448901"/>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30 Llamada rectangular"/>
          <p:cNvSpPr/>
          <p:nvPr/>
        </p:nvSpPr>
        <p:spPr bwMode="auto">
          <a:xfrm>
            <a:off x="736600" y="978131"/>
            <a:ext cx="7380000" cy="3780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72000" tIns="108000" rIns="91440" bIns="45720" numCol="1" rtlCol="0" anchor="t" anchorCtr="0" compatLnSpc="1">
            <a:prstTxWarp prst="textNoShape">
              <a:avLst/>
            </a:prstTxWarp>
          </a:bodyPr>
          <a:lstStyle/>
          <a:p>
            <a:pPr marL="88900" eaLnBrk="0" fontAlgn="auto" hangingPunct="0">
              <a:spcBef>
                <a:spcPts val="0"/>
              </a:spcBef>
              <a:spcAft>
                <a:spcPts val="0"/>
              </a:spcAft>
            </a:pPr>
            <a:r>
              <a:rPr lang="es-ES" sz="1400" kern="0" dirty="0" smtClean="0">
                <a:solidFill>
                  <a:srgbClr val="009AD8"/>
                </a:solidFill>
                <a:latin typeface="Calibri" pitchFamily="34" charset="0"/>
                <a:ea typeface="ＭＳ Ｐゴシック" pitchFamily="1" charset="-128"/>
                <a:cs typeface="Calibri" pitchFamily="34" charset="0"/>
              </a:rPr>
              <a:t>Evolución de los ingresos “core” </a:t>
            </a:r>
            <a:r>
              <a:rPr lang="es-ES" sz="1400" u="heavy" kern="0" dirty="0" smtClean="0">
                <a:solidFill>
                  <a:srgbClr val="009AD8"/>
                </a:solidFill>
                <a:uFill>
                  <a:solidFill>
                    <a:srgbClr val="C00000"/>
                  </a:solidFill>
                </a:uFill>
                <a:latin typeface="Calibri" pitchFamily="34" charset="0"/>
                <a:ea typeface="ＭＳ Ｐゴシック" pitchFamily="1" charset="-128"/>
                <a:cs typeface="Calibri" pitchFamily="34" charset="0"/>
              </a:rPr>
              <a:t>CaixaBank, sin BPI</a:t>
            </a:r>
          </a:p>
          <a:p>
            <a:pPr marL="88900" eaLnBrk="0" fontAlgn="auto" hangingPunct="0">
              <a:spcBef>
                <a:spcPts val="0"/>
              </a:spcBef>
              <a:spcAft>
                <a:spcPts val="0"/>
              </a:spcAft>
            </a:pPr>
            <a:r>
              <a:rPr lang="es-ES" sz="1100" b="0" kern="0" dirty="0" smtClean="0">
                <a:solidFill>
                  <a:srgbClr val="009AD8"/>
                </a:solidFill>
                <a:latin typeface="Calibri" pitchFamily="34" charset="0"/>
                <a:ea typeface="ＭＳ Ｐゴシック" pitchFamily="1" charset="-128"/>
                <a:cs typeface="Calibri" pitchFamily="34" charset="0"/>
              </a:rPr>
              <a:t>Margen de intereses + comisiones + otros ingresos de seguros</a:t>
            </a:r>
            <a:r>
              <a:rPr lang="es-ES" sz="1100" b="0" kern="0" baseline="30000" dirty="0" smtClean="0">
                <a:solidFill>
                  <a:srgbClr val="009AD8"/>
                </a:solidFill>
                <a:latin typeface="Calibri" pitchFamily="34" charset="0"/>
                <a:ea typeface="ＭＳ Ｐゴシック" pitchFamily="1" charset="-128"/>
                <a:cs typeface="Calibri" pitchFamily="34" charset="0"/>
              </a:rPr>
              <a:t>1</a:t>
            </a:r>
            <a:r>
              <a:rPr lang="es-ES" sz="1100" b="0" kern="0" dirty="0" smtClean="0">
                <a:solidFill>
                  <a:srgbClr val="009AD8"/>
                </a:solidFill>
                <a:latin typeface="Calibri" pitchFamily="34" charset="0"/>
                <a:ea typeface="ＭＳ Ｐゴシック" pitchFamily="1" charset="-128"/>
                <a:cs typeface="Calibri" pitchFamily="34" charset="0"/>
              </a:rPr>
              <a:t>. </a:t>
            </a:r>
          </a:p>
          <a:p>
            <a:pPr marL="88900" eaLnBrk="0" fontAlgn="auto" hangingPunct="0">
              <a:spcBef>
                <a:spcPts val="0"/>
              </a:spcBef>
              <a:spcAft>
                <a:spcPts val="0"/>
              </a:spcAft>
            </a:pPr>
            <a:r>
              <a:rPr lang="es-ES" sz="1100" b="0" kern="0" dirty="0" smtClean="0">
                <a:solidFill>
                  <a:srgbClr val="009AD8"/>
                </a:solidFill>
                <a:latin typeface="Calibri" pitchFamily="34" charset="0"/>
                <a:ea typeface="ＭＳ Ｐゴシック" pitchFamily="1" charset="-128"/>
                <a:cs typeface="Calibri" pitchFamily="34" charset="0"/>
              </a:rPr>
              <a:t>Datos acumulados 9 meses, en millones de euros</a:t>
            </a:r>
            <a:endParaRPr lang="es-ES" sz="1100" b="0" kern="0" dirty="0">
              <a:solidFill>
                <a:srgbClr val="009AD8"/>
              </a:solidFill>
              <a:latin typeface="Calibri" pitchFamily="34" charset="0"/>
              <a:ea typeface="ＭＳ Ｐゴシック" pitchFamily="1" charset="-128"/>
              <a:cs typeface="Calibri" pitchFamily="34" charset="0"/>
            </a:endParaRPr>
          </a:p>
        </p:txBody>
      </p:sp>
      <p:sp>
        <p:nvSpPr>
          <p:cNvPr id="24" name="CuadroTexto 23"/>
          <p:cNvSpPr txBox="1"/>
          <p:nvPr/>
        </p:nvSpPr>
        <p:spPr>
          <a:xfrm>
            <a:off x="7144691" y="3891933"/>
            <a:ext cx="494045" cy="220573"/>
          </a:xfrm>
          <a:prstGeom prst="rect">
            <a:avLst/>
          </a:prstGeom>
          <a:noFill/>
        </p:spPr>
        <p:txBody>
          <a:bodyPr wrap="none" rtlCol="0">
            <a:spAutoFit/>
          </a:bodyPr>
          <a:lstStyle/>
          <a:p>
            <a:pPr algn="ctr">
              <a:lnSpc>
                <a:spcPts val="1000"/>
              </a:lnSpc>
            </a:pPr>
            <a:r>
              <a:rPr lang="es-ES" sz="900" b="0" dirty="0" smtClean="0">
                <a:solidFill>
                  <a:prstClr val="black">
                    <a:lumMod val="75000"/>
                    <a:lumOff val="25000"/>
                  </a:prstClr>
                </a:solidFill>
                <a:latin typeface="Calibri" panose="020F0502020204030204" pitchFamily="34" charset="0"/>
              </a:rPr>
              <a:t>sin BPI</a:t>
            </a:r>
            <a:endParaRPr lang="es-ES" sz="900" b="0" baseline="30000" dirty="0">
              <a:solidFill>
                <a:prstClr val="black">
                  <a:lumMod val="75000"/>
                  <a:lumOff val="25000"/>
                </a:prstClr>
              </a:solidFill>
              <a:latin typeface="Calibri" panose="020F0502020204030204" pitchFamily="34" charset="0"/>
            </a:endParaRPr>
          </a:p>
        </p:txBody>
      </p:sp>
      <p:pic>
        <p:nvPicPr>
          <p:cNvPr id="25" name="21 Imagen" descr="CaixaBank_logo_RGB_horizontal300.tif"/>
          <p:cNvPicPr>
            <a:picLocks noChangeAspect="1"/>
          </p:cNvPicPr>
          <p:nvPr/>
        </p:nvPicPr>
        <p:blipFill>
          <a:blip r:embed="rId2" cstate="print">
            <a:clrChange>
              <a:clrFrom>
                <a:srgbClr val="FFFFFF"/>
              </a:clrFrom>
              <a:clrTo>
                <a:srgbClr val="FFFFFF">
                  <a:alpha val="0"/>
                </a:srgbClr>
              </a:clrTo>
            </a:clrChange>
          </a:blip>
          <a:srcRect r="67264"/>
          <a:stretch>
            <a:fillRect/>
          </a:stretch>
        </p:blipFill>
        <p:spPr bwMode="auto">
          <a:xfrm>
            <a:off x="6983592" y="3892161"/>
            <a:ext cx="268440" cy="216000"/>
          </a:xfrm>
          <a:prstGeom prst="rect">
            <a:avLst/>
          </a:prstGeom>
          <a:noFill/>
          <a:ln w="9525">
            <a:noFill/>
            <a:miter lim="800000"/>
            <a:headEnd/>
            <a:tailEnd/>
          </a:ln>
        </p:spPr>
      </p:pic>
      <p:sp>
        <p:nvSpPr>
          <p:cNvPr id="7"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La evolución de los ingresos “</a:t>
            </a:r>
            <a:r>
              <a:rPr lang="es-ES" sz="1400" kern="0" dirty="0" err="1" smtClean="0">
                <a:solidFill>
                  <a:prstClr val="white"/>
                </a:solidFill>
                <a:latin typeface="Calibri" pitchFamily="34" charset="0"/>
                <a:cs typeface="Calibri" pitchFamily="34" charset="0"/>
              </a:rPr>
              <a:t>core</a:t>
            </a:r>
            <a:r>
              <a:rPr lang="es-ES" sz="1400" kern="0" dirty="0" smtClean="0">
                <a:solidFill>
                  <a:prstClr val="white"/>
                </a:solidFill>
                <a:latin typeface="Calibri" pitchFamily="34" charset="0"/>
                <a:cs typeface="Calibri" pitchFamily="34" charset="0"/>
              </a:rPr>
              <a:t>” refleja la fortaleza de nuestro modelo</a:t>
            </a:r>
            <a:endParaRPr lang="es-ES" sz="1400" i="1" kern="0" dirty="0">
              <a:solidFill>
                <a:prstClr val="white"/>
              </a:solidFill>
              <a:latin typeface="Calibri" pitchFamily="34" charset="0"/>
              <a:cs typeface="Calibri" pitchFamily="34" charset="0"/>
            </a:endParaRPr>
          </a:p>
        </p:txBody>
      </p:sp>
      <p:sp>
        <p:nvSpPr>
          <p:cNvPr id="32" name="50 Rectángulo"/>
          <p:cNvSpPr/>
          <p:nvPr/>
        </p:nvSpPr>
        <p:spPr>
          <a:xfrm>
            <a:off x="603883" y="4892300"/>
            <a:ext cx="4521870" cy="215444"/>
          </a:xfrm>
          <a:prstGeom prst="rect">
            <a:avLst/>
          </a:prstGeom>
        </p:spPr>
        <p:txBody>
          <a:bodyPr wrap="square">
            <a:spAutoFit/>
          </a:bodyPr>
          <a:lstStyle/>
          <a:p>
            <a:pPr fontAlgn="auto">
              <a:spcBef>
                <a:spcPts val="0"/>
              </a:spcBef>
              <a:spcAft>
                <a:spcPts val="0"/>
              </a:spcAft>
            </a:pPr>
            <a:r>
              <a:rPr lang="es-ES" b="0" baseline="30000" dirty="0" smtClean="0">
                <a:solidFill>
                  <a:srgbClr val="899BAD"/>
                </a:solidFill>
                <a:latin typeface="Calibri"/>
                <a:ea typeface="MS PGothic" pitchFamily="34" charset="-128"/>
                <a:cs typeface="Arial" charset="0"/>
                <a:sym typeface="Wingdings" pitchFamily="2" charset="2"/>
              </a:rPr>
              <a:t>1</a:t>
            </a:r>
            <a:r>
              <a:rPr lang="es-ES" b="0" dirty="0" smtClean="0">
                <a:solidFill>
                  <a:srgbClr val="899BAD"/>
                </a:solidFill>
                <a:latin typeface="Calibri"/>
                <a:ea typeface="MS PGothic" pitchFamily="34" charset="-128"/>
                <a:cs typeface="Arial" charset="0"/>
                <a:sym typeface="Wingdings" pitchFamily="2" charset="2"/>
              </a:rPr>
              <a:t> Incluye </a:t>
            </a:r>
            <a:r>
              <a:rPr lang="es-ES" b="0" dirty="0">
                <a:solidFill>
                  <a:srgbClr val="899BAD"/>
                </a:solidFill>
                <a:latin typeface="Calibri"/>
                <a:ea typeface="MS PGothic" pitchFamily="34" charset="-128"/>
                <a:cs typeface="Arial" charset="0"/>
                <a:sym typeface="Wingdings" pitchFamily="2" charset="2"/>
              </a:rPr>
              <a:t>primas de seguros vida-riesgo y puesta en equivalencia de SegurCaixa </a:t>
            </a:r>
            <a:r>
              <a:rPr lang="es-ES" b="0" dirty="0" smtClean="0">
                <a:solidFill>
                  <a:srgbClr val="899BAD"/>
                </a:solidFill>
                <a:latin typeface="Calibri"/>
                <a:ea typeface="MS PGothic" pitchFamily="34" charset="-128"/>
                <a:cs typeface="Arial" charset="0"/>
                <a:sym typeface="Wingdings" pitchFamily="2" charset="2"/>
              </a:rPr>
              <a:t>Adeslas</a:t>
            </a:r>
            <a:endParaRPr lang="es-ES" b="0" dirty="0">
              <a:solidFill>
                <a:srgbClr val="899BAD"/>
              </a:solidFill>
              <a:latin typeface="Calibri"/>
              <a:ea typeface="MS PGothic" pitchFamily="34" charset="-128"/>
              <a:cs typeface="Arial" charset="0"/>
              <a:sym typeface="Wingdings" pitchFamily="2" charset="2"/>
            </a:endParaRPr>
          </a:p>
        </p:txBody>
      </p:sp>
      <p:sp>
        <p:nvSpPr>
          <p:cNvPr id="34" name="24 Rectángulo"/>
          <p:cNvSpPr/>
          <p:nvPr/>
        </p:nvSpPr>
        <p:spPr bwMode="auto">
          <a:xfrm>
            <a:off x="2431426" y="4201405"/>
            <a:ext cx="720000" cy="360000"/>
          </a:xfrm>
          <a:prstGeom prst="rect">
            <a:avLst/>
          </a:prstGeom>
          <a:solidFill>
            <a:srgbClr val="D0D8DE"/>
          </a:solidFill>
          <a:ln w="9525" cap="flat" cmpd="sng" algn="ctr">
            <a:solidFill>
              <a:srgbClr val="A6B5BE"/>
            </a:solid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algn="ctr" eaLnBrk="0" hangingPunct="0">
              <a:spcAft>
                <a:spcPts val="2400"/>
              </a:spcAft>
              <a:buSzPct val="80000"/>
            </a:pPr>
            <a:r>
              <a:rPr lang="es-ES" sz="1500" kern="0" dirty="0" smtClean="0">
                <a:latin typeface="Calibri" pitchFamily="34" charset="0"/>
                <a:cs typeface="Calibri" pitchFamily="34" charset="0"/>
              </a:rPr>
              <a:t>83%</a:t>
            </a:r>
            <a:endParaRPr lang="es-ES" sz="1500" kern="0" dirty="0">
              <a:latin typeface="Calibri" pitchFamily="34" charset="0"/>
              <a:cs typeface="Calibri" pitchFamily="34" charset="0"/>
            </a:endParaRPr>
          </a:p>
        </p:txBody>
      </p:sp>
      <p:sp>
        <p:nvSpPr>
          <p:cNvPr id="35" name="24 Rectángulo"/>
          <p:cNvSpPr/>
          <p:nvPr/>
        </p:nvSpPr>
        <p:spPr bwMode="auto">
          <a:xfrm>
            <a:off x="6920092" y="4214105"/>
            <a:ext cx="720000" cy="360000"/>
          </a:xfrm>
          <a:prstGeom prst="rect">
            <a:avLst/>
          </a:prstGeom>
          <a:solidFill>
            <a:srgbClr val="D0D8DE"/>
          </a:solidFill>
          <a:ln w="9525" cap="flat" cmpd="sng" algn="ctr">
            <a:solidFill>
              <a:srgbClr val="A6B5BE"/>
            </a:solidFill>
            <a:prstDash val="solid"/>
            <a:round/>
            <a:headEnd type="none" w="med" len="med"/>
            <a:tailEnd type="none" w="med" len="med"/>
          </a:ln>
          <a:effectLst/>
        </p:spPr>
        <p:txBody>
          <a:bodyPr vert="horz" wrap="square" lIns="90000" tIns="46800" rIns="91440" bIns="45720" numCol="1" rtlCol="0" anchor="ctr" anchorCtr="0" compatLnSpc="1">
            <a:prstTxWarp prst="textNoShape">
              <a:avLst/>
            </a:prstTxWarp>
          </a:bodyPr>
          <a:lstStyle/>
          <a:p>
            <a:pPr algn="ctr" eaLnBrk="0" hangingPunct="0">
              <a:spcAft>
                <a:spcPts val="2400"/>
              </a:spcAft>
              <a:buSzPct val="80000"/>
            </a:pPr>
            <a:r>
              <a:rPr lang="es-ES" sz="1500" kern="0" dirty="0" smtClean="0">
                <a:latin typeface="Calibri" pitchFamily="34" charset="0"/>
                <a:cs typeface="Calibri" pitchFamily="34" charset="0"/>
              </a:rPr>
              <a:t>93%</a:t>
            </a:r>
            <a:endParaRPr lang="es-ES" sz="1500" kern="0" dirty="0">
              <a:latin typeface="Calibri" pitchFamily="34" charset="0"/>
              <a:cs typeface="Calibri" pitchFamily="34" charset="0"/>
            </a:endParaRPr>
          </a:p>
        </p:txBody>
      </p:sp>
      <p:sp>
        <p:nvSpPr>
          <p:cNvPr id="36" name="CuadroTexto 35"/>
          <p:cNvSpPr txBox="1"/>
          <p:nvPr/>
        </p:nvSpPr>
        <p:spPr>
          <a:xfrm>
            <a:off x="1266680" y="2959964"/>
            <a:ext cx="1063113" cy="261610"/>
          </a:xfrm>
          <a:prstGeom prst="rect">
            <a:avLst/>
          </a:prstGeom>
          <a:noFill/>
        </p:spPr>
        <p:txBody>
          <a:bodyPr wrap="none" rtlCol="0">
            <a:spAutoFit/>
          </a:bodyPr>
          <a:lstStyle/>
          <a:p>
            <a:pPr algn="r"/>
            <a:r>
              <a:rPr lang="es-ES" sz="1100" b="0" dirty="0" smtClean="0">
                <a:solidFill>
                  <a:srgbClr val="595959"/>
                </a:solidFill>
                <a:latin typeface="Calibri" panose="020F0502020204030204" pitchFamily="34" charset="0"/>
              </a:rPr>
              <a:t>Ingresos “core”</a:t>
            </a:r>
            <a:endParaRPr lang="es-ES" sz="1100" b="0" baseline="30000" dirty="0">
              <a:solidFill>
                <a:srgbClr val="595959"/>
              </a:solidFill>
              <a:latin typeface="Calibri" panose="020F0502020204030204" pitchFamily="34" charset="0"/>
            </a:endParaRPr>
          </a:p>
        </p:txBody>
      </p:sp>
      <p:sp>
        <p:nvSpPr>
          <p:cNvPr id="37" name="CuadroTexto 36"/>
          <p:cNvSpPr txBox="1"/>
          <p:nvPr/>
        </p:nvSpPr>
        <p:spPr>
          <a:xfrm>
            <a:off x="960542" y="4142515"/>
            <a:ext cx="1369251" cy="430887"/>
          </a:xfrm>
          <a:prstGeom prst="rect">
            <a:avLst/>
          </a:prstGeom>
          <a:noFill/>
        </p:spPr>
        <p:txBody>
          <a:bodyPr wrap="square" rtlCol="0">
            <a:spAutoFit/>
          </a:bodyPr>
          <a:lstStyle/>
          <a:p>
            <a:pPr algn="r"/>
            <a:r>
              <a:rPr lang="es-ES" sz="1100" b="0" dirty="0" smtClean="0">
                <a:solidFill>
                  <a:srgbClr val="595959"/>
                </a:solidFill>
                <a:latin typeface="Calibri" panose="020F0502020204030204" pitchFamily="34" charset="0"/>
              </a:rPr>
              <a:t>Ingresos “core” sobre margen bruto</a:t>
            </a:r>
            <a:endParaRPr lang="es-ES" sz="1100" b="0" baseline="30000" dirty="0">
              <a:solidFill>
                <a:srgbClr val="595959"/>
              </a:solidFill>
              <a:latin typeface="Calibri" panose="020F0502020204030204" pitchFamily="34" charset="0"/>
            </a:endParaRPr>
          </a:p>
        </p:txBody>
      </p:sp>
      <p:cxnSp>
        <p:nvCxnSpPr>
          <p:cNvPr id="13" name="Conector recto de flecha 12"/>
          <p:cNvCxnSpPr/>
          <p:nvPr/>
        </p:nvCxnSpPr>
        <p:spPr bwMode="auto">
          <a:xfrm>
            <a:off x="3204632" y="4383359"/>
            <a:ext cx="3636000" cy="0"/>
          </a:xfrm>
          <a:prstGeom prst="straightConnector1">
            <a:avLst/>
          </a:prstGeom>
          <a:solidFill>
            <a:schemeClr val="accent1"/>
          </a:solidFill>
          <a:ln w="9525" cap="flat" cmpd="sng" algn="ctr">
            <a:solidFill>
              <a:srgbClr val="728DA2"/>
            </a:solidFill>
            <a:prstDash val="sysDot"/>
            <a:round/>
            <a:headEnd type="none" w="med" len="med"/>
            <a:tailEnd type="triangle" w="med" len="med"/>
          </a:ln>
          <a:effectLst/>
        </p:spPr>
      </p:cxnSp>
      <p:graphicFrame>
        <p:nvGraphicFramePr>
          <p:cNvPr id="6" name="Gráfico 5"/>
          <p:cNvGraphicFramePr/>
          <p:nvPr>
            <p:extLst>
              <p:ext uri="{D42A27DB-BD31-4B8C-83A1-F6EECF244321}">
                <p14:modId xmlns:p14="http://schemas.microsoft.com/office/powerpoint/2010/main" val="1041939694"/>
              </p:ext>
            </p:extLst>
          </p:nvPr>
        </p:nvGraphicFramePr>
        <p:xfrm>
          <a:off x="2221386" y="1403010"/>
          <a:ext cx="5665314" cy="2592000"/>
        </p:xfrm>
        <a:graphic>
          <a:graphicData uri="http://schemas.openxmlformats.org/drawingml/2006/chart">
            <c:chart xmlns:c="http://schemas.openxmlformats.org/drawingml/2006/chart" xmlns:r="http://schemas.openxmlformats.org/officeDocument/2006/relationships" r:id="rId3"/>
          </a:graphicData>
        </a:graphic>
      </p:graphicFrame>
      <p:cxnSp>
        <p:nvCxnSpPr>
          <p:cNvPr id="26" name="Conector recto de flecha 25"/>
          <p:cNvCxnSpPr/>
          <p:nvPr/>
        </p:nvCxnSpPr>
        <p:spPr bwMode="auto">
          <a:xfrm flipV="1">
            <a:off x="2743200" y="2088536"/>
            <a:ext cx="1930400" cy="871428"/>
          </a:xfrm>
          <a:prstGeom prst="straightConnector1">
            <a:avLst/>
          </a:prstGeom>
          <a:solidFill>
            <a:schemeClr val="accent1"/>
          </a:solidFill>
          <a:ln w="28575" cap="flat" cmpd="sng" algn="ctr">
            <a:solidFill>
              <a:schemeClr val="accent6">
                <a:lumMod val="75000"/>
              </a:schemeClr>
            </a:solidFill>
            <a:prstDash val="solid"/>
            <a:round/>
            <a:headEnd type="none" w="med" len="med"/>
            <a:tailEnd type="triangle" w="lg" len="lg"/>
          </a:ln>
          <a:effectLst>
            <a:outerShdw blurRad="50800" dist="38100" dir="2700000" algn="tl" rotWithShape="0">
              <a:prstClr val="black">
                <a:alpha val="40000"/>
              </a:prstClr>
            </a:outerShdw>
          </a:effectLst>
        </p:spPr>
      </p:cxnSp>
      <p:sp>
        <p:nvSpPr>
          <p:cNvPr id="22" name="Freeform 30"/>
          <p:cNvSpPr>
            <a:spLocks/>
          </p:cNvSpPr>
          <p:nvPr/>
        </p:nvSpPr>
        <p:spPr bwMode="auto">
          <a:xfrm rot="21209736">
            <a:off x="6866679" y="1448606"/>
            <a:ext cx="828000" cy="404685"/>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00B050"/>
          </a:solidFill>
          <a:ln w="3175">
            <a:solidFill>
              <a:srgbClr val="009900"/>
            </a:solidFill>
            <a:round/>
            <a:headEnd/>
            <a:tailEnd/>
          </a:ln>
        </p:spPr>
        <p:txBody>
          <a:bodyPr tIns="91440" bIns="91440"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sz="1400" b="0" dirty="0">
              <a:solidFill>
                <a:srgbClr val="00B050"/>
              </a:solidFill>
            </a:endParaRPr>
          </a:p>
        </p:txBody>
      </p:sp>
      <p:cxnSp>
        <p:nvCxnSpPr>
          <p:cNvPr id="41" name="Conector recto de flecha 40"/>
          <p:cNvCxnSpPr/>
          <p:nvPr/>
        </p:nvCxnSpPr>
        <p:spPr bwMode="auto">
          <a:xfrm flipV="1">
            <a:off x="6316032" y="1980719"/>
            <a:ext cx="1075681" cy="590650"/>
          </a:xfrm>
          <a:prstGeom prst="straightConnector1">
            <a:avLst/>
          </a:prstGeom>
          <a:solidFill>
            <a:schemeClr val="accent1"/>
          </a:solidFill>
          <a:ln w="28575" cap="flat" cmpd="sng" algn="ctr">
            <a:solidFill>
              <a:schemeClr val="accent6">
                <a:lumMod val="75000"/>
              </a:schemeClr>
            </a:solidFill>
            <a:prstDash val="solid"/>
            <a:round/>
            <a:headEnd type="none" w="med" len="med"/>
            <a:tailEnd type="triangle" w="lg" len="lg"/>
          </a:ln>
          <a:effectLst>
            <a:outerShdw blurRad="50800" dist="38100" dir="2700000" algn="tl" rotWithShape="0">
              <a:prstClr val="black">
                <a:alpha val="40000"/>
              </a:prstClr>
            </a:outerShdw>
          </a:effectLst>
        </p:spPr>
      </p:cxnSp>
      <p:sp>
        <p:nvSpPr>
          <p:cNvPr id="49" name="CuadroTexto 48"/>
          <p:cNvSpPr txBox="1"/>
          <p:nvPr/>
        </p:nvSpPr>
        <p:spPr>
          <a:xfrm>
            <a:off x="4960653" y="2083534"/>
            <a:ext cx="906017" cy="461665"/>
          </a:xfrm>
          <a:prstGeom prst="rect">
            <a:avLst/>
          </a:prstGeom>
          <a:noFill/>
        </p:spPr>
        <p:txBody>
          <a:bodyPr wrap="none" rtlCol="0">
            <a:spAutoFit/>
          </a:bodyPr>
          <a:lstStyle/>
          <a:p>
            <a:r>
              <a:rPr lang="es-ES" sz="1200" b="0" dirty="0" smtClean="0">
                <a:solidFill>
                  <a:srgbClr val="748D99"/>
                </a:solidFill>
                <a:latin typeface="Calibri" panose="020F0502020204030204" pitchFamily="34" charset="0"/>
              </a:rPr>
              <a:t>Eliminación</a:t>
            </a:r>
          </a:p>
          <a:p>
            <a:r>
              <a:rPr lang="es-ES" sz="1200" b="0" i="1" dirty="0" err="1" smtClean="0">
                <a:solidFill>
                  <a:srgbClr val="748D99"/>
                </a:solidFill>
                <a:latin typeface="Calibri" panose="020F0502020204030204" pitchFamily="34" charset="0"/>
              </a:rPr>
              <a:t>floors</a:t>
            </a:r>
            <a:endParaRPr lang="es-ES" sz="1200" b="0" i="1" dirty="0">
              <a:solidFill>
                <a:srgbClr val="748D99"/>
              </a:solidFill>
              <a:latin typeface="Calibri" panose="020F0502020204030204" pitchFamily="34" charset="0"/>
            </a:endParaRPr>
          </a:p>
        </p:txBody>
      </p:sp>
    </p:spTree>
    <p:extLst>
      <p:ext uri="{BB962C8B-B14F-4D97-AF65-F5344CB8AC3E}">
        <p14:creationId xmlns:p14="http://schemas.microsoft.com/office/powerpoint/2010/main" val="1634634141"/>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0 Llamada rectangular"/>
          <p:cNvSpPr/>
          <p:nvPr/>
        </p:nvSpPr>
        <p:spPr bwMode="auto">
          <a:xfrm>
            <a:off x="247650" y="1007408"/>
            <a:ext cx="5764530" cy="3780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44000" tIns="72000" rIns="91440" bIns="45720" numCol="1" rtlCol="0" anchor="t" anchorCtr="0" compatLnSpc="1">
            <a:prstTxWarp prst="textNoShape">
              <a:avLst/>
            </a:prstTxWarp>
          </a:bodyPr>
          <a:lstStyle/>
          <a:p>
            <a:pPr marL="3175" eaLnBrk="0" fontAlgn="auto" hangingPunct="0">
              <a:spcBef>
                <a:spcPts val="0"/>
              </a:spcBef>
              <a:spcAft>
                <a:spcPts val="0"/>
              </a:spcAft>
            </a:pPr>
            <a:r>
              <a:rPr lang="es-ES" sz="1400" kern="0" dirty="0" smtClean="0">
                <a:solidFill>
                  <a:srgbClr val="009AD8"/>
                </a:solidFill>
                <a:latin typeface="Calibri" pitchFamily="34" charset="0"/>
                <a:ea typeface="ＭＳ Ｐゴシック" pitchFamily="1" charset="-128"/>
                <a:cs typeface="Calibri" pitchFamily="34" charset="0"/>
              </a:rPr>
              <a:t>Evolución margen de intereses</a:t>
            </a:r>
          </a:p>
          <a:p>
            <a:pPr marL="3175" eaLnBrk="0" fontAlgn="auto" hangingPunct="0">
              <a:spcBef>
                <a:spcPts val="0"/>
              </a:spcBef>
              <a:spcAft>
                <a:spcPts val="0"/>
              </a:spcAft>
            </a:pPr>
            <a:r>
              <a:rPr lang="es-ES" sz="1100" b="0" kern="0" dirty="0" smtClean="0">
                <a:solidFill>
                  <a:srgbClr val="009AD8"/>
                </a:solidFill>
                <a:latin typeface="Calibri" pitchFamily="34" charset="0"/>
                <a:ea typeface="ＭＳ Ｐゴシック" pitchFamily="1" charset="-128"/>
                <a:cs typeface="Calibri" pitchFamily="34" charset="0"/>
              </a:rPr>
              <a:t>En millones de euros</a:t>
            </a:r>
            <a:endParaRPr lang="es-ES" sz="1100" b="0" kern="0" dirty="0">
              <a:solidFill>
                <a:srgbClr val="009AD8"/>
              </a:solidFill>
              <a:latin typeface="Calibri" pitchFamily="34" charset="0"/>
              <a:ea typeface="ＭＳ Ｐゴシック" pitchFamily="1" charset="-128"/>
              <a:cs typeface="Calibri" pitchFamily="34" charset="0"/>
            </a:endParaRPr>
          </a:p>
        </p:txBody>
      </p:sp>
      <p:sp>
        <p:nvSpPr>
          <p:cNvPr id="49" name="24 Rectángulo"/>
          <p:cNvSpPr/>
          <p:nvPr/>
        </p:nvSpPr>
        <p:spPr bwMode="auto">
          <a:xfrm>
            <a:off x="977612" y="2034783"/>
            <a:ext cx="936000" cy="2255960"/>
          </a:xfrm>
          <a:prstGeom prst="rect">
            <a:avLst/>
          </a:prstGeom>
          <a:solidFill>
            <a:srgbClr val="F0F3F4"/>
          </a:solidFill>
          <a:ln w="9525" cap="flat"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2400" smtClean="0">
              <a:solidFill>
                <a:srgbClr val="000000"/>
              </a:solidFill>
              <a:latin typeface="Calibri" pitchFamily="34" charset="0"/>
              <a:ea typeface="ＭＳ Ｐゴシック" charset="-128"/>
              <a:cs typeface="Calibri" pitchFamily="34" charset="0"/>
            </a:endParaRPr>
          </a:p>
        </p:txBody>
      </p:sp>
      <p:sp>
        <p:nvSpPr>
          <p:cNvPr id="8"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El margen de intereses prosigue su recuperación pese al entorno de tipos</a:t>
            </a:r>
            <a:endParaRPr lang="es-ES" sz="1400" i="1" kern="0" dirty="0">
              <a:solidFill>
                <a:prstClr val="white"/>
              </a:solidFill>
              <a:latin typeface="Calibri" pitchFamily="34" charset="0"/>
              <a:cs typeface="Calibri" pitchFamily="34" charset="0"/>
            </a:endParaRPr>
          </a:p>
        </p:txBody>
      </p:sp>
      <p:sp>
        <p:nvSpPr>
          <p:cNvPr id="24" name="CuadroTexto 23"/>
          <p:cNvSpPr txBox="1"/>
          <p:nvPr/>
        </p:nvSpPr>
        <p:spPr>
          <a:xfrm>
            <a:off x="171451" y="4880774"/>
            <a:ext cx="8220074" cy="215444"/>
          </a:xfrm>
          <a:prstGeom prst="rect">
            <a:avLst/>
          </a:prstGeom>
          <a:noFill/>
        </p:spPr>
        <p:txBody>
          <a:bodyPr wrap="square" rtlCol="0">
            <a:spAutoFit/>
          </a:bodyPr>
          <a:lstStyle/>
          <a:p>
            <a:r>
              <a:rPr lang="es-ES" b="0" baseline="30000" dirty="0">
                <a:solidFill>
                  <a:srgbClr val="899BAD"/>
                </a:solidFill>
                <a:latin typeface="Calibri" pitchFamily="34" charset="0"/>
              </a:rPr>
              <a:t>1</a:t>
            </a:r>
            <a:r>
              <a:rPr lang="es-ES" b="0" dirty="0">
                <a:solidFill>
                  <a:srgbClr val="899BAD"/>
                </a:solidFill>
                <a:latin typeface="Calibri" pitchFamily="34" charset="0"/>
              </a:rPr>
              <a:t> </a:t>
            </a:r>
            <a:r>
              <a:rPr lang="es-ES" b="0" dirty="0" smtClean="0">
                <a:solidFill>
                  <a:srgbClr val="899BAD"/>
                </a:solidFill>
                <a:latin typeface="Calibri" pitchFamily="34" charset="0"/>
              </a:rPr>
              <a:t>BPI febrero-septiembre</a:t>
            </a:r>
            <a:endParaRPr lang="es-ES" b="0" dirty="0">
              <a:solidFill>
                <a:srgbClr val="899BAD"/>
              </a:solidFill>
              <a:latin typeface="Calibri" pitchFamily="34" charset="0"/>
            </a:endParaRPr>
          </a:p>
        </p:txBody>
      </p:sp>
      <p:sp>
        <p:nvSpPr>
          <p:cNvPr id="48" name="24 Rectángulo"/>
          <p:cNvSpPr/>
          <p:nvPr/>
        </p:nvSpPr>
        <p:spPr bwMode="auto">
          <a:xfrm>
            <a:off x="4157142" y="1581426"/>
            <a:ext cx="972000" cy="2709318"/>
          </a:xfrm>
          <a:prstGeom prst="rect">
            <a:avLst/>
          </a:prstGeom>
          <a:solidFill>
            <a:srgbClr val="F0F3F4"/>
          </a:solidFill>
          <a:ln w="9525" cap="flat"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2400" smtClean="0">
              <a:solidFill>
                <a:srgbClr val="000000"/>
              </a:solidFill>
              <a:latin typeface="Calibri" pitchFamily="34" charset="0"/>
              <a:ea typeface="ＭＳ Ｐゴシック" charset="-128"/>
              <a:cs typeface="Calibri" pitchFamily="34" charset="0"/>
            </a:endParaRPr>
          </a:p>
        </p:txBody>
      </p:sp>
      <p:graphicFrame>
        <p:nvGraphicFramePr>
          <p:cNvPr id="38" name="Gráfico 37"/>
          <p:cNvGraphicFramePr/>
          <p:nvPr>
            <p:extLst>
              <p:ext uri="{D42A27DB-BD31-4B8C-83A1-F6EECF244321}">
                <p14:modId xmlns:p14="http://schemas.microsoft.com/office/powerpoint/2010/main" val="4265612368"/>
              </p:ext>
            </p:extLst>
          </p:nvPr>
        </p:nvGraphicFramePr>
        <p:xfrm>
          <a:off x="774700" y="1883588"/>
          <a:ext cx="4540443" cy="2257711"/>
        </p:xfrm>
        <a:graphic>
          <a:graphicData uri="http://schemas.openxmlformats.org/drawingml/2006/chart">
            <c:chart xmlns:c="http://schemas.openxmlformats.org/drawingml/2006/chart" xmlns:r="http://schemas.openxmlformats.org/officeDocument/2006/relationships" r:id="rId2"/>
          </a:graphicData>
        </a:graphic>
      </p:graphicFrame>
      <p:sp>
        <p:nvSpPr>
          <p:cNvPr id="40" name="CuadroTexto 39"/>
          <p:cNvSpPr txBox="1"/>
          <p:nvPr/>
        </p:nvSpPr>
        <p:spPr>
          <a:xfrm>
            <a:off x="1188734" y="2138998"/>
            <a:ext cx="537328" cy="276999"/>
          </a:xfrm>
          <a:prstGeom prst="rect">
            <a:avLst/>
          </a:prstGeom>
          <a:noFill/>
        </p:spPr>
        <p:txBody>
          <a:bodyPr wrap="none" rtlCol="0">
            <a:spAutoFit/>
          </a:bodyPr>
          <a:lstStyle/>
          <a:p>
            <a:pPr algn="ctr"/>
            <a:r>
              <a:rPr lang="es-ES" sz="1200" b="0" dirty="0" smtClean="0">
                <a:solidFill>
                  <a:srgbClr val="595959"/>
                </a:solidFill>
                <a:latin typeface="Calibri" panose="020F0502020204030204" pitchFamily="34" charset="0"/>
              </a:rPr>
              <a:t>3.080</a:t>
            </a:r>
            <a:endParaRPr lang="es-ES" sz="1200" b="0" dirty="0">
              <a:solidFill>
                <a:srgbClr val="595959"/>
              </a:solidFill>
              <a:latin typeface="Calibri" panose="020F0502020204030204" pitchFamily="34" charset="0"/>
            </a:endParaRPr>
          </a:p>
        </p:txBody>
      </p:sp>
      <p:sp>
        <p:nvSpPr>
          <p:cNvPr id="42" name="CuadroTexto 41"/>
          <p:cNvSpPr txBox="1"/>
          <p:nvPr/>
        </p:nvSpPr>
        <p:spPr>
          <a:xfrm>
            <a:off x="4317397" y="1815912"/>
            <a:ext cx="655950" cy="338554"/>
          </a:xfrm>
          <a:prstGeom prst="rect">
            <a:avLst/>
          </a:prstGeom>
          <a:noFill/>
        </p:spPr>
        <p:txBody>
          <a:bodyPr wrap="none" rtlCol="0">
            <a:spAutoFit/>
          </a:bodyPr>
          <a:lstStyle/>
          <a:p>
            <a:pPr algn="ctr"/>
            <a:r>
              <a:rPr lang="es-ES" sz="1600" dirty="0" smtClean="0">
                <a:solidFill>
                  <a:prstClr val="black"/>
                </a:solidFill>
                <a:latin typeface="Calibri" panose="020F0502020204030204" pitchFamily="34" charset="0"/>
              </a:rPr>
              <a:t>3.550</a:t>
            </a:r>
            <a:endParaRPr lang="es-ES" sz="1600" dirty="0">
              <a:solidFill>
                <a:prstClr val="black"/>
              </a:solidFill>
              <a:latin typeface="Calibri" panose="020F0502020204030204" pitchFamily="34" charset="0"/>
            </a:endParaRPr>
          </a:p>
        </p:txBody>
      </p:sp>
      <p:sp>
        <p:nvSpPr>
          <p:cNvPr id="44" name="CuadroTexto 43"/>
          <p:cNvSpPr txBox="1"/>
          <p:nvPr/>
        </p:nvSpPr>
        <p:spPr>
          <a:xfrm>
            <a:off x="3348896" y="2276877"/>
            <a:ext cx="417102" cy="261610"/>
          </a:xfrm>
          <a:prstGeom prst="rect">
            <a:avLst/>
          </a:prstGeom>
          <a:noFill/>
        </p:spPr>
        <p:txBody>
          <a:bodyPr wrap="none" rtlCol="0">
            <a:spAutoFit/>
          </a:bodyPr>
          <a:lstStyle/>
          <a:p>
            <a:r>
              <a:rPr lang="es-ES" sz="1100" b="0" dirty="0" smtClean="0">
                <a:solidFill>
                  <a:srgbClr val="595959"/>
                </a:solidFill>
                <a:latin typeface="Calibri" panose="020F0502020204030204" pitchFamily="34" charset="0"/>
              </a:rPr>
              <a:t>BPI</a:t>
            </a:r>
            <a:r>
              <a:rPr lang="es-ES" sz="1100" b="0" baseline="30000" dirty="0" smtClean="0">
                <a:solidFill>
                  <a:srgbClr val="595959"/>
                </a:solidFill>
                <a:latin typeface="Calibri" panose="020F0502020204030204" pitchFamily="34" charset="0"/>
              </a:rPr>
              <a:t>1</a:t>
            </a:r>
            <a:endParaRPr lang="es-ES" sz="1100" b="0" baseline="30000" dirty="0">
              <a:solidFill>
                <a:srgbClr val="595959"/>
              </a:solidFill>
              <a:latin typeface="Calibri" panose="020F0502020204030204" pitchFamily="34" charset="0"/>
            </a:endParaRPr>
          </a:p>
        </p:txBody>
      </p:sp>
      <p:sp>
        <p:nvSpPr>
          <p:cNvPr id="45" name="CuadroTexto 44"/>
          <p:cNvSpPr txBox="1"/>
          <p:nvPr/>
        </p:nvSpPr>
        <p:spPr>
          <a:xfrm>
            <a:off x="4189869" y="4028444"/>
            <a:ext cx="923259" cy="220573"/>
          </a:xfrm>
          <a:prstGeom prst="rect">
            <a:avLst/>
          </a:prstGeom>
          <a:noFill/>
        </p:spPr>
        <p:txBody>
          <a:bodyPr wrap="square" rtlCol="0">
            <a:spAutoFit/>
          </a:bodyPr>
          <a:lstStyle/>
          <a:p>
            <a:pPr algn="ctr">
              <a:lnSpc>
                <a:spcPts val="1000"/>
              </a:lnSpc>
            </a:pPr>
            <a:r>
              <a:rPr lang="es-ES" sz="900" b="0" dirty="0" smtClean="0">
                <a:solidFill>
                  <a:prstClr val="black">
                    <a:lumMod val="75000"/>
                    <a:lumOff val="25000"/>
                  </a:prstClr>
                </a:solidFill>
                <a:latin typeface="Calibri" panose="020F0502020204030204" pitchFamily="34" charset="0"/>
              </a:rPr>
              <a:t>Grupo CABK</a:t>
            </a:r>
            <a:endParaRPr lang="es-ES" sz="900" b="0" baseline="30000" dirty="0">
              <a:solidFill>
                <a:prstClr val="black">
                  <a:lumMod val="75000"/>
                  <a:lumOff val="25000"/>
                </a:prstClr>
              </a:solidFill>
              <a:latin typeface="Calibri" panose="020F0502020204030204" pitchFamily="34" charset="0"/>
            </a:endParaRPr>
          </a:p>
        </p:txBody>
      </p:sp>
      <p:sp>
        <p:nvSpPr>
          <p:cNvPr id="46" name="CuadroTexto 45"/>
          <p:cNvSpPr txBox="1"/>
          <p:nvPr/>
        </p:nvSpPr>
        <p:spPr>
          <a:xfrm>
            <a:off x="2348632" y="4053844"/>
            <a:ext cx="494045" cy="220573"/>
          </a:xfrm>
          <a:prstGeom prst="rect">
            <a:avLst/>
          </a:prstGeom>
          <a:noFill/>
        </p:spPr>
        <p:txBody>
          <a:bodyPr wrap="none" rtlCol="0">
            <a:spAutoFit/>
          </a:bodyPr>
          <a:lstStyle/>
          <a:p>
            <a:pPr algn="ctr">
              <a:lnSpc>
                <a:spcPts val="1000"/>
              </a:lnSpc>
            </a:pPr>
            <a:r>
              <a:rPr lang="es-ES" sz="900" b="0" dirty="0" smtClean="0">
                <a:solidFill>
                  <a:prstClr val="black">
                    <a:lumMod val="75000"/>
                    <a:lumOff val="25000"/>
                  </a:prstClr>
                </a:solidFill>
                <a:latin typeface="Calibri" panose="020F0502020204030204" pitchFamily="34" charset="0"/>
              </a:rPr>
              <a:t>sin BPI</a:t>
            </a:r>
            <a:endParaRPr lang="es-ES" sz="900" b="0" baseline="30000" dirty="0">
              <a:solidFill>
                <a:prstClr val="black">
                  <a:lumMod val="75000"/>
                  <a:lumOff val="25000"/>
                </a:prstClr>
              </a:solidFill>
              <a:latin typeface="Calibri" panose="020F0502020204030204" pitchFamily="34" charset="0"/>
            </a:endParaRPr>
          </a:p>
        </p:txBody>
      </p:sp>
      <p:pic>
        <p:nvPicPr>
          <p:cNvPr id="47" name="21 Imagen" descr="CaixaBank_logo_RGB_horizontal300.tif"/>
          <p:cNvPicPr>
            <a:picLocks noChangeAspect="1"/>
          </p:cNvPicPr>
          <p:nvPr/>
        </p:nvPicPr>
        <p:blipFill>
          <a:blip r:embed="rId3" cstate="print">
            <a:clrChange>
              <a:clrFrom>
                <a:srgbClr val="FFFFFF"/>
              </a:clrFrom>
              <a:clrTo>
                <a:srgbClr val="FFFFFF">
                  <a:alpha val="0"/>
                </a:srgbClr>
              </a:clrTo>
            </a:clrChange>
          </a:blip>
          <a:srcRect r="67264"/>
          <a:stretch>
            <a:fillRect/>
          </a:stretch>
        </p:blipFill>
        <p:spPr bwMode="auto">
          <a:xfrm>
            <a:off x="2187533" y="4065647"/>
            <a:ext cx="268440" cy="216000"/>
          </a:xfrm>
          <a:prstGeom prst="rect">
            <a:avLst/>
          </a:prstGeom>
          <a:noFill/>
          <a:ln w="9525">
            <a:noFill/>
            <a:miter lim="800000"/>
            <a:headEnd/>
            <a:tailEnd/>
          </a:ln>
        </p:spPr>
      </p:pic>
      <p:cxnSp>
        <p:nvCxnSpPr>
          <p:cNvPr id="53" name="29 Conector angular"/>
          <p:cNvCxnSpPr>
            <a:stCxn id="49" idx="2"/>
            <a:endCxn id="48" idx="2"/>
          </p:cNvCxnSpPr>
          <p:nvPr/>
        </p:nvCxnSpPr>
        <p:spPr bwMode="auto">
          <a:xfrm rot="16200000" flipH="1">
            <a:off x="3044377" y="2691978"/>
            <a:ext cx="1" cy="3197530"/>
          </a:xfrm>
          <a:prstGeom prst="bentConnector3">
            <a:avLst>
              <a:gd name="adj1" fmla="val 22860100000"/>
            </a:avLst>
          </a:prstGeom>
          <a:solidFill>
            <a:schemeClr val="accent1"/>
          </a:solidFill>
          <a:ln w="9525" cap="flat" cmpd="sng" algn="ctr">
            <a:solidFill>
              <a:srgbClr val="728DA2"/>
            </a:solidFill>
            <a:prstDash val="sysDot"/>
            <a:round/>
            <a:headEnd type="none" w="med" len="med"/>
            <a:tailEnd type="none" w="med" len="med"/>
          </a:ln>
          <a:effectLst/>
        </p:spPr>
      </p:cxnSp>
      <p:sp>
        <p:nvSpPr>
          <p:cNvPr id="54" name="39 Rectángulo"/>
          <p:cNvSpPr/>
          <p:nvPr/>
        </p:nvSpPr>
        <p:spPr bwMode="auto">
          <a:xfrm>
            <a:off x="3497341" y="4411648"/>
            <a:ext cx="756000" cy="288000"/>
          </a:xfrm>
          <a:prstGeom prst="rect">
            <a:avLst/>
          </a:prstGeom>
          <a:solidFill>
            <a:srgbClr val="93CDDD"/>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hangingPunct="0">
              <a:defRPr/>
            </a:pPr>
            <a:r>
              <a:rPr lang="es-ES" sz="1400" kern="0" dirty="0" smtClean="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rPr>
              <a:t>+15,2%</a:t>
            </a:r>
            <a:endParaRPr lang="es-ES" sz="1400" kern="0" dirty="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endParaRPr>
          </a:p>
        </p:txBody>
      </p:sp>
      <p:sp>
        <p:nvSpPr>
          <p:cNvPr id="25" name="62 Rectángulo"/>
          <p:cNvSpPr/>
          <p:nvPr/>
        </p:nvSpPr>
        <p:spPr bwMode="auto">
          <a:xfrm>
            <a:off x="5699760" y="2034783"/>
            <a:ext cx="3214157" cy="1770861"/>
          </a:xfrm>
          <a:prstGeom prst="rect">
            <a:avLst/>
          </a:prstGeom>
          <a:solidFill>
            <a:srgbClr val="EBEFF1"/>
          </a:solidFill>
          <a:ln w="9525" cap="flat" cmpd="sng" algn="ctr">
            <a:solidFill>
              <a:schemeClr val="bg1">
                <a:lumMod val="85000"/>
              </a:schemeClr>
            </a:solidFill>
            <a:prstDash val="solid"/>
            <a:round/>
            <a:headEnd type="none" w="med" len="med"/>
            <a:tailEnd type="none" w="med" len="med"/>
          </a:ln>
          <a:effectLst/>
        </p:spPr>
        <p:txBody>
          <a:bodyPr vert="horz" wrap="square" lIns="0" tIns="45720" rIns="91440" bIns="45720" numCol="1" rtlCol="0" anchor="ctr" anchorCtr="0" compatLnSpc="1">
            <a:prstTxWarp prst="textNoShape">
              <a:avLst/>
            </a:prstTxWarp>
          </a:bodyPr>
          <a:lstStyle/>
          <a:p>
            <a:pPr marL="449263" eaLnBrk="0" hangingPunct="0">
              <a:buSzPct val="80000"/>
            </a:pPr>
            <a:r>
              <a:rPr lang="es-ES" sz="1600" dirty="0" smtClean="0">
                <a:solidFill>
                  <a:srgbClr val="009AD8"/>
                </a:solidFill>
                <a:latin typeface="Calibri" pitchFamily="34" charset="0"/>
                <a:ea typeface="ＭＳ Ｐゴシック" pitchFamily="1" charset="-128"/>
                <a:cs typeface="Calibri" pitchFamily="34" charset="0"/>
              </a:rPr>
              <a:t>La mayor actividad y los menores costes del pasivo compensan la </a:t>
            </a:r>
            <a:r>
              <a:rPr lang="es-ES" sz="1600" dirty="0" err="1" smtClean="0">
                <a:solidFill>
                  <a:srgbClr val="009AD8"/>
                </a:solidFill>
                <a:latin typeface="Calibri" pitchFamily="34" charset="0"/>
                <a:ea typeface="ＭＳ Ｐゴシック" pitchFamily="1" charset="-128"/>
                <a:cs typeface="Calibri" pitchFamily="34" charset="0"/>
              </a:rPr>
              <a:t>repreciación</a:t>
            </a:r>
            <a:r>
              <a:rPr lang="es-ES" sz="1600" dirty="0" smtClean="0">
                <a:solidFill>
                  <a:srgbClr val="009AD8"/>
                </a:solidFill>
                <a:latin typeface="Calibri" pitchFamily="34" charset="0"/>
                <a:ea typeface="ＭＳ Ｐゴシック" pitchFamily="1" charset="-128"/>
                <a:cs typeface="Calibri" pitchFamily="34" charset="0"/>
              </a:rPr>
              <a:t> todavía negativa del crédito</a:t>
            </a:r>
            <a:endParaRPr lang="es-ES" sz="1600" b="0" dirty="0" smtClean="0">
              <a:solidFill>
                <a:srgbClr val="009AD8"/>
              </a:solidFill>
              <a:latin typeface="Calibri" pitchFamily="34" charset="0"/>
              <a:ea typeface="ＭＳ Ｐゴシック" pitchFamily="1" charset="-128"/>
              <a:cs typeface="Calibri" pitchFamily="34" charset="0"/>
            </a:endParaRPr>
          </a:p>
        </p:txBody>
      </p:sp>
      <p:cxnSp>
        <p:nvCxnSpPr>
          <p:cNvPr id="51" name="29 Conector angular"/>
          <p:cNvCxnSpPr>
            <a:stCxn id="49" idx="0"/>
            <a:endCxn id="43" idx="0"/>
          </p:cNvCxnSpPr>
          <p:nvPr/>
        </p:nvCxnSpPr>
        <p:spPr bwMode="auto">
          <a:xfrm rot="5400000" flipH="1" flipV="1">
            <a:off x="1958895" y="1467168"/>
            <a:ext cx="54332" cy="1080898"/>
          </a:xfrm>
          <a:prstGeom prst="bentConnector3">
            <a:avLst>
              <a:gd name="adj1" fmla="val 520747"/>
            </a:avLst>
          </a:prstGeom>
          <a:solidFill>
            <a:schemeClr val="accent1"/>
          </a:solidFill>
          <a:ln w="9525" cap="flat" cmpd="sng" algn="ctr">
            <a:solidFill>
              <a:srgbClr val="728DA2"/>
            </a:solidFill>
            <a:prstDash val="sysDot"/>
            <a:round/>
            <a:headEnd type="none" w="med" len="med"/>
            <a:tailEnd type="triangle" w="lg" len="lg"/>
          </a:ln>
          <a:effectLst/>
        </p:spPr>
      </p:cxnSp>
      <p:sp>
        <p:nvSpPr>
          <p:cNvPr id="41" name="CuadroTexto 40"/>
          <p:cNvSpPr txBox="1"/>
          <p:nvPr/>
        </p:nvSpPr>
        <p:spPr>
          <a:xfrm>
            <a:off x="3359156" y="1887399"/>
            <a:ext cx="420308" cy="276999"/>
          </a:xfrm>
          <a:prstGeom prst="rect">
            <a:avLst/>
          </a:prstGeom>
          <a:noFill/>
        </p:spPr>
        <p:txBody>
          <a:bodyPr wrap="none" rtlCol="0">
            <a:spAutoFit/>
          </a:bodyPr>
          <a:lstStyle/>
          <a:p>
            <a:pPr algn="ctr"/>
            <a:r>
              <a:rPr lang="es-ES" sz="1200" b="0" dirty="0" smtClean="0">
                <a:solidFill>
                  <a:srgbClr val="595959"/>
                </a:solidFill>
                <a:latin typeface="Calibri" panose="020F0502020204030204" pitchFamily="34" charset="0"/>
              </a:rPr>
              <a:t>269</a:t>
            </a:r>
            <a:endParaRPr lang="es-ES" sz="1200" b="0" dirty="0">
              <a:solidFill>
                <a:srgbClr val="595959"/>
              </a:solidFill>
              <a:latin typeface="Calibri" panose="020F0502020204030204" pitchFamily="34" charset="0"/>
            </a:endParaRPr>
          </a:p>
        </p:txBody>
      </p:sp>
      <p:sp>
        <p:nvSpPr>
          <p:cNvPr id="43" name="CuadroTexto 42"/>
          <p:cNvSpPr txBox="1"/>
          <p:nvPr/>
        </p:nvSpPr>
        <p:spPr>
          <a:xfrm>
            <a:off x="2198535" y="1980451"/>
            <a:ext cx="655950" cy="338554"/>
          </a:xfrm>
          <a:prstGeom prst="rect">
            <a:avLst/>
          </a:prstGeom>
          <a:noFill/>
        </p:spPr>
        <p:txBody>
          <a:bodyPr wrap="none" rtlCol="0">
            <a:spAutoFit/>
          </a:bodyPr>
          <a:lstStyle/>
          <a:p>
            <a:pPr algn="ctr"/>
            <a:r>
              <a:rPr lang="es-ES" sz="1600" dirty="0" smtClean="0">
                <a:solidFill>
                  <a:srgbClr val="009AD8"/>
                </a:solidFill>
                <a:latin typeface="Calibri" panose="020F0502020204030204" pitchFamily="34" charset="0"/>
              </a:rPr>
              <a:t>3.281</a:t>
            </a:r>
            <a:endParaRPr lang="es-ES" sz="1600" dirty="0">
              <a:solidFill>
                <a:srgbClr val="009AD8"/>
              </a:solidFill>
              <a:latin typeface="Calibri" panose="020F0502020204030204" pitchFamily="34" charset="0"/>
            </a:endParaRPr>
          </a:p>
        </p:txBody>
      </p:sp>
      <p:sp>
        <p:nvSpPr>
          <p:cNvPr id="52" name="39 Rectángulo"/>
          <p:cNvSpPr/>
          <p:nvPr/>
        </p:nvSpPr>
        <p:spPr bwMode="auto">
          <a:xfrm>
            <a:off x="1592632" y="1590850"/>
            <a:ext cx="756000" cy="288000"/>
          </a:xfrm>
          <a:prstGeom prst="rect">
            <a:avLst/>
          </a:prstGeom>
          <a:solidFill>
            <a:srgbClr val="93CDDD"/>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hangingPunct="0">
              <a:defRPr/>
            </a:pPr>
            <a:r>
              <a:rPr lang="es-ES" sz="1400" kern="0" dirty="0" smtClean="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rPr>
              <a:t>+6,5%</a:t>
            </a:r>
            <a:endParaRPr lang="es-ES" sz="1400" kern="0" dirty="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endParaRPr>
          </a:p>
        </p:txBody>
      </p:sp>
    </p:spTree>
    <p:extLst>
      <p:ext uri="{BB962C8B-B14F-4D97-AF65-F5344CB8AC3E}">
        <p14:creationId xmlns:p14="http://schemas.microsoft.com/office/powerpoint/2010/main" val="2289001447"/>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30 Llamada rectangular"/>
          <p:cNvSpPr/>
          <p:nvPr/>
        </p:nvSpPr>
        <p:spPr bwMode="auto">
          <a:xfrm>
            <a:off x="247651" y="992894"/>
            <a:ext cx="4572000" cy="3888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44000" tIns="72000" rIns="91440" bIns="45720" numCol="1" rtlCol="0" anchor="t" anchorCtr="0" compatLnSpc="1">
            <a:prstTxWarp prst="textNoShape">
              <a:avLst/>
            </a:prstTxWarp>
          </a:bodyPr>
          <a:lstStyle/>
          <a:p>
            <a:pPr marL="3175" eaLnBrk="0" fontAlgn="auto" hangingPunct="0">
              <a:spcBef>
                <a:spcPts val="0"/>
              </a:spcBef>
              <a:spcAft>
                <a:spcPts val="0"/>
              </a:spcAft>
            </a:pPr>
            <a:r>
              <a:rPr lang="es-ES" sz="1400" kern="0" dirty="0" smtClean="0">
                <a:solidFill>
                  <a:srgbClr val="009AD8"/>
                </a:solidFill>
                <a:latin typeface="Calibri" pitchFamily="34" charset="0"/>
                <a:ea typeface="ＭＳ Ｐゴシック" pitchFamily="1" charset="-128"/>
                <a:cs typeface="Calibri" pitchFamily="34" charset="0"/>
              </a:rPr>
              <a:t>Evolución de las comisiones</a:t>
            </a:r>
          </a:p>
          <a:p>
            <a:pPr marL="3175" eaLnBrk="0" fontAlgn="auto" hangingPunct="0">
              <a:spcBef>
                <a:spcPts val="0"/>
              </a:spcBef>
              <a:spcAft>
                <a:spcPts val="0"/>
              </a:spcAft>
            </a:pPr>
            <a:r>
              <a:rPr lang="es-ES" sz="1100" b="0" kern="0" dirty="0" smtClean="0">
                <a:solidFill>
                  <a:srgbClr val="009AD8"/>
                </a:solidFill>
                <a:latin typeface="Calibri" pitchFamily="34" charset="0"/>
                <a:ea typeface="ＭＳ Ｐゴシック" pitchFamily="1" charset="-128"/>
                <a:cs typeface="Calibri" pitchFamily="34" charset="0"/>
              </a:rPr>
              <a:t>En millones de euros</a:t>
            </a:r>
            <a:endParaRPr lang="es-ES" sz="1100" b="0" kern="0" dirty="0">
              <a:solidFill>
                <a:srgbClr val="009AD8"/>
              </a:solidFill>
              <a:latin typeface="Calibri" pitchFamily="34" charset="0"/>
              <a:ea typeface="ＭＳ Ｐゴシック" pitchFamily="1" charset="-128"/>
              <a:cs typeface="Calibri" pitchFamily="34" charset="0"/>
            </a:endParaRPr>
          </a:p>
        </p:txBody>
      </p:sp>
      <p:sp>
        <p:nvSpPr>
          <p:cNvPr id="40" name="24 Rectángulo"/>
          <p:cNvSpPr/>
          <p:nvPr/>
        </p:nvSpPr>
        <p:spPr bwMode="auto">
          <a:xfrm>
            <a:off x="441491" y="2132783"/>
            <a:ext cx="936000" cy="2157959"/>
          </a:xfrm>
          <a:prstGeom prst="rect">
            <a:avLst/>
          </a:prstGeom>
          <a:solidFill>
            <a:srgbClr val="F0F3F4"/>
          </a:solidFill>
          <a:ln w="9525" cap="flat"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2400" smtClean="0">
              <a:solidFill>
                <a:srgbClr val="000000"/>
              </a:solidFill>
              <a:latin typeface="Calibri" pitchFamily="34" charset="0"/>
              <a:ea typeface="ＭＳ Ｐゴシック" charset="-128"/>
              <a:cs typeface="Calibri" pitchFamily="34" charset="0"/>
            </a:endParaRPr>
          </a:p>
        </p:txBody>
      </p:sp>
      <p:sp>
        <p:nvSpPr>
          <p:cNvPr id="3"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Los ingresos por servicios aumentan apoyados por la diversificación del ahorro y la aportación de BPI</a:t>
            </a:r>
            <a:endParaRPr lang="es-ES" sz="1400" i="1" kern="0" dirty="0">
              <a:solidFill>
                <a:prstClr val="white"/>
              </a:solidFill>
              <a:latin typeface="Calibri" pitchFamily="34" charset="0"/>
              <a:cs typeface="Calibri" pitchFamily="34" charset="0"/>
            </a:endParaRPr>
          </a:p>
        </p:txBody>
      </p:sp>
      <p:sp>
        <p:nvSpPr>
          <p:cNvPr id="21" name="30 Llamada rectangular"/>
          <p:cNvSpPr/>
          <p:nvPr/>
        </p:nvSpPr>
        <p:spPr bwMode="auto">
          <a:xfrm>
            <a:off x="5004942" y="971548"/>
            <a:ext cx="3903351" cy="2541272"/>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44000" tIns="72000" rIns="91440" bIns="45720" numCol="1" rtlCol="0" anchor="t" anchorCtr="0" compatLnSpc="1">
            <a:prstTxWarp prst="textNoShape">
              <a:avLst/>
            </a:prstTxWarp>
          </a:bodyPr>
          <a:lstStyle/>
          <a:p>
            <a:pPr marL="3175" eaLnBrk="0" fontAlgn="auto" hangingPunct="0">
              <a:spcBef>
                <a:spcPts val="0"/>
              </a:spcBef>
              <a:spcAft>
                <a:spcPts val="0"/>
              </a:spcAft>
            </a:pPr>
            <a:r>
              <a:rPr lang="es-ES" sz="1400" kern="0" dirty="0" smtClean="0">
                <a:solidFill>
                  <a:srgbClr val="009AD8"/>
                </a:solidFill>
                <a:latin typeface="Calibri" pitchFamily="34" charset="0"/>
                <a:ea typeface="ＭＳ Ｐゴシック" pitchFamily="1" charset="-128"/>
                <a:cs typeface="Calibri" pitchFamily="34" charset="0"/>
              </a:rPr>
              <a:t>Distribución comisiones por tipología</a:t>
            </a:r>
            <a:br>
              <a:rPr lang="es-ES" sz="1400" kern="0" dirty="0" smtClean="0">
                <a:solidFill>
                  <a:srgbClr val="009AD8"/>
                </a:solidFill>
                <a:latin typeface="Calibri" pitchFamily="34" charset="0"/>
                <a:ea typeface="ＭＳ Ｐゴシック" pitchFamily="1" charset="-128"/>
                <a:cs typeface="Calibri" pitchFamily="34" charset="0"/>
              </a:rPr>
            </a:br>
            <a:r>
              <a:rPr lang="es-ES" sz="1050" b="0" u="sng" dirty="0">
                <a:solidFill>
                  <a:srgbClr val="009AD8"/>
                </a:solidFill>
                <a:latin typeface="Calibri" pitchFamily="34" charset="0"/>
              </a:rPr>
              <a:t>Datos sin </a:t>
            </a:r>
            <a:r>
              <a:rPr lang="es-ES" sz="1050" b="0" u="sng" dirty="0" smtClean="0">
                <a:solidFill>
                  <a:srgbClr val="009AD8"/>
                </a:solidFill>
                <a:latin typeface="Calibri" pitchFamily="34" charset="0"/>
              </a:rPr>
              <a:t>BPI</a:t>
            </a:r>
            <a:endParaRPr lang="es-ES" sz="1400" kern="0" baseline="30000" dirty="0" smtClean="0">
              <a:solidFill>
                <a:srgbClr val="009AD8"/>
              </a:solidFill>
              <a:latin typeface="Calibri" pitchFamily="34" charset="0"/>
              <a:ea typeface="ＭＳ Ｐゴシック" pitchFamily="1" charset="-128"/>
              <a:cs typeface="Calibri" pitchFamily="34" charset="0"/>
            </a:endParaRPr>
          </a:p>
        </p:txBody>
      </p:sp>
      <p:graphicFrame>
        <p:nvGraphicFramePr>
          <p:cNvPr id="22" name="Gráfico 21"/>
          <p:cNvGraphicFramePr/>
          <p:nvPr>
            <p:extLst>
              <p:ext uri="{D42A27DB-BD31-4B8C-83A1-F6EECF244321}">
                <p14:modId xmlns:p14="http://schemas.microsoft.com/office/powerpoint/2010/main" val="3108541156"/>
              </p:ext>
            </p:extLst>
          </p:nvPr>
        </p:nvGraphicFramePr>
        <p:xfrm>
          <a:off x="5920740" y="1684226"/>
          <a:ext cx="1868805" cy="1648250"/>
        </p:xfrm>
        <a:graphic>
          <a:graphicData uri="http://schemas.openxmlformats.org/drawingml/2006/chart">
            <c:chart xmlns:c="http://schemas.openxmlformats.org/drawingml/2006/chart" xmlns:r="http://schemas.openxmlformats.org/officeDocument/2006/relationships" r:id="rId2"/>
          </a:graphicData>
        </a:graphic>
      </p:graphicFrame>
      <p:sp>
        <p:nvSpPr>
          <p:cNvPr id="23" name="CuadroTexto 22"/>
          <p:cNvSpPr txBox="1"/>
          <p:nvPr/>
        </p:nvSpPr>
        <p:spPr>
          <a:xfrm>
            <a:off x="6483284" y="2357794"/>
            <a:ext cx="739305" cy="338554"/>
          </a:xfrm>
          <a:prstGeom prst="rect">
            <a:avLst/>
          </a:prstGeom>
          <a:noFill/>
        </p:spPr>
        <p:txBody>
          <a:bodyPr wrap="none" rtlCol="0">
            <a:spAutoFit/>
          </a:bodyPr>
          <a:lstStyle/>
          <a:p>
            <a:r>
              <a:rPr lang="es-ES" sz="1600" dirty="0" smtClean="0">
                <a:solidFill>
                  <a:prstClr val="black"/>
                </a:solidFill>
                <a:latin typeface="Calibri" pitchFamily="34" charset="0"/>
              </a:rPr>
              <a:t>9M-</a:t>
            </a:r>
            <a:r>
              <a:rPr lang="es-ES" sz="1600" dirty="0" smtClean="0">
                <a:solidFill>
                  <a:srgbClr val="009AD8"/>
                </a:solidFill>
                <a:latin typeface="Calibri" pitchFamily="34" charset="0"/>
              </a:rPr>
              <a:t>17</a:t>
            </a:r>
          </a:p>
        </p:txBody>
      </p:sp>
      <p:sp>
        <p:nvSpPr>
          <p:cNvPr id="24" name="37 CuadroTexto"/>
          <p:cNvSpPr txBox="1"/>
          <p:nvPr/>
        </p:nvSpPr>
        <p:spPr>
          <a:xfrm>
            <a:off x="7586591" y="2587730"/>
            <a:ext cx="1329322" cy="759182"/>
          </a:xfrm>
          <a:prstGeom prst="rect">
            <a:avLst/>
          </a:prstGeom>
          <a:noFill/>
        </p:spPr>
        <p:txBody>
          <a:bodyPr wrap="square" rtlCol="0">
            <a:spAutoFit/>
          </a:bodyPr>
          <a:lstStyle/>
          <a:p>
            <a:pPr>
              <a:lnSpc>
                <a:spcPts val="1300"/>
              </a:lnSpc>
            </a:pPr>
            <a:r>
              <a:rPr lang="es-ES" sz="1200" b="0" dirty="0" smtClean="0">
                <a:solidFill>
                  <a:srgbClr val="748D99"/>
                </a:solidFill>
                <a:latin typeface="Calibri" pitchFamily="34" charset="0"/>
              </a:rPr>
              <a:t>Comisiones</a:t>
            </a:r>
            <a:br>
              <a:rPr lang="es-ES" sz="1200" b="0" dirty="0" smtClean="0">
                <a:solidFill>
                  <a:srgbClr val="748D99"/>
                </a:solidFill>
                <a:latin typeface="Calibri" pitchFamily="34" charset="0"/>
              </a:rPr>
            </a:br>
            <a:r>
              <a:rPr lang="es-ES" sz="1200" b="0" dirty="0" smtClean="0">
                <a:solidFill>
                  <a:srgbClr val="748D99"/>
                </a:solidFill>
                <a:latin typeface="Calibri" pitchFamily="34" charset="0"/>
              </a:rPr>
              <a:t>bancarias </a:t>
            </a:r>
            <a:r>
              <a:rPr lang="es-ES" sz="1200" b="0" i="1" dirty="0" smtClean="0">
                <a:solidFill>
                  <a:srgbClr val="748D99"/>
                </a:solidFill>
                <a:latin typeface="Calibri" pitchFamily="34" charset="0"/>
              </a:rPr>
              <a:t>(incluye banca corporativa)</a:t>
            </a:r>
          </a:p>
        </p:txBody>
      </p:sp>
      <p:sp>
        <p:nvSpPr>
          <p:cNvPr id="25" name="37 CuadroTexto"/>
          <p:cNvSpPr txBox="1"/>
          <p:nvPr/>
        </p:nvSpPr>
        <p:spPr>
          <a:xfrm>
            <a:off x="5033877" y="2745205"/>
            <a:ext cx="1033299" cy="425758"/>
          </a:xfrm>
          <a:prstGeom prst="rect">
            <a:avLst/>
          </a:prstGeom>
          <a:noFill/>
        </p:spPr>
        <p:txBody>
          <a:bodyPr wrap="square" rtlCol="0">
            <a:spAutoFit/>
          </a:bodyPr>
          <a:lstStyle/>
          <a:p>
            <a:pPr algn="r">
              <a:lnSpc>
                <a:spcPts val="1300"/>
              </a:lnSpc>
            </a:pPr>
            <a:r>
              <a:rPr lang="es-ES" sz="1200" b="0" dirty="0" smtClean="0">
                <a:solidFill>
                  <a:srgbClr val="4BACC6"/>
                </a:solidFill>
                <a:latin typeface="Calibri" pitchFamily="34" charset="0"/>
              </a:rPr>
              <a:t>Fondos de </a:t>
            </a:r>
            <a:br>
              <a:rPr lang="es-ES" sz="1200" b="0" dirty="0" smtClean="0">
                <a:solidFill>
                  <a:srgbClr val="4BACC6"/>
                </a:solidFill>
                <a:latin typeface="Calibri" pitchFamily="34" charset="0"/>
              </a:rPr>
            </a:br>
            <a:r>
              <a:rPr lang="es-ES" sz="1200" b="0" dirty="0" smtClean="0">
                <a:solidFill>
                  <a:srgbClr val="4BACC6"/>
                </a:solidFill>
                <a:latin typeface="Calibri" pitchFamily="34" charset="0"/>
              </a:rPr>
              <a:t>inversión</a:t>
            </a:r>
          </a:p>
        </p:txBody>
      </p:sp>
      <p:sp>
        <p:nvSpPr>
          <p:cNvPr id="26" name="37 CuadroTexto"/>
          <p:cNvSpPr txBox="1"/>
          <p:nvPr/>
        </p:nvSpPr>
        <p:spPr>
          <a:xfrm>
            <a:off x="4965187" y="1749212"/>
            <a:ext cx="1461115" cy="259045"/>
          </a:xfrm>
          <a:prstGeom prst="rect">
            <a:avLst/>
          </a:prstGeom>
          <a:noFill/>
        </p:spPr>
        <p:txBody>
          <a:bodyPr wrap="square" rtlCol="0">
            <a:spAutoFit/>
          </a:bodyPr>
          <a:lstStyle/>
          <a:p>
            <a:pPr algn="r">
              <a:lnSpc>
                <a:spcPts val="1300"/>
              </a:lnSpc>
            </a:pPr>
            <a:r>
              <a:rPr lang="es-ES" sz="1200" b="0" dirty="0" smtClean="0">
                <a:solidFill>
                  <a:srgbClr val="009AD8"/>
                </a:solidFill>
                <a:latin typeface="Calibri" pitchFamily="34" charset="0"/>
              </a:rPr>
              <a:t>Seguros y planes</a:t>
            </a:r>
          </a:p>
        </p:txBody>
      </p:sp>
      <p:sp>
        <p:nvSpPr>
          <p:cNvPr id="27" name="42 CuadroTexto"/>
          <p:cNvSpPr txBox="1"/>
          <p:nvPr/>
        </p:nvSpPr>
        <p:spPr>
          <a:xfrm>
            <a:off x="5877456" y="1476144"/>
            <a:ext cx="587020" cy="369332"/>
          </a:xfrm>
          <a:prstGeom prst="rect">
            <a:avLst/>
          </a:prstGeom>
          <a:noFill/>
        </p:spPr>
        <p:txBody>
          <a:bodyPr wrap="none" rtlCol="0">
            <a:spAutoFit/>
          </a:bodyPr>
          <a:lstStyle/>
          <a:p>
            <a:r>
              <a:rPr lang="es-ES" sz="1800" dirty="0" smtClean="0">
                <a:solidFill>
                  <a:srgbClr val="009AD8"/>
                </a:solidFill>
                <a:latin typeface="Calibri" pitchFamily="34" charset="0"/>
              </a:rPr>
              <a:t>18%</a:t>
            </a:r>
          </a:p>
        </p:txBody>
      </p:sp>
      <p:sp>
        <p:nvSpPr>
          <p:cNvPr id="28" name="42 CuadroTexto"/>
          <p:cNvSpPr txBox="1"/>
          <p:nvPr/>
        </p:nvSpPr>
        <p:spPr>
          <a:xfrm>
            <a:off x="7661482" y="2267470"/>
            <a:ext cx="587020" cy="369332"/>
          </a:xfrm>
          <a:prstGeom prst="rect">
            <a:avLst/>
          </a:prstGeom>
          <a:noFill/>
        </p:spPr>
        <p:txBody>
          <a:bodyPr wrap="none" rtlCol="0">
            <a:spAutoFit/>
          </a:bodyPr>
          <a:lstStyle/>
          <a:p>
            <a:r>
              <a:rPr lang="es-ES" sz="1800" dirty="0" smtClean="0">
                <a:solidFill>
                  <a:srgbClr val="748D99"/>
                </a:solidFill>
                <a:latin typeface="Calibri" pitchFamily="34" charset="0"/>
              </a:rPr>
              <a:t>62%</a:t>
            </a:r>
          </a:p>
        </p:txBody>
      </p:sp>
      <p:sp>
        <p:nvSpPr>
          <p:cNvPr id="29" name="42 CuadroTexto"/>
          <p:cNvSpPr txBox="1"/>
          <p:nvPr/>
        </p:nvSpPr>
        <p:spPr>
          <a:xfrm>
            <a:off x="5485985" y="2418899"/>
            <a:ext cx="587020" cy="369332"/>
          </a:xfrm>
          <a:prstGeom prst="rect">
            <a:avLst/>
          </a:prstGeom>
          <a:noFill/>
        </p:spPr>
        <p:txBody>
          <a:bodyPr wrap="none" rtlCol="0">
            <a:spAutoFit/>
          </a:bodyPr>
          <a:lstStyle/>
          <a:p>
            <a:r>
              <a:rPr lang="es-ES" sz="1800" dirty="0" smtClean="0">
                <a:solidFill>
                  <a:srgbClr val="4BACC6"/>
                </a:solidFill>
                <a:latin typeface="Calibri" pitchFamily="34" charset="0"/>
              </a:rPr>
              <a:t>20%</a:t>
            </a:r>
          </a:p>
        </p:txBody>
      </p:sp>
      <p:sp>
        <p:nvSpPr>
          <p:cNvPr id="32" name="62 Rectángulo"/>
          <p:cNvSpPr/>
          <p:nvPr/>
        </p:nvSpPr>
        <p:spPr bwMode="auto">
          <a:xfrm>
            <a:off x="5004942" y="3657600"/>
            <a:ext cx="3903351" cy="1188000"/>
          </a:xfrm>
          <a:prstGeom prst="rect">
            <a:avLst/>
          </a:prstGeom>
          <a:solidFill>
            <a:srgbClr val="EBEFF1"/>
          </a:solidFill>
          <a:ln w="9525" cap="flat" cmpd="sng" algn="ctr">
            <a:solidFill>
              <a:schemeClr val="bg1">
                <a:lumMod val="85000"/>
              </a:schemeClr>
            </a:solidFill>
            <a:prstDash val="solid"/>
            <a:round/>
            <a:headEnd type="none" w="med" len="med"/>
            <a:tailEnd type="none" w="med" len="med"/>
          </a:ln>
          <a:effectLst/>
        </p:spPr>
        <p:txBody>
          <a:bodyPr vert="horz" wrap="square" lIns="144000" tIns="45720" rIns="91440" bIns="45720" numCol="1" rtlCol="0" anchor="ctr" anchorCtr="0" compatLnSpc="1">
            <a:prstTxWarp prst="textNoShape">
              <a:avLst/>
            </a:prstTxWarp>
          </a:bodyPr>
          <a:lstStyle/>
          <a:p>
            <a:pPr marL="285750" indent="-285750" eaLnBrk="0" hangingPunct="0">
              <a:spcAft>
                <a:spcPts val="600"/>
              </a:spcAft>
              <a:buSzPct val="100000"/>
              <a:buFont typeface="Wingdings" panose="05000000000000000000" pitchFamily="2" charset="2"/>
              <a:buChar char="§"/>
            </a:pPr>
            <a:r>
              <a:rPr lang="es-ES" sz="1400" dirty="0" smtClean="0">
                <a:solidFill>
                  <a:srgbClr val="009AD8"/>
                </a:solidFill>
                <a:latin typeface="Calibri" pitchFamily="34" charset="0"/>
                <a:ea typeface="ＭＳ Ｐゴシック" pitchFamily="1" charset="-128"/>
                <a:cs typeface="Calibri" pitchFamily="34" charset="0"/>
              </a:rPr>
              <a:t>Crecimiento de las comisiones debido a la fortaleza en los negocios de previsión y de gestión de activos.</a:t>
            </a:r>
          </a:p>
        </p:txBody>
      </p:sp>
      <p:sp>
        <p:nvSpPr>
          <p:cNvPr id="33" name="CuadroTexto 32"/>
          <p:cNvSpPr txBox="1"/>
          <p:nvPr/>
        </p:nvSpPr>
        <p:spPr>
          <a:xfrm>
            <a:off x="171451" y="4927038"/>
            <a:ext cx="8220074" cy="215444"/>
          </a:xfrm>
          <a:prstGeom prst="rect">
            <a:avLst/>
          </a:prstGeom>
          <a:noFill/>
        </p:spPr>
        <p:txBody>
          <a:bodyPr wrap="square" rtlCol="0">
            <a:spAutoFit/>
          </a:bodyPr>
          <a:lstStyle/>
          <a:p>
            <a:r>
              <a:rPr lang="es-ES" b="0" baseline="30000" dirty="0">
                <a:solidFill>
                  <a:srgbClr val="899BAD"/>
                </a:solidFill>
                <a:latin typeface="Calibri" pitchFamily="34" charset="0"/>
              </a:rPr>
              <a:t>1</a:t>
            </a:r>
            <a:r>
              <a:rPr lang="es-ES" b="0" dirty="0">
                <a:solidFill>
                  <a:srgbClr val="899BAD"/>
                </a:solidFill>
                <a:latin typeface="Calibri" pitchFamily="34" charset="0"/>
              </a:rPr>
              <a:t> </a:t>
            </a:r>
            <a:r>
              <a:rPr lang="es-ES" b="0" dirty="0" smtClean="0">
                <a:solidFill>
                  <a:srgbClr val="899BAD"/>
                </a:solidFill>
                <a:latin typeface="Calibri" pitchFamily="34" charset="0"/>
              </a:rPr>
              <a:t>BPI febrero-septiembre</a:t>
            </a:r>
            <a:endParaRPr lang="es-ES" b="0" dirty="0">
              <a:solidFill>
                <a:srgbClr val="899BAD"/>
              </a:solidFill>
              <a:latin typeface="Calibri" pitchFamily="34" charset="0"/>
            </a:endParaRPr>
          </a:p>
        </p:txBody>
      </p:sp>
      <p:sp>
        <p:nvSpPr>
          <p:cNvPr id="39" name="24 Rectángulo"/>
          <p:cNvSpPr/>
          <p:nvPr/>
        </p:nvSpPr>
        <p:spPr bwMode="auto">
          <a:xfrm>
            <a:off x="3692688" y="1770744"/>
            <a:ext cx="936000" cy="2520000"/>
          </a:xfrm>
          <a:prstGeom prst="rect">
            <a:avLst/>
          </a:prstGeom>
          <a:solidFill>
            <a:srgbClr val="F0F3F4"/>
          </a:solidFill>
          <a:ln w="9525" cap="flat"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2400" smtClean="0">
              <a:solidFill>
                <a:srgbClr val="000000"/>
              </a:solidFill>
              <a:latin typeface="Calibri" pitchFamily="34" charset="0"/>
              <a:ea typeface="ＭＳ Ｐゴシック" charset="-128"/>
              <a:cs typeface="Calibri" pitchFamily="34" charset="0"/>
            </a:endParaRPr>
          </a:p>
        </p:txBody>
      </p:sp>
      <p:sp>
        <p:nvSpPr>
          <p:cNvPr id="58" name="CuadroTexto 57"/>
          <p:cNvSpPr txBox="1"/>
          <p:nvPr/>
        </p:nvSpPr>
        <p:spPr>
          <a:xfrm>
            <a:off x="3687315" y="4028444"/>
            <a:ext cx="923259" cy="220573"/>
          </a:xfrm>
          <a:prstGeom prst="rect">
            <a:avLst/>
          </a:prstGeom>
          <a:noFill/>
        </p:spPr>
        <p:txBody>
          <a:bodyPr wrap="square" rtlCol="0">
            <a:spAutoFit/>
          </a:bodyPr>
          <a:lstStyle/>
          <a:p>
            <a:pPr algn="ctr">
              <a:lnSpc>
                <a:spcPts val="1000"/>
              </a:lnSpc>
            </a:pPr>
            <a:r>
              <a:rPr lang="es-ES" sz="900" b="0" dirty="0" smtClean="0">
                <a:solidFill>
                  <a:prstClr val="black">
                    <a:lumMod val="75000"/>
                    <a:lumOff val="25000"/>
                  </a:prstClr>
                </a:solidFill>
                <a:latin typeface="Calibri" panose="020F0502020204030204" pitchFamily="34" charset="0"/>
              </a:rPr>
              <a:t>Grupo CABK</a:t>
            </a:r>
            <a:endParaRPr lang="es-ES" sz="900" b="0" baseline="30000" dirty="0">
              <a:solidFill>
                <a:prstClr val="black">
                  <a:lumMod val="75000"/>
                  <a:lumOff val="25000"/>
                </a:prstClr>
              </a:solidFill>
              <a:latin typeface="Calibri" panose="020F0502020204030204" pitchFamily="34" charset="0"/>
            </a:endParaRPr>
          </a:p>
        </p:txBody>
      </p:sp>
      <p:sp>
        <p:nvSpPr>
          <p:cNvPr id="59" name="CuadroTexto 58"/>
          <p:cNvSpPr txBox="1"/>
          <p:nvPr/>
        </p:nvSpPr>
        <p:spPr>
          <a:xfrm>
            <a:off x="1846078" y="4028444"/>
            <a:ext cx="494045" cy="220573"/>
          </a:xfrm>
          <a:prstGeom prst="rect">
            <a:avLst/>
          </a:prstGeom>
          <a:noFill/>
        </p:spPr>
        <p:txBody>
          <a:bodyPr wrap="none" rtlCol="0">
            <a:spAutoFit/>
          </a:bodyPr>
          <a:lstStyle/>
          <a:p>
            <a:pPr algn="ctr">
              <a:lnSpc>
                <a:spcPts val="1000"/>
              </a:lnSpc>
            </a:pPr>
            <a:r>
              <a:rPr lang="es-ES" sz="900" b="0" dirty="0" smtClean="0">
                <a:solidFill>
                  <a:prstClr val="black">
                    <a:lumMod val="75000"/>
                    <a:lumOff val="25000"/>
                  </a:prstClr>
                </a:solidFill>
                <a:latin typeface="Calibri" panose="020F0502020204030204" pitchFamily="34" charset="0"/>
              </a:rPr>
              <a:t>sin BPI</a:t>
            </a:r>
            <a:endParaRPr lang="es-ES" sz="900" b="0" baseline="30000" dirty="0">
              <a:solidFill>
                <a:prstClr val="black">
                  <a:lumMod val="75000"/>
                  <a:lumOff val="25000"/>
                </a:prstClr>
              </a:solidFill>
              <a:latin typeface="Calibri" panose="020F0502020204030204" pitchFamily="34" charset="0"/>
            </a:endParaRPr>
          </a:p>
        </p:txBody>
      </p:sp>
      <p:pic>
        <p:nvPicPr>
          <p:cNvPr id="60" name="21 Imagen" descr="CaixaBank_logo_RGB_horizontal300.tif"/>
          <p:cNvPicPr>
            <a:picLocks noChangeAspect="1"/>
          </p:cNvPicPr>
          <p:nvPr/>
        </p:nvPicPr>
        <p:blipFill>
          <a:blip r:embed="rId3" cstate="print">
            <a:clrChange>
              <a:clrFrom>
                <a:srgbClr val="FFFFFF"/>
              </a:clrFrom>
              <a:clrTo>
                <a:srgbClr val="FFFFFF">
                  <a:alpha val="0"/>
                </a:srgbClr>
              </a:clrTo>
            </a:clrChange>
          </a:blip>
          <a:srcRect r="67264"/>
          <a:stretch>
            <a:fillRect/>
          </a:stretch>
        </p:blipFill>
        <p:spPr bwMode="auto">
          <a:xfrm>
            <a:off x="1684979" y="4040247"/>
            <a:ext cx="268440" cy="216000"/>
          </a:xfrm>
          <a:prstGeom prst="rect">
            <a:avLst/>
          </a:prstGeom>
          <a:noFill/>
          <a:ln w="9525">
            <a:noFill/>
            <a:miter lim="800000"/>
            <a:headEnd/>
            <a:tailEnd/>
          </a:ln>
        </p:spPr>
      </p:pic>
      <p:cxnSp>
        <p:nvCxnSpPr>
          <p:cNvPr id="63" name="29 Conector angular"/>
          <p:cNvCxnSpPr>
            <a:stCxn id="40" idx="2"/>
            <a:endCxn id="39" idx="2"/>
          </p:cNvCxnSpPr>
          <p:nvPr/>
        </p:nvCxnSpPr>
        <p:spPr bwMode="auto">
          <a:xfrm rot="16200000" flipH="1">
            <a:off x="2535088" y="2665144"/>
            <a:ext cx="2" cy="3251197"/>
          </a:xfrm>
          <a:prstGeom prst="bentConnector3">
            <a:avLst>
              <a:gd name="adj1" fmla="val 11430100000"/>
            </a:avLst>
          </a:prstGeom>
          <a:solidFill>
            <a:schemeClr val="accent1"/>
          </a:solidFill>
          <a:ln w="9525" cap="flat" cmpd="sng" algn="ctr">
            <a:solidFill>
              <a:srgbClr val="728DA2"/>
            </a:solidFill>
            <a:prstDash val="sysDot"/>
            <a:round/>
            <a:headEnd type="none" w="med" len="med"/>
            <a:tailEnd type="none" w="med" len="med"/>
          </a:ln>
          <a:effectLst/>
        </p:spPr>
      </p:cxnSp>
      <p:sp>
        <p:nvSpPr>
          <p:cNvPr id="64" name="39 Rectángulo"/>
          <p:cNvSpPr/>
          <p:nvPr/>
        </p:nvSpPr>
        <p:spPr bwMode="auto">
          <a:xfrm>
            <a:off x="2155651" y="4409112"/>
            <a:ext cx="756000" cy="288000"/>
          </a:xfrm>
          <a:prstGeom prst="rect">
            <a:avLst/>
          </a:prstGeom>
          <a:solidFill>
            <a:srgbClr val="93CDDD"/>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hangingPunct="0">
              <a:defRPr/>
            </a:pPr>
            <a:r>
              <a:rPr lang="es-ES" sz="1400" kern="0" dirty="0" smtClean="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rPr>
              <a:t>+20,8%</a:t>
            </a:r>
            <a:endParaRPr lang="es-ES" sz="1400" kern="0" dirty="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endParaRPr>
          </a:p>
        </p:txBody>
      </p:sp>
      <p:graphicFrame>
        <p:nvGraphicFramePr>
          <p:cNvPr id="48" name="Gráfico 47"/>
          <p:cNvGraphicFramePr/>
          <p:nvPr>
            <p:extLst>
              <p:ext uri="{D42A27DB-BD31-4B8C-83A1-F6EECF244321}">
                <p14:modId xmlns:p14="http://schemas.microsoft.com/office/powerpoint/2010/main" val="287558232"/>
              </p:ext>
            </p:extLst>
          </p:nvPr>
        </p:nvGraphicFramePr>
        <p:xfrm>
          <a:off x="221346" y="1883901"/>
          <a:ext cx="4622799" cy="2257399"/>
        </p:xfrm>
        <a:graphic>
          <a:graphicData uri="http://schemas.openxmlformats.org/drawingml/2006/chart">
            <c:chart xmlns:c="http://schemas.openxmlformats.org/drawingml/2006/chart" xmlns:r="http://schemas.openxmlformats.org/officeDocument/2006/relationships" r:id="rId4"/>
          </a:graphicData>
        </a:graphic>
      </p:graphicFrame>
      <p:sp>
        <p:nvSpPr>
          <p:cNvPr id="50" name="CuadroTexto 49"/>
          <p:cNvSpPr txBox="1"/>
          <p:nvPr/>
        </p:nvSpPr>
        <p:spPr>
          <a:xfrm>
            <a:off x="621991" y="2285181"/>
            <a:ext cx="537328" cy="276999"/>
          </a:xfrm>
          <a:prstGeom prst="rect">
            <a:avLst/>
          </a:prstGeom>
          <a:noFill/>
        </p:spPr>
        <p:txBody>
          <a:bodyPr wrap="none" rtlCol="0">
            <a:spAutoFit/>
          </a:bodyPr>
          <a:lstStyle/>
          <a:p>
            <a:pPr algn="ctr"/>
            <a:r>
              <a:rPr lang="es-ES" sz="1200" b="0" dirty="0" smtClean="0">
                <a:solidFill>
                  <a:srgbClr val="595959"/>
                </a:solidFill>
                <a:latin typeface="Calibri" panose="020F0502020204030204" pitchFamily="34" charset="0"/>
              </a:rPr>
              <a:t>1.546</a:t>
            </a:r>
            <a:endParaRPr lang="es-ES" sz="1200" b="0" dirty="0">
              <a:solidFill>
                <a:srgbClr val="595959"/>
              </a:solidFill>
              <a:latin typeface="Calibri" panose="020F0502020204030204" pitchFamily="34" charset="0"/>
            </a:endParaRPr>
          </a:p>
        </p:txBody>
      </p:sp>
      <p:sp>
        <p:nvSpPr>
          <p:cNvPr id="53" name="CuadroTexto 52"/>
          <p:cNvSpPr txBox="1"/>
          <p:nvPr/>
        </p:nvSpPr>
        <p:spPr>
          <a:xfrm>
            <a:off x="2897260" y="2001698"/>
            <a:ext cx="420308" cy="276999"/>
          </a:xfrm>
          <a:prstGeom prst="rect">
            <a:avLst/>
          </a:prstGeom>
          <a:noFill/>
        </p:spPr>
        <p:txBody>
          <a:bodyPr wrap="none" rtlCol="0">
            <a:spAutoFit/>
          </a:bodyPr>
          <a:lstStyle/>
          <a:p>
            <a:pPr algn="ctr"/>
            <a:r>
              <a:rPr lang="es-ES" sz="1200" b="0" dirty="0" smtClean="0">
                <a:solidFill>
                  <a:srgbClr val="595959"/>
                </a:solidFill>
                <a:latin typeface="Calibri" panose="020F0502020204030204" pitchFamily="34" charset="0"/>
              </a:rPr>
              <a:t>194</a:t>
            </a:r>
            <a:endParaRPr lang="es-ES" sz="1200" b="0" dirty="0">
              <a:solidFill>
                <a:srgbClr val="595959"/>
              </a:solidFill>
              <a:latin typeface="Calibri" panose="020F0502020204030204" pitchFamily="34" charset="0"/>
            </a:endParaRPr>
          </a:p>
        </p:txBody>
      </p:sp>
      <p:sp>
        <p:nvSpPr>
          <p:cNvPr id="55" name="CuadroTexto 54"/>
          <p:cNvSpPr txBox="1"/>
          <p:nvPr/>
        </p:nvSpPr>
        <p:spPr>
          <a:xfrm>
            <a:off x="3826262" y="1927443"/>
            <a:ext cx="655950" cy="338554"/>
          </a:xfrm>
          <a:prstGeom prst="rect">
            <a:avLst/>
          </a:prstGeom>
          <a:noFill/>
        </p:spPr>
        <p:txBody>
          <a:bodyPr wrap="none" rtlCol="0">
            <a:spAutoFit/>
          </a:bodyPr>
          <a:lstStyle/>
          <a:p>
            <a:pPr algn="ctr"/>
            <a:r>
              <a:rPr lang="es-ES" sz="1600" dirty="0" smtClean="0">
                <a:solidFill>
                  <a:prstClr val="black"/>
                </a:solidFill>
                <a:latin typeface="Calibri" panose="020F0502020204030204" pitchFamily="34" charset="0"/>
              </a:rPr>
              <a:t>1.867</a:t>
            </a:r>
            <a:endParaRPr lang="es-ES" sz="1600" dirty="0">
              <a:solidFill>
                <a:prstClr val="black"/>
              </a:solidFill>
              <a:latin typeface="Calibri" panose="020F0502020204030204" pitchFamily="34" charset="0"/>
            </a:endParaRPr>
          </a:p>
        </p:txBody>
      </p:sp>
      <p:sp>
        <p:nvSpPr>
          <p:cNvPr id="56" name="CuadroTexto 55"/>
          <p:cNvSpPr txBox="1"/>
          <p:nvPr/>
        </p:nvSpPr>
        <p:spPr>
          <a:xfrm>
            <a:off x="1657687" y="2128107"/>
            <a:ext cx="655950" cy="338554"/>
          </a:xfrm>
          <a:prstGeom prst="rect">
            <a:avLst/>
          </a:prstGeom>
          <a:noFill/>
        </p:spPr>
        <p:txBody>
          <a:bodyPr wrap="none" rtlCol="0">
            <a:spAutoFit/>
          </a:bodyPr>
          <a:lstStyle/>
          <a:p>
            <a:pPr algn="ctr"/>
            <a:r>
              <a:rPr lang="es-ES" sz="1600" dirty="0" smtClean="0">
                <a:solidFill>
                  <a:srgbClr val="009AD8"/>
                </a:solidFill>
                <a:latin typeface="Calibri" panose="020F0502020204030204" pitchFamily="34" charset="0"/>
              </a:rPr>
              <a:t>1.673</a:t>
            </a:r>
            <a:endParaRPr lang="es-ES" sz="1600" dirty="0">
              <a:solidFill>
                <a:srgbClr val="009AD8"/>
              </a:solidFill>
              <a:latin typeface="Calibri" panose="020F0502020204030204" pitchFamily="34" charset="0"/>
            </a:endParaRPr>
          </a:p>
        </p:txBody>
      </p:sp>
      <p:sp>
        <p:nvSpPr>
          <p:cNvPr id="57" name="CuadroTexto 56"/>
          <p:cNvSpPr txBox="1"/>
          <p:nvPr/>
        </p:nvSpPr>
        <p:spPr>
          <a:xfrm>
            <a:off x="2898863" y="2431091"/>
            <a:ext cx="417102" cy="261610"/>
          </a:xfrm>
          <a:prstGeom prst="rect">
            <a:avLst/>
          </a:prstGeom>
          <a:noFill/>
        </p:spPr>
        <p:txBody>
          <a:bodyPr wrap="none" rtlCol="0">
            <a:spAutoFit/>
          </a:bodyPr>
          <a:lstStyle/>
          <a:p>
            <a:r>
              <a:rPr lang="es-ES" sz="1100" b="0" dirty="0" smtClean="0">
                <a:solidFill>
                  <a:srgbClr val="595959"/>
                </a:solidFill>
                <a:latin typeface="Calibri" panose="020F0502020204030204" pitchFamily="34" charset="0"/>
              </a:rPr>
              <a:t>BPI</a:t>
            </a:r>
            <a:r>
              <a:rPr lang="es-ES" sz="1100" b="0" baseline="30000" dirty="0" smtClean="0">
                <a:solidFill>
                  <a:srgbClr val="595959"/>
                </a:solidFill>
                <a:latin typeface="Calibri" panose="020F0502020204030204" pitchFamily="34" charset="0"/>
              </a:rPr>
              <a:t>1</a:t>
            </a:r>
            <a:endParaRPr lang="es-ES" sz="1100" b="0" baseline="30000" dirty="0">
              <a:solidFill>
                <a:srgbClr val="595959"/>
              </a:solidFill>
              <a:latin typeface="Calibri" panose="020F0502020204030204" pitchFamily="34" charset="0"/>
            </a:endParaRPr>
          </a:p>
        </p:txBody>
      </p:sp>
      <p:cxnSp>
        <p:nvCxnSpPr>
          <p:cNvPr id="61" name="29 Conector angular"/>
          <p:cNvCxnSpPr>
            <a:stCxn id="40" idx="0"/>
            <a:endCxn id="56" idx="0"/>
          </p:cNvCxnSpPr>
          <p:nvPr/>
        </p:nvCxnSpPr>
        <p:spPr bwMode="auto">
          <a:xfrm rot="5400000" flipH="1" flipV="1">
            <a:off x="1445238" y="1592360"/>
            <a:ext cx="4676" cy="1076171"/>
          </a:xfrm>
          <a:prstGeom prst="bentConnector3">
            <a:avLst>
              <a:gd name="adj1" fmla="val 9062746"/>
            </a:avLst>
          </a:prstGeom>
          <a:solidFill>
            <a:schemeClr val="accent1"/>
          </a:solidFill>
          <a:ln w="9525" cap="flat" cmpd="sng" algn="ctr">
            <a:solidFill>
              <a:srgbClr val="728DA2"/>
            </a:solidFill>
            <a:prstDash val="sysDot"/>
            <a:round/>
            <a:headEnd type="none" w="med" len="med"/>
            <a:tailEnd type="triangle" w="lg" len="lg"/>
          </a:ln>
          <a:effectLst/>
        </p:spPr>
      </p:cxnSp>
      <p:sp>
        <p:nvSpPr>
          <p:cNvPr id="62" name="39 Rectángulo"/>
          <p:cNvSpPr/>
          <p:nvPr/>
        </p:nvSpPr>
        <p:spPr bwMode="auto">
          <a:xfrm>
            <a:off x="1069576" y="1571814"/>
            <a:ext cx="756000" cy="288000"/>
          </a:xfrm>
          <a:prstGeom prst="rect">
            <a:avLst/>
          </a:prstGeom>
          <a:solidFill>
            <a:srgbClr val="93CDDD"/>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hangingPunct="0">
              <a:defRPr/>
            </a:pPr>
            <a:r>
              <a:rPr lang="es-ES" sz="1400" kern="0" dirty="0" smtClean="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rPr>
              <a:t>+8,2%</a:t>
            </a:r>
            <a:endParaRPr lang="es-ES" sz="1400" kern="0" dirty="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endParaRPr>
          </a:p>
        </p:txBody>
      </p:sp>
    </p:spTree>
    <p:extLst>
      <p:ext uri="{BB962C8B-B14F-4D97-AF65-F5344CB8AC3E}">
        <p14:creationId xmlns:p14="http://schemas.microsoft.com/office/powerpoint/2010/main" val="4002392150"/>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30 Llamada rectangular"/>
          <p:cNvSpPr/>
          <p:nvPr/>
        </p:nvSpPr>
        <p:spPr bwMode="auto">
          <a:xfrm>
            <a:off x="247650" y="992894"/>
            <a:ext cx="7054850" cy="3744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44000" tIns="72000" rIns="91440" bIns="45720" numCol="1" rtlCol="0" anchor="t" anchorCtr="0" compatLnSpc="1">
            <a:prstTxWarp prst="textNoShape">
              <a:avLst/>
            </a:prstTxWarp>
          </a:bodyPr>
          <a:lstStyle/>
          <a:p>
            <a:pPr marL="3175" eaLnBrk="0" fontAlgn="auto" hangingPunct="0">
              <a:spcBef>
                <a:spcPts val="0"/>
              </a:spcBef>
              <a:spcAft>
                <a:spcPts val="0"/>
              </a:spcAft>
            </a:pPr>
            <a:r>
              <a:rPr lang="es-ES" sz="1400" kern="0" dirty="0" smtClean="0">
                <a:solidFill>
                  <a:srgbClr val="009AD8"/>
                </a:solidFill>
                <a:latin typeface="Calibri" pitchFamily="34" charset="0"/>
                <a:ea typeface="ＭＳ Ｐゴシック" pitchFamily="1" charset="-128"/>
                <a:cs typeface="Calibri" pitchFamily="34" charset="0"/>
              </a:rPr>
              <a:t>Gastos de explotación</a:t>
            </a:r>
          </a:p>
          <a:p>
            <a:pPr marL="3175" eaLnBrk="0" fontAlgn="auto" hangingPunct="0">
              <a:spcBef>
                <a:spcPts val="0"/>
              </a:spcBef>
              <a:spcAft>
                <a:spcPts val="0"/>
              </a:spcAft>
            </a:pPr>
            <a:r>
              <a:rPr lang="es-ES" sz="1100" b="0" kern="0" dirty="0" smtClean="0">
                <a:solidFill>
                  <a:srgbClr val="009AD8"/>
                </a:solidFill>
                <a:latin typeface="Calibri" pitchFamily="34" charset="0"/>
                <a:ea typeface="ＭＳ Ｐゴシック" pitchFamily="1" charset="-128"/>
                <a:cs typeface="Calibri" pitchFamily="34" charset="0"/>
              </a:rPr>
              <a:t>En millones de euros</a:t>
            </a:r>
            <a:endParaRPr lang="es-ES" sz="1100" b="0" kern="0" dirty="0">
              <a:solidFill>
                <a:srgbClr val="009AD8"/>
              </a:solidFill>
              <a:latin typeface="Calibri" pitchFamily="34" charset="0"/>
              <a:ea typeface="ＭＳ Ｐゴシック" pitchFamily="1" charset="-128"/>
              <a:cs typeface="Calibri" pitchFamily="34" charset="0"/>
            </a:endParaRPr>
          </a:p>
        </p:txBody>
      </p:sp>
      <p:cxnSp>
        <p:nvCxnSpPr>
          <p:cNvPr id="77" name="29 Conector angular"/>
          <p:cNvCxnSpPr/>
          <p:nvPr/>
        </p:nvCxnSpPr>
        <p:spPr bwMode="auto">
          <a:xfrm rot="5400000" flipH="1" flipV="1">
            <a:off x="3416255" y="2380188"/>
            <a:ext cx="7377" cy="3384000"/>
          </a:xfrm>
          <a:prstGeom prst="bentConnector3">
            <a:avLst>
              <a:gd name="adj1" fmla="val -5595147"/>
            </a:avLst>
          </a:prstGeom>
          <a:solidFill>
            <a:schemeClr val="accent1"/>
          </a:solidFill>
          <a:ln w="9525" cap="flat" cmpd="sng" algn="ctr">
            <a:solidFill>
              <a:srgbClr val="728DA2"/>
            </a:solidFill>
            <a:prstDash val="sysDot"/>
            <a:round/>
            <a:headEnd type="none" w="med" len="med"/>
            <a:tailEnd type="none" w="med" len="med"/>
          </a:ln>
          <a:effectLst/>
        </p:spPr>
      </p:cxnSp>
      <p:sp>
        <p:nvSpPr>
          <p:cNvPr id="73" name="24 Rectángulo"/>
          <p:cNvSpPr/>
          <p:nvPr/>
        </p:nvSpPr>
        <p:spPr bwMode="auto">
          <a:xfrm>
            <a:off x="1400964" y="1904750"/>
            <a:ext cx="810230" cy="2314001"/>
          </a:xfrm>
          <a:prstGeom prst="rect">
            <a:avLst/>
          </a:prstGeom>
          <a:solidFill>
            <a:srgbClr val="F0F3F4"/>
          </a:solidFill>
          <a:ln w="9525" cap="flat"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2400" smtClean="0">
              <a:solidFill>
                <a:srgbClr val="000000"/>
              </a:solidFill>
              <a:latin typeface="Calibri" pitchFamily="34" charset="0"/>
              <a:ea typeface="ＭＳ Ｐゴシック" charset="-128"/>
              <a:cs typeface="Calibri" pitchFamily="34" charset="0"/>
            </a:endParaRPr>
          </a:p>
        </p:txBody>
      </p:sp>
      <p:sp>
        <p:nvSpPr>
          <p:cNvPr id="74" name="24 Rectángulo"/>
          <p:cNvSpPr/>
          <p:nvPr/>
        </p:nvSpPr>
        <p:spPr bwMode="auto">
          <a:xfrm>
            <a:off x="4458523" y="1655201"/>
            <a:ext cx="828000" cy="2563550"/>
          </a:xfrm>
          <a:prstGeom prst="rect">
            <a:avLst/>
          </a:prstGeom>
          <a:solidFill>
            <a:srgbClr val="F0F3F4"/>
          </a:solidFill>
          <a:ln w="9525" cap="flat"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2400" smtClean="0">
              <a:solidFill>
                <a:srgbClr val="000000"/>
              </a:solidFill>
              <a:latin typeface="Calibri" pitchFamily="34" charset="0"/>
              <a:ea typeface="ＭＳ Ｐゴシック" charset="-128"/>
              <a:cs typeface="Calibri" pitchFamily="34" charset="0"/>
            </a:endParaRPr>
          </a:p>
        </p:txBody>
      </p:sp>
      <p:sp>
        <p:nvSpPr>
          <p:cNvPr id="5"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Estricta disciplina en costes con importantes actuaciones extraordinarias en 2017</a:t>
            </a:r>
            <a:endParaRPr lang="es-ES" sz="1400" i="1" kern="0" dirty="0">
              <a:solidFill>
                <a:prstClr val="white"/>
              </a:solidFill>
              <a:latin typeface="Calibri" pitchFamily="34" charset="0"/>
              <a:cs typeface="Calibri" pitchFamily="34" charset="0"/>
            </a:endParaRPr>
          </a:p>
        </p:txBody>
      </p:sp>
      <p:sp>
        <p:nvSpPr>
          <p:cNvPr id="12" name="9 Rectángulo"/>
          <p:cNvSpPr/>
          <p:nvPr/>
        </p:nvSpPr>
        <p:spPr>
          <a:xfrm>
            <a:off x="160079" y="4888711"/>
            <a:ext cx="5484031" cy="215444"/>
          </a:xfrm>
          <a:prstGeom prst="rect">
            <a:avLst/>
          </a:prstGeom>
        </p:spPr>
        <p:txBody>
          <a:bodyPr wrap="square">
            <a:spAutoFit/>
          </a:bodyPr>
          <a:lstStyle/>
          <a:p>
            <a:pPr>
              <a:defRPr/>
            </a:pPr>
            <a:r>
              <a:rPr lang="es-ES" b="0" baseline="30000" dirty="0" smtClean="0">
                <a:solidFill>
                  <a:srgbClr val="899BAD"/>
                </a:solidFill>
                <a:latin typeface="Calibri" pitchFamily="34" charset="0"/>
              </a:rPr>
              <a:t>1</a:t>
            </a:r>
            <a:r>
              <a:rPr lang="es-ES" b="0" dirty="0" smtClean="0">
                <a:solidFill>
                  <a:srgbClr val="899BAD"/>
                </a:solidFill>
                <a:latin typeface="Calibri" pitchFamily="34" charset="0"/>
              </a:rPr>
              <a:t> BPI febrero-septiembre. Incluye 318 MM€ de gastos recurrentes y 106 MM€ de gastos extraordinarios</a:t>
            </a:r>
            <a:endParaRPr lang="es-ES" b="0" dirty="0">
              <a:solidFill>
                <a:srgbClr val="899BAD"/>
              </a:solidFill>
              <a:latin typeface="Calibri" pitchFamily="34" charset="0"/>
            </a:endParaRPr>
          </a:p>
        </p:txBody>
      </p:sp>
      <p:graphicFrame>
        <p:nvGraphicFramePr>
          <p:cNvPr id="44" name="Gráfico 43"/>
          <p:cNvGraphicFramePr/>
          <p:nvPr>
            <p:extLst/>
          </p:nvPr>
        </p:nvGraphicFramePr>
        <p:xfrm>
          <a:off x="1151890" y="1749425"/>
          <a:ext cx="4320000" cy="2398002"/>
        </p:xfrm>
        <a:graphic>
          <a:graphicData uri="http://schemas.openxmlformats.org/drawingml/2006/chart">
            <c:chart xmlns:c="http://schemas.openxmlformats.org/drawingml/2006/chart" xmlns:r="http://schemas.openxmlformats.org/officeDocument/2006/relationships" r:id="rId3"/>
          </a:graphicData>
        </a:graphic>
      </p:graphicFrame>
      <p:sp>
        <p:nvSpPr>
          <p:cNvPr id="54" name="CuadroTexto 53"/>
          <p:cNvSpPr txBox="1"/>
          <p:nvPr/>
        </p:nvSpPr>
        <p:spPr>
          <a:xfrm>
            <a:off x="1538518" y="2779688"/>
            <a:ext cx="537327" cy="276999"/>
          </a:xfrm>
          <a:prstGeom prst="rect">
            <a:avLst/>
          </a:prstGeom>
          <a:noFill/>
        </p:spPr>
        <p:txBody>
          <a:bodyPr wrap="none" rtlCol="0">
            <a:spAutoFit/>
          </a:bodyPr>
          <a:lstStyle/>
          <a:p>
            <a:r>
              <a:rPr lang="es-ES" sz="1200" b="0" dirty="0" smtClean="0">
                <a:solidFill>
                  <a:prstClr val="white"/>
                </a:solidFill>
                <a:latin typeface="Calibri" pitchFamily="34" charset="0"/>
              </a:rPr>
              <a:t>2.997</a:t>
            </a:r>
          </a:p>
        </p:txBody>
      </p:sp>
      <p:sp>
        <p:nvSpPr>
          <p:cNvPr id="56" name="CuadroTexto 55"/>
          <p:cNvSpPr txBox="1"/>
          <p:nvPr/>
        </p:nvSpPr>
        <p:spPr>
          <a:xfrm>
            <a:off x="1592085" y="2206947"/>
            <a:ext cx="420308" cy="276999"/>
          </a:xfrm>
          <a:prstGeom prst="rect">
            <a:avLst/>
          </a:prstGeom>
          <a:noFill/>
        </p:spPr>
        <p:txBody>
          <a:bodyPr wrap="none" rtlCol="0">
            <a:spAutoFit/>
          </a:bodyPr>
          <a:lstStyle/>
          <a:p>
            <a:r>
              <a:rPr lang="es-ES" sz="1200" b="0" dirty="0" smtClean="0">
                <a:solidFill>
                  <a:prstClr val="white"/>
                </a:solidFill>
                <a:latin typeface="Calibri" pitchFamily="34" charset="0"/>
              </a:rPr>
              <a:t>121</a:t>
            </a:r>
          </a:p>
        </p:txBody>
      </p:sp>
      <p:sp>
        <p:nvSpPr>
          <p:cNvPr id="65" name="CuadroTexto 64"/>
          <p:cNvSpPr txBox="1"/>
          <p:nvPr/>
        </p:nvSpPr>
        <p:spPr>
          <a:xfrm>
            <a:off x="1538518" y="1988400"/>
            <a:ext cx="537328" cy="276999"/>
          </a:xfrm>
          <a:prstGeom prst="rect">
            <a:avLst/>
          </a:prstGeom>
          <a:noFill/>
        </p:spPr>
        <p:txBody>
          <a:bodyPr wrap="none" rtlCol="0">
            <a:spAutoFit/>
          </a:bodyPr>
          <a:lstStyle/>
          <a:p>
            <a:pPr algn="ctr"/>
            <a:r>
              <a:rPr lang="es-ES" sz="1200" b="0" dirty="0" smtClean="0">
                <a:solidFill>
                  <a:srgbClr val="595959"/>
                </a:solidFill>
                <a:latin typeface="Calibri" panose="020F0502020204030204" pitchFamily="34" charset="0"/>
              </a:rPr>
              <a:t>3.118</a:t>
            </a:r>
            <a:endParaRPr lang="es-ES" sz="1200" b="0" dirty="0">
              <a:solidFill>
                <a:srgbClr val="595959"/>
              </a:solidFill>
              <a:latin typeface="Calibri" panose="020F0502020204030204" pitchFamily="34" charset="0"/>
            </a:endParaRPr>
          </a:p>
        </p:txBody>
      </p:sp>
      <p:cxnSp>
        <p:nvCxnSpPr>
          <p:cNvPr id="66" name="29 Conector angular"/>
          <p:cNvCxnSpPr/>
          <p:nvPr/>
        </p:nvCxnSpPr>
        <p:spPr bwMode="auto">
          <a:xfrm rot="16200000" flipH="1">
            <a:off x="2252879" y="1542701"/>
            <a:ext cx="8603" cy="900000"/>
          </a:xfrm>
          <a:prstGeom prst="bentConnector3">
            <a:avLst>
              <a:gd name="adj1" fmla="val -5019179"/>
            </a:avLst>
          </a:prstGeom>
          <a:solidFill>
            <a:schemeClr val="accent1"/>
          </a:solidFill>
          <a:ln w="9525" cap="flat" cmpd="sng" algn="ctr">
            <a:solidFill>
              <a:srgbClr val="728DA2"/>
            </a:solidFill>
            <a:prstDash val="sysDot"/>
            <a:round/>
            <a:headEnd type="none" w="med" len="med"/>
            <a:tailEnd type="triangle" w="lg" len="lg"/>
          </a:ln>
          <a:effectLst/>
        </p:spPr>
      </p:cxnSp>
      <p:sp>
        <p:nvSpPr>
          <p:cNvPr id="67" name="39 Rectángulo"/>
          <p:cNvSpPr/>
          <p:nvPr/>
        </p:nvSpPr>
        <p:spPr bwMode="auto">
          <a:xfrm>
            <a:off x="1933180" y="1411567"/>
            <a:ext cx="648000" cy="288000"/>
          </a:xfrm>
          <a:prstGeom prst="rect">
            <a:avLst/>
          </a:prstGeom>
          <a:solidFill>
            <a:srgbClr val="93CDDD"/>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hangingPunct="0">
              <a:defRPr/>
            </a:pPr>
            <a:r>
              <a:rPr lang="es-ES" sz="1400" kern="0" dirty="0" smtClean="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rPr>
              <a:t>-2,9%</a:t>
            </a:r>
            <a:endParaRPr lang="es-ES" sz="1400" kern="0" dirty="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endParaRPr>
          </a:p>
        </p:txBody>
      </p:sp>
      <p:graphicFrame>
        <p:nvGraphicFramePr>
          <p:cNvPr id="30" name="Gráfico 29"/>
          <p:cNvGraphicFramePr/>
          <p:nvPr>
            <p:extLst>
              <p:ext uri="{D42A27DB-BD31-4B8C-83A1-F6EECF244321}">
                <p14:modId xmlns:p14="http://schemas.microsoft.com/office/powerpoint/2010/main" val="1135002534"/>
              </p:ext>
            </p:extLst>
          </p:nvPr>
        </p:nvGraphicFramePr>
        <p:xfrm>
          <a:off x="963432" y="1749425"/>
          <a:ext cx="4608000" cy="2398002"/>
        </p:xfrm>
        <a:graphic>
          <a:graphicData uri="http://schemas.openxmlformats.org/drawingml/2006/chart">
            <c:chart xmlns:c="http://schemas.openxmlformats.org/drawingml/2006/chart" xmlns:r="http://schemas.openxmlformats.org/officeDocument/2006/relationships" r:id="rId4"/>
          </a:graphicData>
        </a:graphic>
      </p:graphicFrame>
      <p:sp>
        <p:nvSpPr>
          <p:cNvPr id="31" name="Rectángulo 30"/>
          <p:cNvSpPr/>
          <p:nvPr/>
        </p:nvSpPr>
        <p:spPr bwMode="auto">
          <a:xfrm>
            <a:off x="2664236" y="2334662"/>
            <a:ext cx="180000" cy="149284"/>
          </a:xfrm>
          <a:prstGeom prst="rect">
            <a:avLst/>
          </a:prstGeom>
          <a:solidFill>
            <a:srgbClr val="748D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32" name="CuadroTexto 31"/>
          <p:cNvSpPr txBox="1"/>
          <p:nvPr/>
        </p:nvSpPr>
        <p:spPr>
          <a:xfrm>
            <a:off x="2613436" y="2272199"/>
            <a:ext cx="263214" cy="276999"/>
          </a:xfrm>
          <a:prstGeom prst="rect">
            <a:avLst/>
          </a:prstGeom>
          <a:noFill/>
        </p:spPr>
        <p:txBody>
          <a:bodyPr wrap="none" rtlCol="0">
            <a:spAutoFit/>
          </a:bodyPr>
          <a:lstStyle/>
          <a:p>
            <a:r>
              <a:rPr lang="es-ES" sz="1200" b="0" dirty="0" smtClean="0">
                <a:solidFill>
                  <a:prstClr val="white"/>
                </a:solidFill>
                <a:latin typeface="Calibri" pitchFamily="34" charset="0"/>
              </a:rPr>
              <a:t>3</a:t>
            </a:r>
          </a:p>
        </p:txBody>
      </p:sp>
      <p:sp>
        <p:nvSpPr>
          <p:cNvPr id="33" name="CuadroTexto 32"/>
          <p:cNvSpPr txBox="1"/>
          <p:nvPr/>
        </p:nvSpPr>
        <p:spPr>
          <a:xfrm>
            <a:off x="2472602" y="2684438"/>
            <a:ext cx="537327" cy="276999"/>
          </a:xfrm>
          <a:prstGeom prst="rect">
            <a:avLst/>
          </a:prstGeom>
          <a:noFill/>
        </p:spPr>
        <p:txBody>
          <a:bodyPr wrap="none" rtlCol="0">
            <a:spAutoFit/>
          </a:bodyPr>
          <a:lstStyle/>
          <a:p>
            <a:r>
              <a:rPr lang="es-ES" sz="1200" b="0" dirty="0" smtClean="0">
                <a:solidFill>
                  <a:prstClr val="white"/>
                </a:solidFill>
                <a:latin typeface="Calibri" pitchFamily="34" charset="0"/>
              </a:rPr>
              <a:t>3.025</a:t>
            </a:r>
          </a:p>
        </p:txBody>
      </p:sp>
      <p:sp>
        <p:nvSpPr>
          <p:cNvPr id="34" name="CuadroTexto 33"/>
          <p:cNvSpPr txBox="1"/>
          <p:nvPr/>
        </p:nvSpPr>
        <p:spPr>
          <a:xfrm>
            <a:off x="2363185" y="2006892"/>
            <a:ext cx="737109" cy="338554"/>
          </a:xfrm>
          <a:prstGeom prst="rect">
            <a:avLst/>
          </a:prstGeom>
          <a:noFill/>
        </p:spPr>
        <p:txBody>
          <a:bodyPr wrap="square" rtlCol="0">
            <a:spAutoFit/>
          </a:bodyPr>
          <a:lstStyle/>
          <a:p>
            <a:pPr algn="ctr"/>
            <a:r>
              <a:rPr lang="es-ES" sz="1600" dirty="0" smtClean="0">
                <a:solidFill>
                  <a:srgbClr val="009AD8"/>
                </a:solidFill>
                <a:latin typeface="Calibri" panose="020F0502020204030204" pitchFamily="34" charset="0"/>
              </a:rPr>
              <a:t>3.028</a:t>
            </a:r>
            <a:endParaRPr lang="es-ES" sz="1600" baseline="30000" dirty="0">
              <a:solidFill>
                <a:srgbClr val="009AD8"/>
              </a:solidFill>
              <a:latin typeface="Calibri" panose="020F0502020204030204" pitchFamily="34" charset="0"/>
            </a:endParaRPr>
          </a:p>
        </p:txBody>
      </p:sp>
      <p:sp>
        <p:nvSpPr>
          <p:cNvPr id="35" name="CuadroTexto 34"/>
          <p:cNvSpPr txBox="1"/>
          <p:nvPr/>
        </p:nvSpPr>
        <p:spPr>
          <a:xfrm>
            <a:off x="3620354" y="2294721"/>
            <a:ext cx="417102" cy="261610"/>
          </a:xfrm>
          <a:prstGeom prst="rect">
            <a:avLst/>
          </a:prstGeom>
          <a:noFill/>
        </p:spPr>
        <p:txBody>
          <a:bodyPr wrap="none" rtlCol="0">
            <a:spAutoFit/>
          </a:bodyPr>
          <a:lstStyle/>
          <a:p>
            <a:r>
              <a:rPr lang="es-ES" sz="1100" b="0" dirty="0" smtClean="0">
                <a:solidFill>
                  <a:prstClr val="black">
                    <a:lumMod val="50000"/>
                    <a:lumOff val="50000"/>
                  </a:prstClr>
                </a:solidFill>
                <a:latin typeface="Calibri" panose="020F0502020204030204" pitchFamily="34" charset="0"/>
              </a:rPr>
              <a:t>BPI</a:t>
            </a:r>
            <a:r>
              <a:rPr lang="es-ES" sz="1100" b="0" baseline="30000" dirty="0" smtClean="0">
                <a:solidFill>
                  <a:prstClr val="black">
                    <a:lumMod val="50000"/>
                    <a:lumOff val="50000"/>
                  </a:prstClr>
                </a:solidFill>
                <a:latin typeface="Calibri" panose="020F0502020204030204" pitchFamily="34" charset="0"/>
              </a:rPr>
              <a:t>1</a:t>
            </a:r>
            <a:endParaRPr lang="es-ES" sz="1100" b="0" baseline="30000" dirty="0">
              <a:solidFill>
                <a:prstClr val="black">
                  <a:lumMod val="50000"/>
                  <a:lumOff val="50000"/>
                </a:prstClr>
              </a:solidFill>
              <a:latin typeface="Calibri" panose="020F0502020204030204" pitchFamily="34" charset="0"/>
            </a:endParaRPr>
          </a:p>
        </p:txBody>
      </p:sp>
      <p:sp>
        <p:nvSpPr>
          <p:cNvPr id="36" name="CuadroTexto 35"/>
          <p:cNvSpPr txBox="1"/>
          <p:nvPr/>
        </p:nvSpPr>
        <p:spPr>
          <a:xfrm>
            <a:off x="3618751" y="1843478"/>
            <a:ext cx="420308" cy="276999"/>
          </a:xfrm>
          <a:prstGeom prst="rect">
            <a:avLst/>
          </a:prstGeom>
          <a:noFill/>
        </p:spPr>
        <p:txBody>
          <a:bodyPr wrap="none" rtlCol="0">
            <a:spAutoFit/>
          </a:bodyPr>
          <a:lstStyle/>
          <a:p>
            <a:pPr algn="ctr"/>
            <a:r>
              <a:rPr lang="es-ES" sz="1200" b="0" dirty="0" smtClean="0">
                <a:solidFill>
                  <a:prstClr val="black">
                    <a:lumMod val="50000"/>
                    <a:lumOff val="50000"/>
                  </a:prstClr>
                </a:solidFill>
                <a:latin typeface="Calibri" panose="020F0502020204030204" pitchFamily="34" charset="0"/>
              </a:rPr>
              <a:t>424</a:t>
            </a:r>
            <a:endParaRPr lang="es-ES" sz="1200" b="0" dirty="0">
              <a:solidFill>
                <a:prstClr val="black">
                  <a:lumMod val="50000"/>
                  <a:lumOff val="50000"/>
                </a:prstClr>
              </a:solidFill>
              <a:latin typeface="Calibri" panose="020F0502020204030204" pitchFamily="34" charset="0"/>
            </a:endParaRPr>
          </a:p>
        </p:txBody>
      </p:sp>
      <p:sp>
        <p:nvSpPr>
          <p:cNvPr id="37" name="CuadroTexto 36"/>
          <p:cNvSpPr txBox="1"/>
          <p:nvPr/>
        </p:nvSpPr>
        <p:spPr>
          <a:xfrm>
            <a:off x="4532014" y="1762873"/>
            <a:ext cx="655950" cy="338554"/>
          </a:xfrm>
          <a:prstGeom prst="rect">
            <a:avLst/>
          </a:prstGeom>
          <a:noFill/>
        </p:spPr>
        <p:txBody>
          <a:bodyPr wrap="none" rtlCol="0">
            <a:spAutoFit/>
          </a:bodyPr>
          <a:lstStyle/>
          <a:p>
            <a:pPr algn="ctr"/>
            <a:r>
              <a:rPr lang="es-ES" sz="1600" dirty="0" smtClean="0">
                <a:solidFill>
                  <a:prstClr val="black"/>
                </a:solidFill>
                <a:latin typeface="Calibri" panose="020F0502020204030204" pitchFamily="34" charset="0"/>
              </a:rPr>
              <a:t>3.452</a:t>
            </a:r>
            <a:endParaRPr lang="es-ES" sz="1600" dirty="0">
              <a:solidFill>
                <a:prstClr val="black"/>
              </a:solidFill>
              <a:latin typeface="Calibri" panose="020F0502020204030204" pitchFamily="34" charset="0"/>
            </a:endParaRPr>
          </a:p>
        </p:txBody>
      </p:sp>
      <p:sp>
        <p:nvSpPr>
          <p:cNvPr id="40" name="39 Rectángulo"/>
          <p:cNvSpPr/>
          <p:nvPr/>
        </p:nvSpPr>
        <p:spPr bwMode="auto">
          <a:xfrm>
            <a:off x="3456475" y="4315798"/>
            <a:ext cx="756000" cy="288000"/>
          </a:xfrm>
          <a:prstGeom prst="rect">
            <a:avLst/>
          </a:prstGeom>
          <a:solidFill>
            <a:srgbClr val="93CDDD"/>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hangingPunct="0">
              <a:defRPr/>
            </a:pPr>
            <a:r>
              <a:rPr lang="es-ES" sz="1400" kern="0" dirty="0" smtClean="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rPr>
              <a:t>+10,7%</a:t>
            </a:r>
            <a:endParaRPr lang="es-ES" sz="1400" kern="0" dirty="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endParaRPr>
          </a:p>
        </p:txBody>
      </p:sp>
      <p:sp>
        <p:nvSpPr>
          <p:cNvPr id="41" name="CuadroTexto 40"/>
          <p:cNvSpPr txBox="1"/>
          <p:nvPr/>
        </p:nvSpPr>
        <p:spPr>
          <a:xfrm>
            <a:off x="2595253" y="4027434"/>
            <a:ext cx="494045" cy="220573"/>
          </a:xfrm>
          <a:prstGeom prst="rect">
            <a:avLst/>
          </a:prstGeom>
          <a:noFill/>
        </p:spPr>
        <p:txBody>
          <a:bodyPr wrap="none" rtlCol="0">
            <a:spAutoFit/>
          </a:bodyPr>
          <a:lstStyle/>
          <a:p>
            <a:pPr algn="ctr">
              <a:lnSpc>
                <a:spcPts val="1000"/>
              </a:lnSpc>
            </a:pPr>
            <a:r>
              <a:rPr lang="es-ES" sz="900" b="0" dirty="0" smtClean="0">
                <a:solidFill>
                  <a:prstClr val="black">
                    <a:lumMod val="75000"/>
                    <a:lumOff val="25000"/>
                  </a:prstClr>
                </a:solidFill>
                <a:latin typeface="Calibri" panose="020F0502020204030204" pitchFamily="34" charset="0"/>
              </a:rPr>
              <a:t>sin BPI</a:t>
            </a:r>
            <a:endParaRPr lang="es-ES" sz="900" b="0" baseline="30000" dirty="0">
              <a:solidFill>
                <a:prstClr val="black">
                  <a:lumMod val="75000"/>
                  <a:lumOff val="25000"/>
                </a:prstClr>
              </a:solidFill>
              <a:latin typeface="Calibri" panose="020F0502020204030204" pitchFamily="34" charset="0"/>
            </a:endParaRPr>
          </a:p>
        </p:txBody>
      </p:sp>
      <p:pic>
        <p:nvPicPr>
          <p:cNvPr id="42" name="21 Imagen" descr="CaixaBank_logo_RGB_horizontal300.tif"/>
          <p:cNvPicPr>
            <a:picLocks noChangeAspect="1"/>
          </p:cNvPicPr>
          <p:nvPr/>
        </p:nvPicPr>
        <p:blipFill>
          <a:blip r:embed="rId5" cstate="print">
            <a:clrChange>
              <a:clrFrom>
                <a:srgbClr val="FFFFFF"/>
              </a:clrFrom>
              <a:clrTo>
                <a:srgbClr val="FFFFFF">
                  <a:alpha val="0"/>
                </a:srgbClr>
              </a:clrTo>
            </a:clrChange>
          </a:blip>
          <a:srcRect r="67264"/>
          <a:stretch>
            <a:fillRect/>
          </a:stretch>
        </p:blipFill>
        <p:spPr bwMode="auto">
          <a:xfrm>
            <a:off x="2403674" y="4039237"/>
            <a:ext cx="268440" cy="216000"/>
          </a:xfrm>
          <a:prstGeom prst="rect">
            <a:avLst/>
          </a:prstGeom>
          <a:noFill/>
          <a:ln w="9525">
            <a:noFill/>
            <a:miter lim="800000"/>
            <a:headEnd/>
            <a:tailEnd/>
          </a:ln>
        </p:spPr>
      </p:pic>
      <p:sp>
        <p:nvSpPr>
          <p:cNvPr id="48" name="Rectángulo 47"/>
          <p:cNvSpPr/>
          <p:nvPr/>
        </p:nvSpPr>
        <p:spPr>
          <a:xfrm>
            <a:off x="300945" y="2150376"/>
            <a:ext cx="1072520" cy="425758"/>
          </a:xfrm>
          <a:prstGeom prst="rect">
            <a:avLst/>
          </a:prstGeom>
        </p:spPr>
        <p:txBody>
          <a:bodyPr wrap="square">
            <a:spAutoFit/>
          </a:bodyPr>
          <a:lstStyle/>
          <a:p>
            <a:pPr marL="3175" algn="r" eaLnBrk="0" fontAlgn="auto" hangingPunct="0">
              <a:lnSpc>
                <a:spcPts val="1300"/>
              </a:lnSpc>
              <a:spcBef>
                <a:spcPts val="0"/>
              </a:spcBef>
              <a:spcAft>
                <a:spcPts val="0"/>
              </a:spcAft>
            </a:pPr>
            <a:r>
              <a:rPr lang="es-ES" sz="1100" b="0" dirty="0" smtClean="0">
                <a:solidFill>
                  <a:srgbClr val="595959"/>
                </a:solidFill>
                <a:uFill>
                  <a:solidFill>
                    <a:srgbClr val="0092D2"/>
                  </a:solidFill>
                </a:uFill>
                <a:latin typeface="Calibri" pitchFamily="34" charset="0"/>
              </a:rPr>
              <a:t>Costes</a:t>
            </a:r>
          </a:p>
          <a:p>
            <a:pPr marL="3175" algn="r" eaLnBrk="0" fontAlgn="auto" hangingPunct="0">
              <a:lnSpc>
                <a:spcPts val="1300"/>
              </a:lnSpc>
              <a:spcBef>
                <a:spcPts val="0"/>
              </a:spcBef>
              <a:spcAft>
                <a:spcPts val="0"/>
              </a:spcAft>
            </a:pPr>
            <a:r>
              <a:rPr lang="es-ES" sz="1100" b="0" dirty="0" smtClean="0">
                <a:solidFill>
                  <a:srgbClr val="595959"/>
                </a:solidFill>
                <a:uFill>
                  <a:solidFill>
                    <a:srgbClr val="0092D2"/>
                  </a:solidFill>
                </a:uFill>
                <a:latin typeface="Calibri" pitchFamily="34" charset="0"/>
              </a:rPr>
              <a:t>Extraordinarios</a:t>
            </a:r>
            <a:endParaRPr lang="es-ES" sz="1000" b="0" kern="0" dirty="0">
              <a:solidFill>
                <a:srgbClr val="009AD8"/>
              </a:solidFill>
              <a:latin typeface="Calibri" pitchFamily="34" charset="0"/>
              <a:ea typeface="ＭＳ Ｐゴシック" pitchFamily="1" charset="-128"/>
              <a:cs typeface="Calibri" pitchFamily="34" charset="0"/>
            </a:endParaRPr>
          </a:p>
        </p:txBody>
      </p:sp>
      <p:sp>
        <p:nvSpPr>
          <p:cNvPr id="49" name="Rectángulo 48"/>
          <p:cNvSpPr/>
          <p:nvPr/>
        </p:nvSpPr>
        <p:spPr>
          <a:xfrm>
            <a:off x="488426" y="2760638"/>
            <a:ext cx="885039" cy="430887"/>
          </a:xfrm>
          <a:prstGeom prst="rect">
            <a:avLst/>
          </a:prstGeom>
        </p:spPr>
        <p:txBody>
          <a:bodyPr wrap="square">
            <a:spAutoFit/>
          </a:bodyPr>
          <a:lstStyle/>
          <a:p>
            <a:pPr marL="3175" algn="r" eaLnBrk="0" fontAlgn="auto" hangingPunct="0">
              <a:spcBef>
                <a:spcPts val="0"/>
              </a:spcBef>
              <a:spcAft>
                <a:spcPts val="0"/>
              </a:spcAft>
            </a:pPr>
            <a:r>
              <a:rPr lang="es-ES" sz="1100" b="0" dirty="0" smtClean="0">
                <a:solidFill>
                  <a:srgbClr val="595959"/>
                </a:solidFill>
                <a:uFill>
                  <a:solidFill>
                    <a:srgbClr val="0092D2"/>
                  </a:solidFill>
                </a:uFill>
                <a:latin typeface="Calibri" pitchFamily="34" charset="0"/>
              </a:rPr>
              <a:t>Gastos</a:t>
            </a:r>
          </a:p>
          <a:p>
            <a:pPr marL="3175" algn="r" eaLnBrk="0" fontAlgn="auto" hangingPunct="0">
              <a:spcBef>
                <a:spcPts val="0"/>
              </a:spcBef>
              <a:spcAft>
                <a:spcPts val="0"/>
              </a:spcAft>
            </a:pPr>
            <a:r>
              <a:rPr lang="es-ES" sz="1100" b="0" dirty="0" smtClean="0">
                <a:solidFill>
                  <a:srgbClr val="595959"/>
                </a:solidFill>
                <a:uFill>
                  <a:solidFill>
                    <a:srgbClr val="0092D2"/>
                  </a:solidFill>
                </a:uFill>
                <a:latin typeface="Calibri" pitchFamily="34" charset="0"/>
              </a:rPr>
              <a:t>Recurrentes</a:t>
            </a:r>
            <a:endParaRPr lang="es-ES" sz="1000" b="0" kern="0" dirty="0">
              <a:solidFill>
                <a:srgbClr val="009AD8"/>
              </a:solidFill>
              <a:latin typeface="Calibri" pitchFamily="34" charset="0"/>
              <a:ea typeface="ＭＳ Ｐゴシック" pitchFamily="1" charset="-128"/>
              <a:cs typeface="Calibri" pitchFamily="34" charset="0"/>
            </a:endParaRPr>
          </a:p>
        </p:txBody>
      </p:sp>
      <p:sp>
        <p:nvSpPr>
          <p:cNvPr id="51" name="CuadroTexto 50"/>
          <p:cNvSpPr txBox="1"/>
          <p:nvPr/>
        </p:nvSpPr>
        <p:spPr>
          <a:xfrm>
            <a:off x="3354576" y="2495819"/>
            <a:ext cx="923259" cy="605294"/>
          </a:xfrm>
          <a:prstGeom prst="rect">
            <a:avLst/>
          </a:prstGeom>
          <a:noFill/>
        </p:spPr>
        <p:txBody>
          <a:bodyPr wrap="square" rtlCol="0">
            <a:spAutoFit/>
          </a:bodyPr>
          <a:lstStyle/>
          <a:p>
            <a:pPr algn="ctr">
              <a:lnSpc>
                <a:spcPts val="1000"/>
              </a:lnSpc>
            </a:pPr>
            <a:r>
              <a:rPr lang="es-ES" sz="900" b="0" dirty="0" smtClean="0">
                <a:solidFill>
                  <a:prstClr val="black">
                    <a:lumMod val="50000"/>
                    <a:lumOff val="50000"/>
                  </a:prstClr>
                </a:solidFill>
                <a:latin typeface="Calibri" panose="020F0502020204030204" pitchFamily="34" charset="0"/>
              </a:rPr>
              <a:t>Incluye 106MM€ de gastos extraordinarios</a:t>
            </a:r>
            <a:endParaRPr lang="es-ES" sz="900" b="0" baseline="30000" dirty="0">
              <a:solidFill>
                <a:prstClr val="black">
                  <a:lumMod val="50000"/>
                  <a:lumOff val="50000"/>
                </a:prstClr>
              </a:solidFill>
              <a:latin typeface="Calibri" panose="020F0502020204030204" pitchFamily="34" charset="0"/>
            </a:endParaRPr>
          </a:p>
        </p:txBody>
      </p:sp>
      <p:sp>
        <p:nvSpPr>
          <p:cNvPr id="52" name="62 Rectángulo"/>
          <p:cNvSpPr/>
          <p:nvPr/>
        </p:nvSpPr>
        <p:spPr bwMode="auto">
          <a:xfrm>
            <a:off x="5627469" y="1961727"/>
            <a:ext cx="3332386" cy="1101778"/>
          </a:xfrm>
          <a:prstGeom prst="rect">
            <a:avLst/>
          </a:prstGeom>
          <a:solidFill>
            <a:srgbClr val="EBEFF1"/>
          </a:solidFill>
          <a:ln w="9525" cap="flat" cmpd="sng" algn="ctr">
            <a:solidFill>
              <a:schemeClr val="bg1">
                <a:lumMod val="85000"/>
              </a:schemeClr>
            </a:solidFill>
            <a:prstDash val="solid"/>
            <a:round/>
            <a:headEnd type="none" w="med" len="med"/>
            <a:tailEnd type="none" w="med" len="med"/>
          </a:ln>
          <a:effectLst/>
        </p:spPr>
        <p:txBody>
          <a:bodyPr vert="horz" wrap="square" lIns="144000" tIns="45720" rIns="91440" bIns="45720" numCol="1" rtlCol="0" anchor="ctr" anchorCtr="0" compatLnSpc="1">
            <a:prstTxWarp prst="textNoShape">
              <a:avLst/>
            </a:prstTxWarp>
          </a:bodyPr>
          <a:lstStyle/>
          <a:p>
            <a:pPr marL="285750" indent="-285750" eaLnBrk="0" hangingPunct="0">
              <a:spcAft>
                <a:spcPts val="600"/>
              </a:spcAft>
              <a:buSzPct val="100000"/>
              <a:buFont typeface="Wingdings" panose="05000000000000000000" pitchFamily="2" charset="2"/>
              <a:buChar char="§"/>
            </a:pPr>
            <a:r>
              <a:rPr lang="es-ES" sz="1400" dirty="0">
                <a:solidFill>
                  <a:srgbClr val="009AD8"/>
                </a:solidFill>
                <a:latin typeface="Calibri" pitchFamily="34" charset="0"/>
                <a:ea typeface="ＭＳ Ｐゴシック" pitchFamily="1" charset="-128"/>
                <a:cs typeface="Calibri" pitchFamily="34" charset="0"/>
              </a:rPr>
              <a:t>2 acuerdos laborales en 2017</a:t>
            </a:r>
          </a:p>
          <a:p>
            <a:pPr marL="742950" lvl="1" indent="-285750" eaLnBrk="0" hangingPunct="0">
              <a:spcAft>
                <a:spcPts val="600"/>
              </a:spcAft>
              <a:buSzPct val="100000"/>
              <a:buFont typeface="Wingdings" panose="05000000000000000000" pitchFamily="2" charset="2"/>
              <a:buChar char="§"/>
            </a:pPr>
            <a:r>
              <a:rPr lang="es-ES" sz="1400" b="0" dirty="0">
                <a:latin typeface="Calibri" pitchFamily="34" charset="0"/>
                <a:ea typeface="ＭＳ Ｐゴシック" pitchFamily="1" charset="-128"/>
                <a:cs typeface="Calibri" pitchFamily="34" charset="0"/>
              </a:rPr>
              <a:t>960 prejubilaciones</a:t>
            </a:r>
          </a:p>
          <a:p>
            <a:pPr marL="742950" lvl="1" indent="-285750" eaLnBrk="0" hangingPunct="0">
              <a:spcAft>
                <a:spcPts val="600"/>
              </a:spcAft>
              <a:buSzPct val="100000"/>
              <a:buFont typeface="Wingdings" panose="05000000000000000000" pitchFamily="2" charset="2"/>
              <a:buChar char="§"/>
            </a:pPr>
            <a:r>
              <a:rPr lang="es-ES" sz="1400" b="0" dirty="0">
                <a:latin typeface="Calibri" pitchFamily="34" charset="0"/>
                <a:ea typeface="ＭＳ Ｐゴシック" pitchFamily="1" charset="-128"/>
                <a:cs typeface="Calibri" pitchFamily="34" charset="0"/>
              </a:rPr>
              <a:t>104 MM€ ahorro anual</a:t>
            </a:r>
          </a:p>
        </p:txBody>
      </p:sp>
      <p:sp>
        <p:nvSpPr>
          <p:cNvPr id="6" name="Pentágono 5"/>
          <p:cNvSpPr/>
          <p:nvPr/>
        </p:nvSpPr>
        <p:spPr bwMode="auto">
          <a:xfrm rot="5400000">
            <a:off x="6873478" y="-31901"/>
            <a:ext cx="828000" cy="3286740"/>
          </a:xfrm>
          <a:prstGeom prst="homePlate">
            <a:avLst>
              <a:gd name="adj" fmla="val 47315"/>
            </a:avLst>
          </a:prstGeom>
          <a:solidFill>
            <a:srgbClr val="009AD8"/>
          </a:solidFill>
          <a:ln w="9525" cap="flat" cmpd="sng" algn="ctr">
            <a:solidFill>
              <a:srgbClr val="009AD8"/>
            </a:solidFill>
            <a:prstDash val="solid"/>
            <a:round/>
            <a:headEnd type="none" w="med" len="med"/>
            <a:tailEnd type="none" w="med" len="med"/>
          </a:ln>
          <a:effectLst>
            <a:outerShdw blurRad="50800" dist="38100" dir="5400000" algn="t" rotWithShape="0">
              <a:prstClr val="black">
                <a:alpha val="1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9" name="Rectángulo 8"/>
          <p:cNvSpPr/>
          <p:nvPr/>
        </p:nvSpPr>
        <p:spPr>
          <a:xfrm>
            <a:off x="5868530" y="1293682"/>
            <a:ext cx="2837897" cy="584775"/>
          </a:xfrm>
          <a:prstGeom prst="rect">
            <a:avLst/>
          </a:prstGeom>
        </p:spPr>
        <p:txBody>
          <a:bodyPr wrap="square">
            <a:spAutoFit/>
          </a:bodyPr>
          <a:lstStyle/>
          <a:p>
            <a:pPr marL="6350" lvl="1" algn="ctr" eaLnBrk="0" fontAlgn="auto" hangingPunct="0">
              <a:spcBef>
                <a:spcPts val="0"/>
              </a:spcBef>
              <a:spcAft>
                <a:spcPts val="800"/>
              </a:spcAft>
              <a:buClr>
                <a:srgbClr val="009AD8"/>
              </a:buClr>
              <a:buSzPct val="90000"/>
              <a:defRPr/>
            </a:pPr>
            <a:r>
              <a:rPr lang="es-ES" sz="1600" kern="0" dirty="0">
                <a:solidFill>
                  <a:schemeClr val="bg1"/>
                </a:solidFill>
                <a:latin typeface="Calibri" pitchFamily="34" charset="0"/>
                <a:cs typeface="Calibri" pitchFamily="34" charset="0"/>
                <a:sym typeface="Wingdings" pitchFamily="2" charset="2"/>
              </a:rPr>
              <a:t>Esfuerzo en racionalización </a:t>
            </a:r>
            <a:br>
              <a:rPr lang="es-ES" sz="1600" kern="0" dirty="0">
                <a:solidFill>
                  <a:schemeClr val="bg1"/>
                </a:solidFill>
                <a:latin typeface="Calibri" pitchFamily="34" charset="0"/>
                <a:cs typeface="Calibri" pitchFamily="34" charset="0"/>
                <a:sym typeface="Wingdings" pitchFamily="2" charset="2"/>
              </a:rPr>
            </a:br>
            <a:r>
              <a:rPr lang="es-ES" sz="1600" kern="0" dirty="0">
                <a:solidFill>
                  <a:schemeClr val="bg1"/>
                </a:solidFill>
                <a:latin typeface="Calibri" pitchFamily="34" charset="0"/>
                <a:cs typeface="Calibri" pitchFamily="34" charset="0"/>
                <a:sym typeface="Wingdings" pitchFamily="2" charset="2"/>
              </a:rPr>
              <a:t>de costes </a:t>
            </a:r>
          </a:p>
        </p:txBody>
      </p:sp>
      <p:sp>
        <p:nvSpPr>
          <p:cNvPr id="55" name="62 Rectángulo"/>
          <p:cNvSpPr/>
          <p:nvPr/>
        </p:nvSpPr>
        <p:spPr bwMode="auto">
          <a:xfrm>
            <a:off x="5627468" y="3184874"/>
            <a:ext cx="3332386" cy="1310925"/>
          </a:xfrm>
          <a:prstGeom prst="rect">
            <a:avLst/>
          </a:prstGeom>
          <a:solidFill>
            <a:schemeClr val="accent6">
              <a:lumMod val="20000"/>
              <a:lumOff val="80000"/>
            </a:schemeClr>
          </a:solidFill>
          <a:ln w="9525" cap="flat" cmpd="sng" algn="ctr">
            <a:solidFill>
              <a:schemeClr val="accent6">
                <a:lumMod val="40000"/>
                <a:lumOff val="60000"/>
              </a:schemeClr>
            </a:solidFill>
            <a:prstDash val="solid"/>
            <a:round/>
            <a:headEnd type="none" w="med" len="med"/>
            <a:tailEnd type="none" w="med" len="med"/>
          </a:ln>
          <a:effectLst/>
        </p:spPr>
        <p:txBody>
          <a:bodyPr vert="horz" wrap="square" lIns="144000" tIns="45720" rIns="91440" bIns="45720" numCol="1" rtlCol="0" anchor="ctr" anchorCtr="0" compatLnSpc="1">
            <a:prstTxWarp prst="textNoShape">
              <a:avLst/>
            </a:prstTxWarp>
          </a:bodyPr>
          <a:lstStyle/>
          <a:p>
            <a:pPr marL="285750" indent="-285750" eaLnBrk="0" hangingPunct="0">
              <a:spcAft>
                <a:spcPts val="600"/>
              </a:spcAft>
              <a:buSzPct val="100000"/>
              <a:buFont typeface="Wingdings" panose="05000000000000000000" pitchFamily="2" charset="2"/>
              <a:buChar char="§"/>
            </a:pPr>
            <a:r>
              <a:rPr lang="es-ES" sz="1400" dirty="0">
                <a:solidFill>
                  <a:schemeClr val="tx1">
                    <a:lumMod val="65000"/>
                    <a:lumOff val="35000"/>
                  </a:schemeClr>
                </a:solidFill>
                <a:latin typeface="Calibri" pitchFamily="34" charset="0"/>
                <a:ea typeface="ＭＳ Ｐゴシック" pitchFamily="1" charset="-128"/>
                <a:cs typeface="Calibri" pitchFamily="34" charset="0"/>
              </a:rPr>
              <a:t>BPI→ 103MM€ sinergias de costes </a:t>
            </a:r>
            <a:r>
              <a:rPr lang="es-ES" sz="1400" dirty="0" smtClean="0">
                <a:solidFill>
                  <a:schemeClr val="tx1">
                    <a:lumMod val="65000"/>
                    <a:lumOff val="35000"/>
                  </a:schemeClr>
                </a:solidFill>
                <a:latin typeface="Calibri" pitchFamily="34" charset="0"/>
                <a:ea typeface="ＭＳ Ｐゴシック" pitchFamily="1" charset="-128"/>
                <a:cs typeface="Calibri" pitchFamily="34" charset="0"/>
              </a:rPr>
              <a:t/>
            </a:r>
            <a:br>
              <a:rPr lang="es-ES" sz="1400" dirty="0" smtClean="0">
                <a:solidFill>
                  <a:schemeClr val="tx1">
                    <a:lumMod val="65000"/>
                    <a:lumOff val="35000"/>
                  </a:schemeClr>
                </a:solidFill>
                <a:latin typeface="Calibri" pitchFamily="34" charset="0"/>
                <a:ea typeface="ＭＳ Ｐゴシック" pitchFamily="1" charset="-128"/>
                <a:cs typeface="Calibri" pitchFamily="34" charset="0"/>
              </a:rPr>
            </a:br>
            <a:r>
              <a:rPr lang="es-ES" sz="1400" dirty="0" smtClean="0">
                <a:solidFill>
                  <a:schemeClr val="tx1">
                    <a:lumMod val="65000"/>
                    <a:lumOff val="35000"/>
                  </a:schemeClr>
                </a:solidFill>
                <a:latin typeface="Calibri" pitchFamily="34" charset="0"/>
                <a:ea typeface="ＭＳ Ｐゴシック" pitchFamily="1" charset="-128"/>
                <a:cs typeface="Calibri" pitchFamily="34" charset="0"/>
              </a:rPr>
              <a:t>e </a:t>
            </a:r>
            <a:r>
              <a:rPr lang="es-ES" sz="1400" dirty="0">
                <a:solidFill>
                  <a:schemeClr val="tx1">
                    <a:lumMod val="65000"/>
                    <a:lumOff val="35000"/>
                  </a:schemeClr>
                </a:solidFill>
                <a:latin typeface="Calibri" pitchFamily="34" charset="0"/>
                <a:ea typeface="ＭＳ Ｐゴシック" pitchFamily="1" charset="-128"/>
                <a:cs typeface="Calibri" pitchFamily="34" charset="0"/>
              </a:rPr>
              <a:t>ingresos ya </a:t>
            </a:r>
            <a:r>
              <a:rPr lang="es-ES" sz="1400" dirty="0" smtClean="0">
                <a:solidFill>
                  <a:schemeClr val="tx1">
                    <a:lumMod val="65000"/>
                    <a:lumOff val="35000"/>
                  </a:schemeClr>
                </a:solidFill>
                <a:latin typeface="Calibri" pitchFamily="34" charset="0"/>
                <a:ea typeface="ＭＳ Ｐゴシック" pitchFamily="1" charset="-128"/>
                <a:cs typeface="Calibri" pitchFamily="34" charset="0"/>
              </a:rPr>
              <a:t>concretadas</a:t>
            </a:r>
            <a:br>
              <a:rPr lang="es-ES" sz="1400" dirty="0" smtClean="0">
                <a:solidFill>
                  <a:schemeClr val="tx1">
                    <a:lumMod val="65000"/>
                    <a:lumOff val="35000"/>
                  </a:schemeClr>
                </a:solidFill>
                <a:latin typeface="Calibri" pitchFamily="34" charset="0"/>
                <a:ea typeface="ＭＳ Ｐゴシック" pitchFamily="1" charset="-128"/>
                <a:cs typeface="Calibri" pitchFamily="34" charset="0"/>
              </a:rPr>
            </a:br>
            <a:r>
              <a:rPr lang="es-ES" sz="1200" b="0" dirty="0" smtClean="0">
                <a:solidFill>
                  <a:schemeClr val="tx1">
                    <a:lumMod val="65000"/>
                    <a:lumOff val="35000"/>
                  </a:schemeClr>
                </a:solidFill>
                <a:latin typeface="Calibri" pitchFamily="34" charset="0"/>
                <a:ea typeface="ＭＳ Ｐゴシック" pitchFamily="1" charset="-128"/>
                <a:cs typeface="Calibri" pitchFamily="34" charset="0"/>
              </a:rPr>
              <a:t>(</a:t>
            </a:r>
            <a:r>
              <a:rPr lang="es-ES" sz="1200" b="0" dirty="0">
                <a:solidFill>
                  <a:schemeClr val="tx1">
                    <a:lumMod val="65000"/>
                    <a:lumOff val="35000"/>
                  </a:schemeClr>
                </a:solidFill>
                <a:latin typeface="Calibri" pitchFamily="34" charset="0"/>
                <a:ea typeface="ＭＳ Ｐゴシック" pitchFamily="1" charset="-128"/>
                <a:cs typeface="Calibri" pitchFamily="34" charset="0"/>
              </a:rPr>
              <a:t>objetivo 120MM€)</a:t>
            </a:r>
          </a:p>
          <a:p>
            <a:pPr marL="285750" indent="-285750" eaLnBrk="0" hangingPunct="0">
              <a:spcAft>
                <a:spcPts val="600"/>
              </a:spcAft>
              <a:buSzPct val="100000"/>
              <a:buFont typeface="Wingdings" panose="05000000000000000000" pitchFamily="2" charset="2"/>
              <a:buChar char="§"/>
            </a:pPr>
            <a:r>
              <a:rPr lang="es-ES" sz="1400" dirty="0">
                <a:solidFill>
                  <a:schemeClr val="tx1">
                    <a:lumMod val="65000"/>
                    <a:lumOff val="35000"/>
                  </a:schemeClr>
                </a:solidFill>
                <a:latin typeface="Calibri" pitchFamily="34" charset="0"/>
                <a:ea typeface="ＭＳ Ｐゴシック" pitchFamily="1" charset="-128"/>
                <a:cs typeface="Calibri" pitchFamily="34" charset="0"/>
              </a:rPr>
              <a:t>Gastos recurrentes -7,6% vs 2016</a:t>
            </a:r>
          </a:p>
        </p:txBody>
      </p:sp>
      <p:sp>
        <p:nvSpPr>
          <p:cNvPr id="43" name="39 Rectángulo"/>
          <p:cNvSpPr/>
          <p:nvPr/>
        </p:nvSpPr>
        <p:spPr bwMode="auto">
          <a:xfrm>
            <a:off x="1985155" y="3089528"/>
            <a:ext cx="720000" cy="288000"/>
          </a:xfrm>
          <a:prstGeom prst="rect">
            <a:avLst/>
          </a:prstGeom>
          <a:solidFill>
            <a:srgbClr val="93CDDD"/>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hangingPunct="0">
              <a:defRPr/>
            </a:pPr>
            <a:r>
              <a:rPr lang="es-ES" sz="1400" kern="0" dirty="0" smtClean="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rPr>
              <a:t>+0,9%</a:t>
            </a:r>
            <a:endParaRPr lang="es-ES" sz="1400" kern="0" dirty="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endParaRPr>
          </a:p>
        </p:txBody>
      </p:sp>
    </p:spTree>
    <p:extLst>
      <p:ext uri="{BB962C8B-B14F-4D97-AF65-F5344CB8AC3E}">
        <p14:creationId xmlns:p14="http://schemas.microsoft.com/office/powerpoint/2010/main" val="1696226561"/>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CuadroTexto"/>
          <p:cNvSpPr txBox="1"/>
          <p:nvPr/>
        </p:nvSpPr>
        <p:spPr>
          <a:xfrm>
            <a:off x="3028950" y="2676525"/>
            <a:ext cx="4295407" cy="1138773"/>
          </a:xfrm>
          <a:prstGeom prst="rect">
            <a:avLst/>
          </a:prstGeom>
          <a:noFill/>
        </p:spPr>
        <p:txBody>
          <a:bodyPr wrap="none" rtlCol="0">
            <a:spAutoFit/>
          </a:bodyPr>
          <a:lstStyle/>
          <a:p>
            <a:r>
              <a:rPr lang="es-ES" sz="3600" dirty="0" smtClean="0">
                <a:solidFill>
                  <a:srgbClr val="009AD8"/>
                </a:solidFill>
                <a:latin typeface="Calibri" pitchFamily="34" charset="0"/>
              </a:rPr>
              <a:t>Fortaleza de balance</a:t>
            </a:r>
          </a:p>
          <a:p>
            <a:r>
              <a:rPr lang="es-ES" sz="3200" b="0" dirty="0" smtClean="0">
                <a:solidFill>
                  <a:prstClr val="white">
                    <a:lumMod val="65000"/>
                  </a:prstClr>
                </a:solidFill>
                <a:latin typeface="Calibri" pitchFamily="34" charset="0"/>
              </a:rPr>
              <a:t>Enero - septiembre 2017</a:t>
            </a:r>
            <a:endParaRPr lang="ca-ES" sz="3200" b="0" dirty="0" smtClean="0">
              <a:solidFill>
                <a:prstClr val="white">
                  <a:lumMod val="65000"/>
                </a:prstClr>
              </a:solidFill>
              <a:latin typeface="Calibri" pitchFamily="34" charset="0"/>
            </a:endParaRPr>
          </a:p>
        </p:txBody>
      </p:sp>
      <p:pic>
        <p:nvPicPr>
          <p:cNvPr id="6" name="3 Imagen" descr="CaixaBank_logo_Pantone_horizontal72.jpg"/>
          <p:cNvPicPr>
            <a:picLocks noChangeAspect="1"/>
          </p:cNvPicPr>
          <p:nvPr/>
        </p:nvPicPr>
        <p:blipFill>
          <a:blip r:embed="rId2" cstate="print"/>
          <a:stretch>
            <a:fillRect/>
          </a:stretch>
        </p:blipFill>
        <p:spPr>
          <a:xfrm>
            <a:off x="1683653" y="1440357"/>
            <a:ext cx="4164697" cy="1197352"/>
          </a:xfrm>
          <a:prstGeom prst="rect">
            <a:avLst/>
          </a:prstGeom>
        </p:spPr>
      </p:pic>
    </p:spTree>
    <p:extLst>
      <p:ext uri="{BB962C8B-B14F-4D97-AF65-F5344CB8AC3E}">
        <p14:creationId xmlns:p14="http://schemas.microsoft.com/office/powerpoint/2010/main" val="792777242"/>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30 Llamada rectangular"/>
          <p:cNvSpPr/>
          <p:nvPr/>
        </p:nvSpPr>
        <p:spPr bwMode="auto">
          <a:xfrm>
            <a:off x="255271" y="971074"/>
            <a:ext cx="5493596" cy="3888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44000" tIns="72000" rIns="91440" bIns="45720" numCol="1" rtlCol="0" anchor="t" anchorCtr="0" compatLnSpc="1">
            <a:prstTxWarp prst="textNoShape">
              <a:avLst/>
            </a:prstTxWarp>
          </a:bodyPr>
          <a:lstStyle/>
          <a:p>
            <a:pPr marL="3175" eaLnBrk="0" fontAlgn="auto" hangingPunct="0">
              <a:spcBef>
                <a:spcPts val="0"/>
              </a:spcBef>
              <a:spcAft>
                <a:spcPts val="0"/>
              </a:spcAft>
            </a:pPr>
            <a:r>
              <a:rPr lang="es-ES" sz="1400" kern="0" dirty="0">
                <a:solidFill>
                  <a:srgbClr val="009AD8"/>
                </a:solidFill>
                <a:latin typeface="Calibri" pitchFamily="34" charset="0"/>
                <a:cs typeface="Calibri" pitchFamily="34" charset="0"/>
              </a:rPr>
              <a:t>Evolución de la ratio de morosidad y el saldo dudoso</a:t>
            </a:r>
          </a:p>
          <a:p>
            <a:pPr marL="3175" eaLnBrk="0" fontAlgn="auto" hangingPunct="0">
              <a:spcBef>
                <a:spcPts val="0"/>
              </a:spcBef>
              <a:spcAft>
                <a:spcPts val="0"/>
              </a:spcAft>
            </a:pPr>
            <a:r>
              <a:rPr lang="es-ES" sz="1200" b="0" kern="0" dirty="0">
                <a:solidFill>
                  <a:srgbClr val="009AD8"/>
                </a:solidFill>
                <a:latin typeface="Calibri" pitchFamily="34" charset="0"/>
                <a:cs typeface="Calibri" pitchFamily="34" charset="0"/>
              </a:rPr>
              <a:t>En millones de euros y porcentaje</a:t>
            </a:r>
          </a:p>
        </p:txBody>
      </p:sp>
      <p:sp>
        <p:nvSpPr>
          <p:cNvPr id="5"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a:solidFill>
                  <a:prstClr val="white"/>
                </a:solidFill>
                <a:latin typeface="Calibri" pitchFamily="34" charset="0"/>
                <a:cs typeface="Calibri" pitchFamily="34" charset="0"/>
              </a:rPr>
              <a:t>La reducción de la morosidad continúa</a:t>
            </a:r>
            <a:endParaRPr lang="es-ES" sz="1400" i="1" kern="0" dirty="0">
              <a:solidFill>
                <a:prstClr val="white"/>
              </a:solidFill>
              <a:latin typeface="Calibri" pitchFamily="34" charset="0"/>
              <a:cs typeface="Calibri" pitchFamily="34" charset="0"/>
            </a:endParaRPr>
          </a:p>
        </p:txBody>
      </p:sp>
      <p:sp>
        <p:nvSpPr>
          <p:cNvPr id="10" name="38 Rectángulo"/>
          <p:cNvSpPr/>
          <p:nvPr/>
        </p:nvSpPr>
        <p:spPr>
          <a:xfrm>
            <a:off x="385470" y="2960719"/>
            <a:ext cx="662361" cy="461665"/>
          </a:xfrm>
          <a:prstGeom prst="rect">
            <a:avLst/>
          </a:prstGeom>
        </p:spPr>
        <p:txBody>
          <a:bodyPr wrap="none">
            <a:spAutoFit/>
          </a:bodyPr>
          <a:lstStyle/>
          <a:p>
            <a:pPr>
              <a:spcAft>
                <a:spcPts val="2400"/>
              </a:spcAft>
            </a:pPr>
            <a:r>
              <a:rPr lang="es-ES" sz="1200" dirty="0">
                <a:solidFill>
                  <a:prstClr val="black"/>
                </a:solidFill>
                <a:latin typeface="Calibri" pitchFamily="34" charset="0"/>
                <a:cs typeface="Calibri" pitchFamily="34" charset="0"/>
              </a:rPr>
              <a:t>Saldo</a:t>
            </a:r>
            <a:br>
              <a:rPr lang="es-ES" sz="1200" dirty="0">
                <a:solidFill>
                  <a:prstClr val="black"/>
                </a:solidFill>
                <a:latin typeface="Calibri" pitchFamily="34" charset="0"/>
                <a:cs typeface="Calibri" pitchFamily="34" charset="0"/>
              </a:rPr>
            </a:br>
            <a:r>
              <a:rPr lang="es-ES" sz="1200" dirty="0">
                <a:solidFill>
                  <a:prstClr val="black"/>
                </a:solidFill>
                <a:latin typeface="Calibri" pitchFamily="34" charset="0"/>
                <a:cs typeface="Calibri" pitchFamily="34" charset="0"/>
              </a:rPr>
              <a:t>dudoso</a:t>
            </a:r>
          </a:p>
        </p:txBody>
      </p:sp>
      <p:sp>
        <p:nvSpPr>
          <p:cNvPr id="14" name="38 Rectángulo"/>
          <p:cNvSpPr/>
          <p:nvPr/>
        </p:nvSpPr>
        <p:spPr>
          <a:xfrm>
            <a:off x="385470" y="1870100"/>
            <a:ext cx="1066061" cy="461665"/>
          </a:xfrm>
          <a:prstGeom prst="rect">
            <a:avLst/>
          </a:prstGeom>
        </p:spPr>
        <p:txBody>
          <a:bodyPr wrap="none">
            <a:spAutoFit/>
          </a:bodyPr>
          <a:lstStyle/>
          <a:p>
            <a:pPr>
              <a:spcAft>
                <a:spcPts val="2400"/>
              </a:spcAft>
            </a:pPr>
            <a:r>
              <a:rPr lang="es-ES" sz="1200" dirty="0">
                <a:solidFill>
                  <a:prstClr val="black"/>
                </a:solidFill>
                <a:latin typeface="Calibri" pitchFamily="34" charset="0"/>
                <a:cs typeface="Calibri" pitchFamily="34" charset="0"/>
              </a:rPr>
              <a:t>Ratio </a:t>
            </a:r>
            <a:br>
              <a:rPr lang="es-ES" sz="1200" dirty="0">
                <a:solidFill>
                  <a:prstClr val="black"/>
                </a:solidFill>
                <a:latin typeface="Calibri" pitchFamily="34" charset="0"/>
                <a:cs typeface="Calibri" pitchFamily="34" charset="0"/>
              </a:rPr>
            </a:br>
            <a:r>
              <a:rPr lang="es-ES" sz="1200" dirty="0">
                <a:solidFill>
                  <a:prstClr val="black"/>
                </a:solidFill>
                <a:latin typeface="Calibri" pitchFamily="34" charset="0"/>
                <a:cs typeface="Calibri" pitchFamily="34" charset="0"/>
              </a:rPr>
              <a:t>de morosidad</a:t>
            </a:r>
          </a:p>
        </p:txBody>
      </p:sp>
      <p:sp>
        <p:nvSpPr>
          <p:cNvPr id="16" name="Rectángulo 26"/>
          <p:cNvSpPr/>
          <p:nvPr/>
        </p:nvSpPr>
        <p:spPr bwMode="auto">
          <a:xfrm>
            <a:off x="5416256" y="1212850"/>
            <a:ext cx="3483000" cy="3276000"/>
          </a:xfrm>
          <a:prstGeom prst="rect">
            <a:avLst/>
          </a:prstGeom>
          <a:solidFill>
            <a:srgbClr val="EBEFF1"/>
          </a:solidFill>
          <a:ln w="9525" cap="flat" cmpd="sng" algn="ctr">
            <a:solidFill>
              <a:schemeClr val="bg1">
                <a:lumMod val="85000"/>
              </a:schemeClr>
            </a:solidFill>
            <a:prstDash val="solid"/>
            <a:round/>
            <a:headEnd type="none" w="med" len="med"/>
            <a:tailEnd type="none" w="med" len="med"/>
          </a:ln>
          <a:effectLst>
            <a:outerShdw blurRad="50800" dist="25400" dir="2700000" algn="tl" rotWithShape="0">
              <a:srgbClr val="FFFFFF">
                <a:lumMod val="75000"/>
                <a:alpha val="43000"/>
              </a:srgbClr>
            </a:outerShdw>
          </a:effectLst>
        </p:spPr>
        <p:txBody>
          <a:bodyPr vert="horz" wrap="square" lIns="252000" tIns="180000" rIns="91440" bIns="45720" numCol="1" rtlCol="0" anchor="t" anchorCtr="0" compatLnSpc="1">
            <a:prstTxWarp prst="textNoShape">
              <a:avLst/>
            </a:prstTxWarp>
          </a:bodyPr>
          <a:lstStyle/>
          <a:p>
            <a:pPr marL="88898" lvl="1" eaLnBrk="0" hangingPunct="0">
              <a:spcAft>
                <a:spcPts val="4200"/>
              </a:spcAft>
              <a:buClr>
                <a:srgbClr val="009AD8"/>
              </a:buClr>
              <a:buSzPct val="80000"/>
              <a:defRPr/>
            </a:pPr>
            <a:r>
              <a:rPr lang="es-ES" sz="1600" kern="0" dirty="0">
                <a:solidFill>
                  <a:srgbClr val="009AD8"/>
                </a:solidFill>
                <a:latin typeface="Calibri" pitchFamily="34" charset="0"/>
                <a:cs typeface="Calibri" pitchFamily="34" charset="0"/>
                <a:sym typeface="Wingdings" pitchFamily="2" charset="2"/>
              </a:rPr>
              <a:t>Reducción sostenida </a:t>
            </a:r>
            <a:br>
              <a:rPr lang="es-ES" sz="1600" kern="0" dirty="0">
                <a:solidFill>
                  <a:srgbClr val="009AD8"/>
                </a:solidFill>
                <a:latin typeface="Calibri" pitchFamily="34" charset="0"/>
                <a:cs typeface="Calibri" pitchFamily="34" charset="0"/>
                <a:sym typeface="Wingdings" pitchFamily="2" charset="2"/>
              </a:rPr>
            </a:br>
            <a:r>
              <a:rPr lang="es-ES" sz="1600" kern="0" dirty="0">
                <a:solidFill>
                  <a:srgbClr val="009AD8"/>
                </a:solidFill>
                <a:latin typeface="Calibri" pitchFamily="34" charset="0"/>
                <a:cs typeface="Calibri" pitchFamily="34" charset="0"/>
                <a:sym typeface="Wingdings" pitchFamily="2" charset="2"/>
              </a:rPr>
              <a:t>de la morosidad</a:t>
            </a:r>
            <a:br>
              <a:rPr lang="es-ES" sz="1600" kern="0" dirty="0">
                <a:solidFill>
                  <a:srgbClr val="009AD8"/>
                </a:solidFill>
                <a:latin typeface="Calibri" pitchFamily="34" charset="0"/>
                <a:cs typeface="Calibri" pitchFamily="34" charset="0"/>
                <a:sym typeface="Wingdings" pitchFamily="2" charset="2"/>
              </a:rPr>
            </a:br>
            <a:endParaRPr lang="es-ES" sz="1600" kern="0" dirty="0">
              <a:solidFill>
                <a:srgbClr val="009AD8"/>
              </a:solidFill>
              <a:latin typeface="Calibri" pitchFamily="34" charset="0"/>
              <a:cs typeface="Calibri" pitchFamily="34" charset="0"/>
              <a:sym typeface="Wingdings" pitchFamily="2" charset="2"/>
            </a:endParaRPr>
          </a:p>
          <a:p>
            <a:pPr marL="88898" lvl="1" eaLnBrk="0" hangingPunct="0">
              <a:spcAft>
                <a:spcPts val="1800"/>
              </a:spcAft>
              <a:buClr>
                <a:srgbClr val="009AD8"/>
              </a:buClr>
              <a:buSzPct val="80000"/>
              <a:defRPr/>
            </a:pPr>
            <a:r>
              <a:rPr lang="es-ES" sz="1600" kern="0" dirty="0">
                <a:solidFill>
                  <a:srgbClr val="009AD8"/>
                </a:solidFill>
                <a:latin typeface="Calibri" pitchFamily="34" charset="0"/>
                <a:cs typeface="Calibri" pitchFamily="34" charset="0"/>
                <a:sym typeface="Wingdings" pitchFamily="2" charset="2"/>
              </a:rPr>
              <a:t>Estabilidad de las provisiones </a:t>
            </a:r>
            <a:br>
              <a:rPr lang="es-ES" sz="1600" kern="0" dirty="0">
                <a:solidFill>
                  <a:srgbClr val="009AD8"/>
                </a:solidFill>
                <a:latin typeface="Calibri" pitchFamily="34" charset="0"/>
                <a:cs typeface="Calibri" pitchFamily="34" charset="0"/>
                <a:sym typeface="Wingdings" pitchFamily="2" charset="2"/>
              </a:rPr>
            </a:br>
            <a:r>
              <a:rPr lang="es-ES" sz="1600" kern="0" dirty="0">
                <a:solidFill>
                  <a:srgbClr val="009AD8"/>
                </a:solidFill>
                <a:latin typeface="Calibri" pitchFamily="34" charset="0"/>
                <a:cs typeface="Calibri" pitchFamily="34" charset="0"/>
                <a:sym typeface="Wingdings" pitchFamily="2" charset="2"/>
              </a:rPr>
              <a:t>y la cobertura</a:t>
            </a:r>
          </a:p>
        </p:txBody>
      </p:sp>
      <p:sp>
        <p:nvSpPr>
          <p:cNvPr id="17" name="55 Rectángulo"/>
          <p:cNvSpPr/>
          <p:nvPr/>
        </p:nvSpPr>
        <p:spPr bwMode="auto">
          <a:xfrm>
            <a:off x="5740426" y="1976982"/>
            <a:ext cx="2952000" cy="468000"/>
          </a:xfrm>
          <a:prstGeom prst="rect">
            <a:avLst/>
          </a:prstGeom>
          <a:solidFill>
            <a:srgbClr val="009AD8"/>
          </a:solidFill>
          <a:ln w="9525" cap="flat" cmpd="sng" algn="ctr">
            <a:solidFill>
              <a:srgbClr val="009AD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a:solidFill>
                <a:prstClr val="black"/>
              </a:solidFill>
              <a:latin typeface="Arial"/>
              <a:cs typeface="+mn-cs"/>
            </a:endParaRPr>
          </a:p>
        </p:txBody>
      </p:sp>
      <p:sp>
        <p:nvSpPr>
          <p:cNvPr id="18" name="58 CuadroTexto"/>
          <p:cNvSpPr txBox="1"/>
          <p:nvPr/>
        </p:nvSpPr>
        <p:spPr>
          <a:xfrm>
            <a:off x="6063015" y="2010927"/>
            <a:ext cx="897412" cy="400110"/>
          </a:xfrm>
          <a:prstGeom prst="rect">
            <a:avLst/>
          </a:prstGeom>
          <a:noFill/>
        </p:spPr>
        <p:txBody>
          <a:bodyPr wrap="square" rtlCol="0">
            <a:spAutoFit/>
          </a:bodyPr>
          <a:lstStyle/>
          <a:p>
            <a:pPr algn="r"/>
            <a:r>
              <a:rPr lang="es-ES" sz="2000" dirty="0" smtClean="0">
                <a:solidFill>
                  <a:prstClr val="white"/>
                </a:solidFill>
                <a:latin typeface="Calibri" pitchFamily="34" charset="0"/>
                <a:cs typeface="+mn-cs"/>
              </a:rPr>
              <a:t>6,4%</a:t>
            </a:r>
            <a:endParaRPr lang="es-ES" sz="2000" dirty="0">
              <a:solidFill>
                <a:prstClr val="white"/>
              </a:solidFill>
              <a:latin typeface="Calibri" pitchFamily="34" charset="0"/>
              <a:cs typeface="+mn-cs"/>
            </a:endParaRPr>
          </a:p>
        </p:txBody>
      </p:sp>
      <p:sp>
        <p:nvSpPr>
          <p:cNvPr id="19" name="59 CuadroTexto"/>
          <p:cNvSpPr txBox="1"/>
          <p:nvPr/>
        </p:nvSpPr>
        <p:spPr>
          <a:xfrm>
            <a:off x="6969159" y="2057094"/>
            <a:ext cx="1818332" cy="307777"/>
          </a:xfrm>
          <a:prstGeom prst="rect">
            <a:avLst/>
          </a:prstGeom>
          <a:noFill/>
        </p:spPr>
        <p:txBody>
          <a:bodyPr wrap="square" rtlCol="0">
            <a:spAutoFit/>
          </a:bodyPr>
          <a:lstStyle/>
          <a:p>
            <a:r>
              <a:rPr lang="es-ES" sz="1400" dirty="0">
                <a:solidFill>
                  <a:prstClr val="white"/>
                </a:solidFill>
                <a:latin typeface="Calibri" pitchFamily="34" charset="0"/>
                <a:cs typeface="+mn-cs"/>
              </a:rPr>
              <a:t>Ratio morosidad</a:t>
            </a:r>
          </a:p>
        </p:txBody>
      </p:sp>
      <p:sp>
        <p:nvSpPr>
          <p:cNvPr id="20" name="60 Rectángulo"/>
          <p:cNvSpPr/>
          <p:nvPr/>
        </p:nvSpPr>
        <p:spPr bwMode="auto">
          <a:xfrm>
            <a:off x="5740426" y="3244787"/>
            <a:ext cx="2952000" cy="468000"/>
          </a:xfrm>
          <a:prstGeom prst="rect">
            <a:avLst/>
          </a:prstGeom>
          <a:solidFill>
            <a:srgbClr val="009AD8"/>
          </a:solidFill>
          <a:ln w="9525" cap="flat" cmpd="sng" algn="ctr">
            <a:solidFill>
              <a:srgbClr val="009AD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a:solidFill>
                <a:prstClr val="black"/>
              </a:solidFill>
              <a:latin typeface="Arial"/>
              <a:cs typeface="+mn-cs"/>
            </a:endParaRPr>
          </a:p>
        </p:txBody>
      </p:sp>
      <p:sp>
        <p:nvSpPr>
          <p:cNvPr id="21" name="61 Rectángulo"/>
          <p:cNvSpPr/>
          <p:nvPr/>
        </p:nvSpPr>
        <p:spPr bwMode="auto">
          <a:xfrm>
            <a:off x="5740426" y="3799432"/>
            <a:ext cx="2952000" cy="468000"/>
          </a:xfrm>
          <a:prstGeom prst="rect">
            <a:avLst/>
          </a:prstGeom>
          <a:solidFill>
            <a:srgbClr val="009AD8"/>
          </a:solidFill>
          <a:ln w="9525" cap="flat" cmpd="sng" algn="ctr">
            <a:solidFill>
              <a:srgbClr val="009AD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a:solidFill>
                <a:prstClr val="black"/>
              </a:solidFill>
              <a:latin typeface="Arial"/>
              <a:cs typeface="+mn-cs"/>
            </a:endParaRPr>
          </a:p>
        </p:txBody>
      </p:sp>
      <p:sp>
        <p:nvSpPr>
          <p:cNvPr id="22" name="62 CuadroTexto"/>
          <p:cNvSpPr txBox="1"/>
          <p:nvPr/>
        </p:nvSpPr>
        <p:spPr>
          <a:xfrm>
            <a:off x="5879068" y="3278732"/>
            <a:ext cx="1081358" cy="400110"/>
          </a:xfrm>
          <a:prstGeom prst="rect">
            <a:avLst/>
          </a:prstGeom>
          <a:noFill/>
        </p:spPr>
        <p:txBody>
          <a:bodyPr wrap="square" rtlCol="0">
            <a:spAutoFit/>
          </a:bodyPr>
          <a:lstStyle/>
          <a:p>
            <a:pPr algn="r"/>
            <a:r>
              <a:rPr lang="es-ES" sz="2000" dirty="0">
                <a:solidFill>
                  <a:prstClr val="white"/>
                </a:solidFill>
                <a:latin typeface="Calibri" pitchFamily="34" charset="0"/>
                <a:cs typeface="+mn-cs"/>
              </a:rPr>
              <a:t>50%</a:t>
            </a:r>
          </a:p>
        </p:txBody>
      </p:sp>
      <p:sp>
        <p:nvSpPr>
          <p:cNvPr id="23" name="64 CuadroTexto"/>
          <p:cNvSpPr txBox="1"/>
          <p:nvPr/>
        </p:nvSpPr>
        <p:spPr>
          <a:xfrm>
            <a:off x="6969159" y="3324899"/>
            <a:ext cx="1728260" cy="307777"/>
          </a:xfrm>
          <a:prstGeom prst="rect">
            <a:avLst/>
          </a:prstGeom>
          <a:noFill/>
        </p:spPr>
        <p:txBody>
          <a:bodyPr wrap="square" rtlCol="0">
            <a:spAutoFit/>
          </a:bodyPr>
          <a:lstStyle/>
          <a:p>
            <a:r>
              <a:rPr lang="es-ES" sz="1400" dirty="0">
                <a:solidFill>
                  <a:prstClr val="white"/>
                </a:solidFill>
                <a:latin typeface="Calibri" pitchFamily="34" charset="0"/>
                <a:cs typeface="+mn-cs"/>
              </a:rPr>
              <a:t>Ratio cobertura</a:t>
            </a:r>
          </a:p>
        </p:txBody>
      </p:sp>
      <p:sp>
        <p:nvSpPr>
          <p:cNvPr id="24" name="65 CuadroTexto"/>
          <p:cNvSpPr txBox="1"/>
          <p:nvPr/>
        </p:nvSpPr>
        <p:spPr>
          <a:xfrm>
            <a:off x="6031468" y="3833377"/>
            <a:ext cx="1664502" cy="400110"/>
          </a:xfrm>
          <a:prstGeom prst="rect">
            <a:avLst/>
          </a:prstGeom>
          <a:noFill/>
        </p:spPr>
        <p:txBody>
          <a:bodyPr wrap="square" rtlCol="0">
            <a:spAutoFit/>
          </a:bodyPr>
          <a:lstStyle/>
          <a:p>
            <a:r>
              <a:rPr lang="es-ES" sz="2000" dirty="0" smtClean="0">
                <a:solidFill>
                  <a:prstClr val="white"/>
                </a:solidFill>
                <a:latin typeface="Calibri" pitchFamily="34" charset="0"/>
                <a:cs typeface="+mn-cs"/>
              </a:rPr>
              <a:t>7.630 </a:t>
            </a:r>
            <a:r>
              <a:rPr lang="es-ES" sz="1600" dirty="0">
                <a:solidFill>
                  <a:prstClr val="white"/>
                </a:solidFill>
                <a:latin typeface="Calibri" pitchFamily="34" charset="0"/>
                <a:cs typeface="+mn-cs"/>
              </a:rPr>
              <a:t>MM€</a:t>
            </a:r>
            <a:endParaRPr lang="es-ES" sz="2000" dirty="0">
              <a:solidFill>
                <a:prstClr val="white"/>
              </a:solidFill>
              <a:latin typeface="Calibri" pitchFamily="34" charset="0"/>
              <a:cs typeface="+mn-cs"/>
            </a:endParaRPr>
          </a:p>
        </p:txBody>
      </p:sp>
      <p:sp>
        <p:nvSpPr>
          <p:cNvPr id="25" name="66 CuadroTexto"/>
          <p:cNvSpPr txBox="1"/>
          <p:nvPr/>
        </p:nvSpPr>
        <p:spPr>
          <a:xfrm>
            <a:off x="7223159" y="3879545"/>
            <a:ext cx="1337293" cy="307777"/>
          </a:xfrm>
          <a:prstGeom prst="rect">
            <a:avLst/>
          </a:prstGeom>
          <a:noFill/>
        </p:spPr>
        <p:txBody>
          <a:bodyPr wrap="square" rtlCol="0">
            <a:spAutoFit/>
          </a:bodyPr>
          <a:lstStyle/>
          <a:p>
            <a:r>
              <a:rPr lang="es-ES" sz="1400" dirty="0">
                <a:solidFill>
                  <a:prstClr val="white"/>
                </a:solidFill>
                <a:latin typeface="Calibri" pitchFamily="34" charset="0"/>
                <a:cs typeface="+mn-cs"/>
              </a:rPr>
              <a:t> Provisiones</a:t>
            </a:r>
          </a:p>
        </p:txBody>
      </p:sp>
      <p:sp>
        <p:nvSpPr>
          <p:cNvPr id="42" name="28 Rectángulo"/>
          <p:cNvSpPr/>
          <p:nvPr/>
        </p:nvSpPr>
        <p:spPr bwMode="auto">
          <a:xfrm>
            <a:off x="3288362" y="1358900"/>
            <a:ext cx="1800000" cy="3404439"/>
          </a:xfrm>
          <a:prstGeom prst="rect">
            <a:avLst/>
          </a:prstGeom>
          <a:solidFill>
            <a:srgbClr val="F0F3F4"/>
          </a:solidFill>
          <a:ln w="9525" cap="flat" cmpd="sng" algn="ctr">
            <a:solidFill>
              <a:schemeClr val="bg1">
                <a:lumMod val="75000"/>
              </a:schemeClr>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2400">
              <a:solidFill>
                <a:srgbClr val="000000"/>
              </a:solidFill>
              <a:latin typeface="Calibri" pitchFamily="34" charset="0"/>
              <a:cs typeface="Calibri" pitchFamily="34" charset="0"/>
            </a:endParaRPr>
          </a:p>
        </p:txBody>
      </p:sp>
      <p:graphicFrame>
        <p:nvGraphicFramePr>
          <p:cNvPr id="43" name="36 Gráfico"/>
          <p:cNvGraphicFramePr/>
          <p:nvPr>
            <p:extLst/>
          </p:nvPr>
        </p:nvGraphicFramePr>
        <p:xfrm>
          <a:off x="1075805" y="2749447"/>
          <a:ext cx="3392122" cy="1776981"/>
        </p:xfrm>
        <a:graphic>
          <a:graphicData uri="http://schemas.openxmlformats.org/drawingml/2006/chart">
            <c:chart xmlns:c="http://schemas.openxmlformats.org/drawingml/2006/chart" xmlns:r="http://schemas.openxmlformats.org/officeDocument/2006/relationships" r:id="rId3"/>
          </a:graphicData>
        </a:graphic>
      </p:graphicFrame>
      <p:sp>
        <p:nvSpPr>
          <p:cNvPr id="44" name="CuadroTexto 43"/>
          <p:cNvSpPr txBox="1"/>
          <p:nvPr/>
        </p:nvSpPr>
        <p:spPr>
          <a:xfrm>
            <a:off x="2472401" y="2986767"/>
            <a:ext cx="615874" cy="276999"/>
          </a:xfrm>
          <a:prstGeom prst="rect">
            <a:avLst/>
          </a:prstGeom>
          <a:noFill/>
        </p:spPr>
        <p:txBody>
          <a:bodyPr wrap="none" rtlCol="0">
            <a:spAutoFit/>
          </a:bodyPr>
          <a:lstStyle/>
          <a:p>
            <a:r>
              <a:rPr lang="es-ES" sz="1200" b="0" dirty="0">
                <a:solidFill>
                  <a:srgbClr val="595959"/>
                </a:solidFill>
                <a:latin typeface="Calibri" pitchFamily="34" charset="0"/>
                <a:cs typeface="+mn-cs"/>
              </a:rPr>
              <a:t>14.754</a:t>
            </a:r>
          </a:p>
        </p:txBody>
      </p:sp>
      <p:sp>
        <p:nvSpPr>
          <p:cNvPr id="45" name="CuadroTexto 44"/>
          <p:cNvSpPr txBox="1"/>
          <p:nvPr/>
        </p:nvSpPr>
        <p:spPr>
          <a:xfrm>
            <a:off x="3450074" y="2901458"/>
            <a:ext cx="724878" cy="323165"/>
          </a:xfrm>
          <a:prstGeom prst="rect">
            <a:avLst/>
          </a:prstGeom>
          <a:noFill/>
        </p:spPr>
        <p:txBody>
          <a:bodyPr wrap="none" rtlCol="0">
            <a:spAutoFit/>
          </a:bodyPr>
          <a:lstStyle/>
          <a:p>
            <a:r>
              <a:rPr lang="es-ES" sz="1500" dirty="0" smtClean="0">
                <a:solidFill>
                  <a:prstClr val="black"/>
                </a:solidFill>
                <a:latin typeface="Calibri" pitchFamily="34" charset="0"/>
                <a:cs typeface="+mn-cs"/>
              </a:rPr>
              <a:t>15.286</a:t>
            </a:r>
            <a:endParaRPr lang="es-ES" sz="1500" dirty="0">
              <a:solidFill>
                <a:prstClr val="black"/>
              </a:solidFill>
              <a:latin typeface="Calibri" pitchFamily="34" charset="0"/>
              <a:cs typeface="+mn-cs"/>
            </a:endParaRPr>
          </a:p>
        </p:txBody>
      </p:sp>
      <p:sp>
        <p:nvSpPr>
          <p:cNvPr id="46" name="CuadroTexto 45"/>
          <p:cNvSpPr txBox="1"/>
          <p:nvPr/>
        </p:nvSpPr>
        <p:spPr>
          <a:xfrm>
            <a:off x="1451512" y="2889316"/>
            <a:ext cx="615874" cy="276999"/>
          </a:xfrm>
          <a:prstGeom prst="rect">
            <a:avLst/>
          </a:prstGeom>
          <a:noFill/>
        </p:spPr>
        <p:txBody>
          <a:bodyPr wrap="none" rtlCol="0">
            <a:spAutoFit/>
          </a:bodyPr>
          <a:lstStyle/>
          <a:p>
            <a:r>
              <a:rPr lang="es-ES" sz="1200" b="0" dirty="0" smtClean="0">
                <a:solidFill>
                  <a:srgbClr val="595959"/>
                </a:solidFill>
                <a:latin typeface="Calibri" pitchFamily="34" charset="0"/>
                <a:cs typeface="+mn-cs"/>
              </a:rPr>
              <a:t>15.199</a:t>
            </a:r>
            <a:endParaRPr lang="es-ES" sz="1200" b="0" dirty="0">
              <a:solidFill>
                <a:srgbClr val="595959"/>
              </a:solidFill>
              <a:latin typeface="Calibri" pitchFamily="34" charset="0"/>
              <a:cs typeface="+mn-cs"/>
            </a:endParaRPr>
          </a:p>
        </p:txBody>
      </p:sp>
      <p:sp>
        <p:nvSpPr>
          <p:cNvPr id="47" name="CuadroTexto 46"/>
          <p:cNvSpPr txBox="1"/>
          <p:nvPr/>
        </p:nvSpPr>
        <p:spPr>
          <a:xfrm>
            <a:off x="4185307" y="3178623"/>
            <a:ext cx="386644" cy="276999"/>
          </a:xfrm>
          <a:prstGeom prst="rect">
            <a:avLst/>
          </a:prstGeom>
          <a:noFill/>
        </p:spPr>
        <p:txBody>
          <a:bodyPr wrap="none" rtlCol="0">
            <a:spAutoFit/>
          </a:bodyPr>
          <a:lstStyle/>
          <a:p>
            <a:r>
              <a:rPr lang="es-ES" sz="1200" b="0" dirty="0">
                <a:solidFill>
                  <a:prstClr val="black">
                    <a:lumMod val="65000"/>
                    <a:lumOff val="35000"/>
                  </a:prstClr>
                </a:solidFill>
                <a:latin typeface="Calibri" pitchFamily="34" charset="0"/>
                <a:cs typeface="+mn-cs"/>
              </a:rPr>
              <a:t>BPI</a:t>
            </a:r>
            <a:endParaRPr lang="es-ES" sz="1200" b="0" baseline="30000" dirty="0">
              <a:solidFill>
                <a:prstClr val="black">
                  <a:lumMod val="65000"/>
                  <a:lumOff val="35000"/>
                </a:prstClr>
              </a:solidFill>
              <a:latin typeface="Calibri" pitchFamily="34" charset="0"/>
              <a:cs typeface="+mn-cs"/>
            </a:endParaRPr>
          </a:p>
        </p:txBody>
      </p:sp>
      <p:sp>
        <p:nvSpPr>
          <p:cNvPr id="48" name="CuadroTexto 47"/>
          <p:cNvSpPr txBox="1"/>
          <p:nvPr/>
        </p:nvSpPr>
        <p:spPr>
          <a:xfrm>
            <a:off x="3540939" y="3159889"/>
            <a:ext cx="537327" cy="276999"/>
          </a:xfrm>
          <a:prstGeom prst="rect">
            <a:avLst/>
          </a:prstGeom>
          <a:noFill/>
        </p:spPr>
        <p:txBody>
          <a:bodyPr wrap="none" rtlCol="0">
            <a:spAutoFit/>
          </a:bodyPr>
          <a:lstStyle/>
          <a:p>
            <a:r>
              <a:rPr lang="es-ES" sz="1200" b="0" dirty="0" smtClean="0">
                <a:solidFill>
                  <a:prstClr val="white"/>
                </a:solidFill>
                <a:latin typeface="Calibri" panose="020F0502020204030204" pitchFamily="34" charset="0"/>
                <a:cs typeface="+mn-cs"/>
              </a:rPr>
              <a:t>1.363</a:t>
            </a:r>
            <a:endParaRPr lang="es-ES" sz="1200" b="0" dirty="0">
              <a:solidFill>
                <a:prstClr val="white"/>
              </a:solidFill>
              <a:latin typeface="Calibri" panose="020F0502020204030204" pitchFamily="34" charset="0"/>
              <a:cs typeface="+mn-cs"/>
            </a:endParaRPr>
          </a:p>
        </p:txBody>
      </p:sp>
      <p:graphicFrame>
        <p:nvGraphicFramePr>
          <p:cNvPr id="50" name="45 Gráfico"/>
          <p:cNvGraphicFramePr/>
          <p:nvPr>
            <p:extLst/>
          </p:nvPr>
        </p:nvGraphicFramePr>
        <p:xfrm>
          <a:off x="967468" y="1116128"/>
          <a:ext cx="3516085" cy="1690144"/>
        </p:xfrm>
        <a:graphic>
          <a:graphicData uri="http://schemas.openxmlformats.org/drawingml/2006/chart">
            <c:chart xmlns:c="http://schemas.openxmlformats.org/drawingml/2006/chart" xmlns:r="http://schemas.openxmlformats.org/officeDocument/2006/relationships" r:id="rId4"/>
          </a:graphicData>
        </a:graphic>
      </p:graphicFrame>
      <p:sp>
        <p:nvSpPr>
          <p:cNvPr id="51" name="CuadroTexto 50"/>
          <p:cNvSpPr txBox="1"/>
          <p:nvPr/>
        </p:nvSpPr>
        <p:spPr>
          <a:xfrm>
            <a:off x="3332275" y="4456918"/>
            <a:ext cx="923259" cy="220573"/>
          </a:xfrm>
          <a:prstGeom prst="rect">
            <a:avLst/>
          </a:prstGeom>
          <a:noFill/>
        </p:spPr>
        <p:txBody>
          <a:bodyPr wrap="square" rtlCol="0">
            <a:spAutoFit/>
          </a:bodyPr>
          <a:lstStyle/>
          <a:p>
            <a:pPr algn="ctr">
              <a:lnSpc>
                <a:spcPts val="1000"/>
              </a:lnSpc>
            </a:pPr>
            <a:r>
              <a:rPr lang="es-ES" sz="1000" b="0" i="1" dirty="0">
                <a:solidFill>
                  <a:prstClr val="black">
                    <a:lumMod val="75000"/>
                    <a:lumOff val="25000"/>
                  </a:prstClr>
                </a:solidFill>
                <a:latin typeface="Calibri" panose="020F0502020204030204" pitchFamily="34" charset="0"/>
                <a:cs typeface="+mn-cs"/>
              </a:rPr>
              <a:t>Grupo CABK</a:t>
            </a:r>
            <a:endParaRPr lang="es-ES" sz="1000" b="0" i="1" baseline="30000" dirty="0">
              <a:solidFill>
                <a:prstClr val="black">
                  <a:lumMod val="75000"/>
                  <a:lumOff val="25000"/>
                </a:prstClr>
              </a:solidFill>
              <a:latin typeface="Calibri" panose="020F0502020204030204" pitchFamily="34" charset="0"/>
              <a:cs typeface="+mn-cs"/>
            </a:endParaRPr>
          </a:p>
        </p:txBody>
      </p:sp>
      <p:sp>
        <p:nvSpPr>
          <p:cNvPr id="52" name="CuadroTexto 51"/>
          <p:cNvSpPr txBox="1"/>
          <p:nvPr/>
        </p:nvSpPr>
        <p:spPr>
          <a:xfrm>
            <a:off x="2560176" y="4487323"/>
            <a:ext cx="543740" cy="220573"/>
          </a:xfrm>
          <a:prstGeom prst="rect">
            <a:avLst/>
          </a:prstGeom>
          <a:noFill/>
        </p:spPr>
        <p:txBody>
          <a:bodyPr wrap="none" rtlCol="0">
            <a:spAutoFit/>
          </a:bodyPr>
          <a:lstStyle/>
          <a:p>
            <a:pPr algn="ctr">
              <a:lnSpc>
                <a:spcPts val="1000"/>
              </a:lnSpc>
            </a:pPr>
            <a:r>
              <a:rPr lang="es-ES" sz="1050" b="0" i="1" dirty="0">
                <a:solidFill>
                  <a:prstClr val="black">
                    <a:lumMod val="75000"/>
                    <a:lumOff val="25000"/>
                  </a:prstClr>
                </a:solidFill>
                <a:latin typeface="Calibri" panose="020F0502020204030204" pitchFamily="34" charset="0"/>
                <a:cs typeface="+mn-cs"/>
              </a:rPr>
              <a:t>sin BPI</a:t>
            </a:r>
            <a:endParaRPr lang="es-ES" sz="1050" b="0" i="1" baseline="30000" dirty="0">
              <a:solidFill>
                <a:prstClr val="black">
                  <a:lumMod val="75000"/>
                  <a:lumOff val="25000"/>
                </a:prstClr>
              </a:solidFill>
              <a:latin typeface="Calibri" panose="020F0502020204030204" pitchFamily="34" charset="0"/>
              <a:cs typeface="+mn-cs"/>
            </a:endParaRPr>
          </a:p>
        </p:txBody>
      </p:sp>
      <p:pic>
        <p:nvPicPr>
          <p:cNvPr id="53" name="21 Imagen" descr="CaixaBank_logo_RGB_horizontal300.tif"/>
          <p:cNvPicPr>
            <a:picLocks noChangeAspect="1"/>
          </p:cNvPicPr>
          <p:nvPr/>
        </p:nvPicPr>
        <p:blipFill>
          <a:blip r:embed="rId5" cstate="print">
            <a:clrChange>
              <a:clrFrom>
                <a:srgbClr val="FFFFFF"/>
              </a:clrFrom>
              <a:clrTo>
                <a:srgbClr val="FFFFFF">
                  <a:alpha val="0"/>
                </a:srgbClr>
              </a:clrTo>
            </a:clrChange>
          </a:blip>
          <a:srcRect r="67264"/>
          <a:stretch>
            <a:fillRect/>
          </a:stretch>
        </p:blipFill>
        <p:spPr bwMode="auto">
          <a:xfrm>
            <a:off x="2365692" y="4472845"/>
            <a:ext cx="268440" cy="216000"/>
          </a:xfrm>
          <a:prstGeom prst="rect">
            <a:avLst/>
          </a:prstGeom>
          <a:noFill/>
          <a:ln w="9525">
            <a:noFill/>
            <a:miter lim="800000"/>
            <a:headEnd/>
            <a:tailEnd/>
          </a:ln>
        </p:spPr>
      </p:pic>
      <p:sp>
        <p:nvSpPr>
          <p:cNvPr id="34" name="CuadroTexto 33"/>
          <p:cNvSpPr txBox="1"/>
          <p:nvPr/>
        </p:nvSpPr>
        <p:spPr>
          <a:xfrm>
            <a:off x="4185307" y="2482670"/>
            <a:ext cx="923259" cy="220573"/>
          </a:xfrm>
          <a:prstGeom prst="rect">
            <a:avLst/>
          </a:prstGeom>
          <a:noFill/>
        </p:spPr>
        <p:txBody>
          <a:bodyPr wrap="square" rtlCol="0">
            <a:spAutoFit/>
          </a:bodyPr>
          <a:lstStyle/>
          <a:p>
            <a:pPr>
              <a:lnSpc>
                <a:spcPts val="1000"/>
              </a:lnSpc>
            </a:pPr>
            <a:r>
              <a:rPr lang="es-ES" sz="1000" b="0" i="1" dirty="0">
                <a:solidFill>
                  <a:prstClr val="black">
                    <a:lumMod val="75000"/>
                    <a:lumOff val="25000"/>
                  </a:prstClr>
                </a:solidFill>
                <a:latin typeface="Calibri" panose="020F0502020204030204" pitchFamily="34" charset="0"/>
                <a:cs typeface="+mn-cs"/>
              </a:rPr>
              <a:t>Grupo CABK</a:t>
            </a:r>
            <a:endParaRPr lang="es-ES" sz="1000" b="0" i="1" baseline="30000" dirty="0">
              <a:solidFill>
                <a:prstClr val="black">
                  <a:lumMod val="75000"/>
                  <a:lumOff val="25000"/>
                </a:prstClr>
              </a:solidFill>
              <a:latin typeface="Calibri" panose="020F0502020204030204" pitchFamily="34" charset="0"/>
              <a:cs typeface="+mn-cs"/>
            </a:endParaRPr>
          </a:p>
        </p:txBody>
      </p:sp>
      <p:sp>
        <p:nvSpPr>
          <p:cNvPr id="35" name="CuadroTexto 34"/>
          <p:cNvSpPr txBox="1"/>
          <p:nvPr/>
        </p:nvSpPr>
        <p:spPr>
          <a:xfrm>
            <a:off x="3541906" y="3629188"/>
            <a:ext cx="615874" cy="276999"/>
          </a:xfrm>
          <a:prstGeom prst="rect">
            <a:avLst/>
          </a:prstGeom>
          <a:noFill/>
        </p:spPr>
        <p:txBody>
          <a:bodyPr wrap="none" rtlCol="0">
            <a:spAutoFit/>
          </a:bodyPr>
          <a:lstStyle/>
          <a:p>
            <a:r>
              <a:rPr lang="es-ES" sz="1200" b="0" dirty="0" smtClean="0">
                <a:solidFill>
                  <a:prstClr val="white"/>
                </a:solidFill>
                <a:latin typeface="Calibri" panose="020F0502020204030204" pitchFamily="34" charset="0"/>
                <a:cs typeface="+mn-cs"/>
              </a:rPr>
              <a:t>13.923</a:t>
            </a:r>
            <a:endParaRPr lang="es-ES" sz="1200" b="0" dirty="0">
              <a:solidFill>
                <a:prstClr val="white"/>
              </a:solidFill>
              <a:latin typeface="Calibri" panose="020F0502020204030204" pitchFamily="34" charset="0"/>
              <a:cs typeface="+mn-cs"/>
            </a:endParaRPr>
          </a:p>
        </p:txBody>
      </p:sp>
      <p:cxnSp>
        <p:nvCxnSpPr>
          <p:cNvPr id="8" name="Conector angular 7"/>
          <p:cNvCxnSpPr/>
          <p:nvPr/>
        </p:nvCxnSpPr>
        <p:spPr bwMode="auto">
          <a:xfrm rot="16200000" flipH="1">
            <a:off x="2240195" y="2653548"/>
            <a:ext cx="612000" cy="1692000"/>
          </a:xfrm>
          <a:prstGeom prst="bentConnector2">
            <a:avLst/>
          </a:prstGeom>
          <a:solidFill>
            <a:schemeClr val="accent1"/>
          </a:solidFill>
          <a:ln w="9525" cap="flat" cmpd="sng" algn="ctr">
            <a:solidFill>
              <a:schemeClr val="tx1"/>
            </a:solidFill>
            <a:prstDash val="sysDot"/>
            <a:round/>
            <a:headEnd type="none" w="med" len="med"/>
            <a:tailEnd type="triangle" w="med" len="med"/>
          </a:ln>
          <a:effectLst/>
        </p:spPr>
      </p:cxnSp>
      <p:sp>
        <p:nvSpPr>
          <p:cNvPr id="38" name="Freeform 30"/>
          <p:cNvSpPr>
            <a:spLocks/>
          </p:cNvSpPr>
          <p:nvPr/>
        </p:nvSpPr>
        <p:spPr bwMode="auto">
          <a:xfrm rot="21241915">
            <a:off x="3471154" y="3566776"/>
            <a:ext cx="746421" cy="401919"/>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chemeClr val="bg1"/>
          </a:solidFill>
          <a:ln w="9525">
            <a:solidFill>
              <a:schemeClr val="bg1"/>
            </a:solidFill>
            <a:round/>
            <a:headEnd/>
            <a:tailEnd/>
          </a:ln>
          <a:effectLst>
            <a:outerShdw blurRad="50800" dist="12700" dir="8100000" algn="tr" rotWithShape="0">
              <a:prstClr val="black">
                <a:alpha val="40000"/>
              </a:prstClr>
            </a:outerShdw>
          </a:effectLst>
        </p:spPr>
        <p:txBody>
          <a:bodyPr tIns="68580" bIns="68580"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s-ES" sz="1050" b="0" dirty="0">
              <a:solidFill>
                <a:srgbClr val="00B050"/>
              </a:solidFill>
            </a:endParaRPr>
          </a:p>
        </p:txBody>
      </p:sp>
      <p:sp>
        <p:nvSpPr>
          <p:cNvPr id="39" name="Freeform 30"/>
          <p:cNvSpPr>
            <a:spLocks/>
          </p:cNvSpPr>
          <p:nvPr/>
        </p:nvSpPr>
        <p:spPr bwMode="auto">
          <a:xfrm>
            <a:off x="1366794" y="2834863"/>
            <a:ext cx="708190" cy="383603"/>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chemeClr val="tx1">
              <a:lumMod val="65000"/>
              <a:lumOff val="35000"/>
            </a:schemeClr>
          </a:solidFill>
          <a:ln w="9525">
            <a:solidFill>
              <a:schemeClr val="tx1">
                <a:lumMod val="50000"/>
                <a:lumOff val="50000"/>
              </a:schemeClr>
            </a:solidFill>
            <a:round/>
            <a:headEnd/>
            <a:tailEnd/>
          </a:ln>
          <a:effectLst>
            <a:outerShdw blurRad="50800" dist="12700" dir="2700000" algn="tl" rotWithShape="0">
              <a:prstClr val="black">
                <a:alpha val="40000"/>
              </a:prstClr>
            </a:outerShdw>
          </a:effectLst>
        </p:spPr>
        <p:txBody>
          <a:bodyPr tIns="68580" bIns="68580" anchor="ct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s-ES" sz="1050" b="0" dirty="0">
              <a:solidFill>
                <a:srgbClr val="00B050"/>
              </a:solidFill>
            </a:endParaRPr>
          </a:p>
        </p:txBody>
      </p:sp>
      <p:sp>
        <p:nvSpPr>
          <p:cNvPr id="49" name="37 Rectángulo"/>
          <p:cNvSpPr/>
          <p:nvPr/>
        </p:nvSpPr>
        <p:spPr bwMode="auto">
          <a:xfrm>
            <a:off x="2087347" y="3635544"/>
            <a:ext cx="756000" cy="324000"/>
          </a:xfrm>
          <a:prstGeom prst="rect">
            <a:avLst/>
          </a:prstGeom>
          <a:solidFill>
            <a:srgbClr val="93CDDD"/>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hangingPunct="0">
              <a:defRPr/>
            </a:pPr>
            <a:r>
              <a:rPr lang="es-ES" sz="1350" kern="0" dirty="0" smtClean="0">
                <a:solidFill>
                  <a:prstClr val="black">
                    <a:lumMod val="95000"/>
                    <a:lumOff val="5000"/>
                  </a:prstClr>
                </a:solidFill>
                <a:uFill>
                  <a:solidFill>
                    <a:srgbClr val="C00000"/>
                  </a:solidFill>
                </a:uFill>
                <a:latin typeface="Calibri" pitchFamily="34" charset="0"/>
                <a:cs typeface="Calibri" pitchFamily="34" charset="0"/>
              </a:rPr>
              <a:t>-8,4%</a:t>
            </a:r>
            <a:endParaRPr lang="es-ES" sz="1350" kern="0" dirty="0">
              <a:solidFill>
                <a:prstClr val="black">
                  <a:lumMod val="95000"/>
                  <a:lumOff val="5000"/>
                </a:prstClr>
              </a:solidFill>
              <a:uFill>
                <a:solidFill>
                  <a:srgbClr val="C00000"/>
                </a:solidFill>
              </a:uFill>
              <a:latin typeface="Calibri" pitchFamily="34" charset="0"/>
              <a:cs typeface="Calibri" pitchFamily="34" charset="0"/>
            </a:endParaRPr>
          </a:p>
        </p:txBody>
      </p:sp>
      <p:sp>
        <p:nvSpPr>
          <p:cNvPr id="36" name="CuadroTexto 35"/>
          <p:cNvSpPr txBox="1"/>
          <p:nvPr/>
        </p:nvSpPr>
        <p:spPr>
          <a:xfrm>
            <a:off x="4185307" y="1624150"/>
            <a:ext cx="923259" cy="220573"/>
          </a:xfrm>
          <a:prstGeom prst="rect">
            <a:avLst/>
          </a:prstGeom>
          <a:noFill/>
        </p:spPr>
        <p:txBody>
          <a:bodyPr wrap="square" rtlCol="0">
            <a:spAutoFit/>
          </a:bodyPr>
          <a:lstStyle/>
          <a:p>
            <a:pPr>
              <a:lnSpc>
                <a:spcPts val="1000"/>
              </a:lnSpc>
            </a:pPr>
            <a:r>
              <a:rPr lang="es-ES" sz="1000" b="0" i="1" dirty="0" smtClean="0">
                <a:solidFill>
                  <a:srgbClr val="748D99"/>
                </a:solidFill>
                <a:latin typeface="Calibri" panose="020F0502020204030204" pitchFamily="34" charset="0"/>
                <a:cs typeface="+mn-cs"/>
              </a:rPr>
              <a:t>Sector</a:t>
            </a:r>
            <a:r>
              <a:rPr lang="es-ES" sz="1000" b="0" i="1" baseline="30000" dirty="0" smtClean="0">
                <a:solidFill>
                  <a:srgbClr val="748D99"/>
                </a:solidFill>
                <a:latin typeface="Calibri" panose="020F0502020204030204" pitchFamily="34" charset="0"/>
                <a:cs typeface="+mn-cs"/>
              </a:rPr>
              <a:t>1</a:t>
            </a:r>
            <a:endParaRPr lang="es-ES" sz="1000" b="0" i="1" baseline="30000" dirty="0">
              <a:solidFill>
                <a:srgbClr val="748D99"/>
              </a:solidFill>
              <a:latin typeface="Calibri" panose="020F0502020204030204" pitchFamily="34" charset="0"/>
              <a:cs typeface="+mn-cs"/>
            </a:endParaRPr>
          </a:p>
        </p:txBody>
      </p:sp>
      <p:sp>
        <p:nvSpPr>
          <p:cNvPr id="37" name="CuadroTexto 36"/>
          <p:cNvSpPr txBox="1"/>
          <p:nvPr/>
        </p:nvSpPr>
        <p:spPr>
          <a:xfrm>
            <a:off x="3519968" y="1449313"/>
            <a:ext cx="545342" cy="307777"/>
          </a:xfrm>
          <a:prstGeom prst="rect">
            <a:avLst/>
          </a:prstGeom>
          <a:noFill/>
        </p:spPr>
        <p:txBody>
          <a:bodyPr wrap="none" rtlCol="0">
            <a:spAutoFit/>
          </a:bodyPr>
          <a:lstStyle/>
          <a:p>
            <a:r>
              <a:rPr lang="es-ES" sz="1400" i="1" dirty="0" smtClean="0">
                <a:solidFill>
                  <a:srgbClr val="748D99"/>
                </a:solidFill>
                <a:latin typeface="Calibri" pitchFamily="34" charset="0"/>
                <a:cs typeface="+mn-cs"/>
              </a:rPr>
              <a:t>8,5%</a:t>
            </a:r>
            <a:endParaRPr lang="es-ES" sz="1400" i="1" dirty="0">
              <a:solidFill>
                <a:srgbClr val="748D99"/>
              </a:solidFill>
              <a:latin typeface="Calibri" pitchFamily="34" charset="0"/>
              <a:cs typeface="+mn-cs"/>
            </a:endParaRPr>
          </a:p>
        </p:txBody>
      </p:sp>
      <p:sp>
        <p:nvSpPr>
          <p:cNvPr id="4" name="Elipse 3"/>
          <p:cNvSpPr/>
          <p:nvPr/>
        </p:nvSpPr>
        <p:spPr bwMode="auto">
          <a:xfrm>
            <a:off x="3725332" y="1708226"/>
            <a:ext cx="108000" cy="108000"/>
          </a:xfrm>
          <a:prstGeom prst="ellipse">
            <a:avLst/>
          </a:prstGeom>
          <a:solidFill>
            <a:srgbClr val="748D99"/>
          </a:solidFill>
          <a:ln w="9525" cap="flat" cmpd="sng" algn="ctr">
            <a:solidFill>
              <a:srgbClr val="748D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40" name="9 Rectángulo"/>
          <p:cNvSpPr/>
          <p:nvPr/>
        </p:nvSpPr>
        <p:spPr>
          <a:xfrm>
            <a:off x="164690" y="4907905"/>
            <a:ext cx="4809265" cy="215444"/>
          </a:xfrm>
          <a:prstGeom prst="rect">
            <a:avLst/>
          </a:prstGeom>
        </p:spPr>
        <p:txBody>
          <a:bodyPr wrap="square">
            <a:spAutoFit/>
          </a:bodyPr>
          <a:lstStyle/>
          <a:p>
            <a:pPr marL="228600" indent="-228600" fontAlgn="auto">
              <a:spcBef>
                <a:spcPts val="0"/>
              </a:spcBef>
              <a:spcAft>
                <a:spcPts val="0"/>
              </a:spcAft>
              <a:defRPr/>
            </a:pPr>
            <a:r>
              <a:rPr lang="es-ES" b="0" kern="0" baseline="30000" dirty="0" smtClean="0">
                <a:solidFill>
                  <a:srgbClr val="899BAD"/>
                </a:solidFill>
                <a:latin typeface="Calibri" pitchFamily="34" charset="0"/>
                <a:cs typeface="Calibri" pitchFamily="34" charset="0"/>
              </a:rPr>
              <a:t>1</a:t>
            </a:r>
            <a:r>
              <a:rPr lang="es-ES" b="0" kern="0" dirty="0" smtClean="0">
                <a:solidFill>
                  <a:srgbClr val="899BAD"/>
                </a:solidFill>
                <a:latin typeface="Calibri" pitchFamily="34" charset="0"/>
                <a:cs typeface="Calibri" pitchFamily="34" charset="0"/>
              </a:rPr>
              <a:t>  Datos a agosto 2017</a:t>
            </a:r>
          </a:p>
        </p:txBody>
      </p:sp>
    </p:spTree>
    <p:extLst>
      <p:ext uri="{BB962C8B-B14F-4D97-AF65-F5344CB8AC3E}">
        <p14:creationId xmlns:p14="http://schemas.microsoft.com/office/powerpoint/2010/main" val="1089601802"/>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6 Rectángulo"/>
          <p:cNvSpPr/>
          <p:nvPr/>
        </p:nvSpPr>
        <p:spPr bwMode="auto">
          <a:xfrm>
            <a:off x="234951" y="1192381"/>
            <a:ext cx="3024000" cy="3366045"/>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216000" tIns="108000" rIns="91440" bIns="45720" numCol="1" rtlCol="0" anchor="t" anchorCtr="0" compatLnSpc="1">
            <a:prstTxWarp prst="textNoShape">
              <a:avLst/>
            </a:prstTxWarp>
          </a:bodyPr>
          <a:lstStyle/>
          <a:p>
            <a:pPr marL="3175" eaLnBrk="0" hangingPunct="0">
              <a:defRPr/>
            </a:pPr>
            <a:r>
              <a:rPr lang="es-ES" sz="1200" kern="0" dirty="0">
                <a:solidFill>
                  <a:srgbClr val="009AD8"/>
                </a:solidFill>
                <a:latin typeface="Calibri" pitchFamily="34" charset="0"/>
                <a:cs typeface="Calibri" pitchFamily="34" charset="0"/>
              </a:rPr>
              <a:t>Actividad comercial (ventas</a:t>
            </a:r>
            <a:r>
              <a:rPr lang="es-ES" sz="1200" kern="0" baseline="30000" dirty="0">
                <a:solidFill>
                  <a:srgbClr val="009AD8"/>
                </a:solidFill>
                <a:latin typeface="Calibri" pitchFamily="34" charset="0"/>
                <a:cs typeface="Calibri" pitchFamily="34" charset="0"/>
              </a:rPr>
              <a:t>1</a:t>
            </a:r>
            <a:r>
              <a:rPr lang="es-ES" sz="1200" kern="0" dirty="0">
                <a:solidFill>
                  <a:srgbClr val="009AD8"/>
                </a:solidFill>
                <a:latin typeface="Calibri" pitchFamily="34" charset="0"/>
                <a:cs typeface="Calibri" pitchFamily="34" charset="0"/>
              </a:rPr>
              <a:t>)</a:t>
            </a:r>
          </a:p>
          <a:p>
            <a:pPr marL="3175" eaLnBrk="0" hangingPunct="0">
              <a:defRPr/>
            </a:pPr>
            <a:r>
              <a:rPr lang="es-ES" sz="1100" b="0" kern="0" dirty="0">
                <a:solidFill>
                  <a:prstClr val="black">
                    <a:lumMod val="75000"/>
                    <a:lumOff val="25000"/>
                  </a:prstClr>
                </a:solidFill>
                <a:latin typeface="Calibri" pitchFamily="34" charset="0"/>
                <a:cs typeface="Calibri" pitchFamily="34" charset="0"/>
              </a:rPr>
              <a:t>En millones de euros</a:t>
            </a:r>
          </a:p>
        </p:txBody>
      </p:sp>
      <p:graphicFrame>
        <p:nvGraphicFramePr>
          <p:cNvPr id="19" name="Gráfico 18"/>
          <p:cNvGraphicFramePr/>
          <p:nvPr>
            <p:extLst/>
          </p:nvPr>
        </p:nvGraphicFramePr>
        <p:xfrm>
          <a:off x="312581" y="2349499"/>
          <a:ext cx="2880000" cy="2001853"/>
        </p:xfrm>
        <a:graphic>
          <a:graphicData uri="http://schemas.openxmlformats.org/drawingml/2006/chart">
            <c:chart xmlns:c="http://schemas.openxmlformats.org/drawingml/2006/chart" xmlns:r="http://schemas.openxmlformats.org/officeDocument/2006/relationships" r:id="rId2"/>
          </a:graphicData>
        </a:graphic>
      </p:graphicFrame>
      <p:sp>
        <p:nvSpPr>
          <p:cNvPr id="35" name="46 Rectángulo"/>
          <p:cNvSpPr/>
          <p:nvPr/>
        </p:nvSpPr>
        <p:spPr bwMode="auto">
          <a:xfrm>
            <a:off x="3369065" y="1192381"/>
            <a:ext cx="2625336" cy="3366045"/>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216000" tIns="108000" rIns="91440" bIns="45720" numCol="1" rtlCol="0" anchor="t" anchorCtr="0" compatLnSpc="1">
            <a:prstTxWarp prst="textNoShape">
              <a:avLst/>
            </a:prstTxWarp>
          </a:bodyPr>
          <a:lstStyle/>
          <a:p>
            <a:pPr marL="3175" eaLnBrk="0" hangingPunct="0">
              <a:defRPr/>
            </a:pPr>
            <a:r>
              <a:rPr lang="es-ES" sz="1200" kern="0" dirty="0">
                <a:solidFill>
                  <a:srgbClr val="009AD8"/>
                </a:solidFill>
                <a:latin typeface="Calibri" pitchFamily="34" charset="0"/>
                <a:cs typeface="Calibri" pitchFamily="34" charset="0"/>
              </a:rPr>
              <a:t>Resultado por ventas</a:t>
            </a:r>
          </a:p>
          <a:p>
            <a:pPr marL="3175" eaLnBrk="0" hangingPunct="0">
              <a:defRPr/>
            </a:pPr>
            <a:r>
              <a:rPr lang="es-ES" sz="1100" b="0" kern="0" dirty="0">
                <a:solidFill>
                  <a:prstClr val="black">
                    <a:lumMod val="75000"/>
                    <a:lumOff val="25000"/>
                  </a:prstClr>
                </a:solidFill>
                <a:latin typeface="Calibri" pitchFamily="34" charset="0"/>
                <a:cs typeface="Calibri" pitchFamily="34" charset="0"/>
              </a:rPr>
              <a:t>% resultado ventas s/VCN</a:t>
            </a:r>
            <a:r>
              <a:rPr lang="es-ES" sz="1100" b="0" kern="0" baseline="30000" dirty="0">
                <a:solidFill>
                  <a:prstClr val="black">
                    <a:lumMod val="75000"/>
                    <a:lumOff val="25000"/>
                  </a:prstClr>
                </a:solidFill>
                <a:latin typeface="Calibri" pitchFamily="34" charset="0"/>
                <a:cs typeface="Calibri" pitchFamily="34" charset="0"/>
              </a:rPr>
              <a:t>2</a:t>
            </a:r>
          </a:p>
        </p:txBody>
      </p:sp>
      <p:sp>
        <p:nvSpPr>
          <p:cNvPr id="3"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Alto nivel de ventas de adjudicados, con resultados positivos </a:t>
            </a:r>
            <a:endParaRPr lang="es-ES" sz="1400" i="1" kern="0" dirty="0">
              <a:solidFill>
                <a:prstClr val="white"/>
              </a:solidFill>
              <a:latin typeface="Calibri" pitchFamily="34" charset="0"/>
              <a:cs typeface="Calibri" pitchFamily="34" charset="0"/>
            </a:endParaRPr>
          </a:p>
        </p:txBody>
      </p:sp>
      <p:sp>
        <p:nvSpPr>
          <p:cNvPr id="44" name="78 Rectángulo"/>
          <p:cNvSpPr/>
          <p:nvPr/>
        </p:nvSpPr>
        <p:spPr bwMode="auto">
          <a:xfrm>
            <a:off x="6104515" y="1192382"/>
            <a:ext cx="2817240" cy="3366044"/>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216000" tIns="108000" rIns="91440" bIns="45720" numCol="1" rtlCol="0" anchor="t" anchorCtr="0" compatLnSpc="1">
            <a:prstTxWarp prst="textNoShape">
              <a:avLst/>
            </a:prstTxWarp>
          </a:bodyPr>
          <a:lstStyle/>
          <a:p>
            <a:pPr marL="3175" eaLnBrk="0" hangingPunct="0">
              <a:defRPr/>
            </a:pPr>
            <a:r>
              <a:rPr lang="es-ES" sz="1200" kern="0" dirty="0">
                <a:solidFill>
                  <a:srgbClr val="009AD8"/>
                </a:solidFill>
                <a:latin typeface="Calibri" pitchFamily="34" charset="0"/>
                <a:cs typeface="Calibri" pitchFamily="34" charset="0"/>
              </a:rPr>
              <a:t>Precio de la vivienda</a:t>
            </a:r>
          </a:p>
          <a:p>
            <a:pPr marL="3175" eaLnBrk="0" hangingPunct="0">
              <a:defRPr/>
            </a:pPr>
            <a:r>
              <a:rPr lang="es-ES" sz="1100" b="0" kern="0" dirty="0">
                <a:solidFill>
                  <a:prstClr val="black">
                    <a:lumMod val="75000"/>
                    <a:lumOff val="25000"/>
                  </a:prstClr>
                </a:solidFill>
                <a:latin typeface="Calibri" pitchFamily="34" charset="0"/>
                <a:cs typeface="Calibri" pitchFamily="34" charset="0"/>
              </a:rPr>
              <a:t>Evolución del precio de la vivienda en España </a:t>
            </a:r>
            <a:r>
              <a:rPr lang="es-ES" sz="1100" b="0" kern="0" dirty="0" smtClean="0">
                <a:solidFill>
                  <a:prstClr val="black">
                    <a:lumMod val="75000"/>
                    <a:lumOff val="25000"/>
                  </a:prstClr>
                </a:solidFill>
                <a:latin typeface="Calibri" pitchFamily="34" charset="0"/>
                <a:cs typeface="Calibri" pitchFamily="34" charset="0"/>
              </a:rPr>
              <a:t>y previsión</a:t>
            </a:r>
            <a:r>
              <a:rPr lang="es-ES" sz="1100" b="0" kern="0" baseline="30000" dirty="0" smtClean="0">
                <a:solidFill>
                  <a:prstClr val="black">
                    <a:lumMod val="75000"/>
                    <a:lumOff val="25000"/>
                  </a:prstClr>
                </a:solidFill>
                <a:latin typeface="Calibri" pitchFamily="34" charset="0"/>
                <a:cs typeface="Calibri" pitchFamily="34" charset="0"/>
              </a:rPr>
              <a:t>3</a:t>
            </a:r>
            <a:r>
              <a:rPr lang="es-ES" sz="1100" b="0" kern="0" dirty="0" smtClean="0">
                <a:solidFill>
                  <a:prstClr val="black">
                    <a:lumMod val="75000"/>
                    <a:lumOff val="25000"/>
                  </a:prstClr>
                </a:solidFill>
                <a:latin typeface="Calibri" pitchFamily="34" charset="0"/>
                <a:cs typeface="Calibri" pitchFamily="34" charset="0"/>
              </a:rPr>
              <a:t> </a:t>
            </a:r>
            <a:r>
              <a:rPr lang="es-ES" sz="1100" b="0" kern="0" dirty="0">
                <a:solidFill>
                  <a:prstClr val="black">
                    <a:lumMod val="75000"/>
                    <a:lumOff val="25000"/>
                  </a:prstClr>
                </a:solidFill>
                <a:latin typeface="Calibri" pitchFamily="34" charset="0"/>
                <a:cs typeface="Calibri" pitchFamily="34" charset="0"/>
              </a:rPr>
              <a:t>(</a:t>
            </a:r>
            <a:r>
              <a:rPr lang="es-ES" sz="1100" b="0" kern="0" dirty="0" err="1" smtClean="0">
                <a:solidFill>
                  <a:prstClr val="black">
                    <a:lumMod val="75000"/>
                    <a:lumOff val="25000"/>
                  </a:prstClr>
                </a:solidFill>
                <a:latin typeface="Calibri" pitchFamily="34" charset="0"/>
                <a:cs typeface="Calibri" pitchFamily="34" charset="0"/>
              </a:rPr>
              <a:t>var</a:t>
            </a:r>
            <a:r>
              <a:rPr lang="es-ES" sz="1100" b="0" kern="0" dirty="0" smtClean="0">
                <a:solidFill>
                  <a:prstClr val="black">
                    <a:lumMod val="75000"/>
                    <a:lumOff val="25000"/>
                  </a:prstClr>
                </a:solidFill>
                <a:latin typeface="Calibri" pitchFamily="34" charset="0"/>
                <a:cs typeface="Calibri" pitchFamily="34" charset="0"/>
              </a:rPr>
              <a:t>. interanual </a:t>
            </a:r>
            <a:r>
              <a:rPr lang="es-ES" sz="1100" b="0" kern="0" dirty="0">
                <a:solidFill>
                  <a:prstClr val="black">
                    <a:lumMod val="75000"/>
                    <a:lumOff val="25000"/>
                  </a:prstClr>
                </a:solidFill>
                <a:latin typeface="Calibri" pitchFamily="34" charset="0"/>
                <a:cs typeface="Calibri" pitchFamily="34" charset="0"/>
              </a:rPr>
              <a:t>%)</a:t>
            </a:r>
          </a:p>
        </p:txBody>
      </p:sp>
      <p:cxnSp>
        <p:nvCxnSpPr>
          <p:cNvPr id="26" name="29 Conector angular"/>
          <p:cNvCxnSpPr/>
          <p:nvPr/>
        </p:nvCxnSpPr>
        <p:spPr bwMode="auto">
          <a:xfrm rot="5400000" flipH="1" flipV="1">
            <a:off x="1364388" y="2054925"/>
            <a:ext cx="805520" cy="1307628"/>
          </a:xfrm>
          <a:prstGeom prst="bentConnector3">
            <a:avLst>
              <a:gd name="adj1" fmla="val 128379"/>
            </a:avLst>
          </a:prstGeom>
          <a:solidFill>
            <a:schemeClr val="accent1"/>
          </a:solidFill>
          <a:ln w="9525" cap="flat" cmpd="sng" algn="ctr">
            <a:solidFill>
              <a:srgbClr val="728DA2"/>
            </a:solidFill>
            <a:prstDash val="sysDot"/>
            <a:round/>
            <a:headEnd type="none" w="med" len="med"/>
            <a:tailEnd type="triangle" w="lg" len="lg"/>
          </a:ln>
          <a:effectLst/>
        </p:spPr>
      </p:cxnSp>
      <p:sp>
        <p:nvSpPr>
          <p:cNvPr id="27" name="39 Rectángulo"/>
          <p:cNvSpPr/>
          <p:nvPr/>
        </p:nvSpPr>
        <p:spPr bwMode="auto">
          <a:xfrm>
            <a:off x="1383892" y="1933697"/>
            <a:ext cx="756000" cy="288000"/>
          </a:xfrm>
          <a:prstGeom prst="rect">
            <a:avLst/>
          </a:prstGeom>
          <a:solidFill>
            <a:srgbClr val="93CDDD"/>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hangingPunct="0">
              <a:defRPr/>
            </a:pPr>
            <a:r>
              <a:rPr lang="es-ES" sz="1400" kern="0" dirty="0" smtClean="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rPr>
              <a:t>+19,3%</a:t>
            </a:r>
            <a:endParaRPr lang="es-ES" sz="1400" kern="0" dirty="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endParaRPr>
          </a:p>
        </p:txBody>
      </p:sp>
      <p:sp>
        <p:nvSpPr>
          <p:cNvPr id="23" name="33 Rectángulo"/>
          <p:cNvSpPr/>
          <p:nvPr/>
        </p:nvSpPr>
        <p:spPr>
          <a:xfrm>
            <a:off x="247651" y="4892216"/>
            <a:ext cx="1140882" cy="215444"/>
          </a:xfrm>
          <a:prstGeom prst="rect">
            <a:avLst/>
          </a:prstGeom>
        </p:spPr>
        <p:txBody>
          <a:bodyPr wrap="square">
            <a:spAutoFit/>
          </a:bodyPr>
          <a:lstStyle/>
          <a:p>
            <a:pPr>
              <a:defRPr/>
            </a:pPr>
            <a:r>
              <a:rPr lang="es-ES" b="0" kern="0" baseline="30000" dirty="0">
                <a:solidFill>
                  <a:srgbClr val="899BAD"/>
                </a:solidFill>
                <a:latin typeface="Calibri" pitchFamily="34" charset="0"/>
                <a:cs typeface="Calibri" pitchFamily="34" charset="0"/>
              </a:rPr>
              <a:t>1</a:t>
            </a:r>
            <a:r>
              <a:rPr lang="es-ES" b="0" kern="0" dirty="0">
                <a:solidFill>
                  <a:srgbClr val="899BAD"/>
                </a:solidFill>
                <a:latin typeface="Calibri" pitchFamily="34" charset="0"/>
                <a:cs typeface="Calibri" pitchFamily="34" charset="0"/>
              </a:rPr>
              <a:t> A precio de </a:t>
            </a:r>
            <a:r>
              <a:rPr lang="es-ES" b="0" kern="0" dirty="0" smtClean="0">
                <a:solidFill>
                  <a:srgbClr val="899BAD"/>
                </a:solidFill>
                <a:latin typeface="Calibri" pitchFamily="34" charset="0"/>
                <a:cs typeface="Calibri" pitchFamily="34" charset="0"/>
              </a:rPr>
              <a:t>venta</a:t>
            </a:r>
            <a:endParaRPr lang="es-ES" b="0" kern="0" dirty="0">
              <a:solidFill>
                <a:srgbClr val="899BAD"/>
              </a:solidFill>
              <a:latin typeface="Calibri" pitchFamily="34" charset="0"/>
              <a:cs typeface="Calibri" pitchFamily="34" charset="0"/>
            </a:endParaRPr>
          </a:p>
        </p:txBody>
      </p:sp>
      <p:sp>
        <p:nvSpPr>
          <p:cNvPr id="24" name="33 Rectángulo"/>
          <p:cNvSpPr/>
          <p:nvPr/>
        </p:nvSpPr>
        <p:spPr>
          <a:xfrm>
            <a:off x="6110530" y="4892216"/>
            <a:ext cx="1199848" cy="215444"/>
          </a:xfrm>
          <a:prstGeom prst="rect">
            <a:avLst/>
          </a:prstGeom>
        </p:spPr>
        <p:txBody>
          <a:bodyPr wrap="square">
            <a:spAutoFit/>
          </a:bodyPr>
          <a:lstStyle/>
          <a:p>
            <a:pPr>
              <a:defRPr/>
            </a:pPr>
            <a:r>
              <a:rPr lang="es-ES" b="0" kern="0" baseline="30000" dirty="0" smtClean="0">
                <a:solidFill>
                  <a:srgbClr val="899BAD"/>
                </a:solidFill>
                <a:latin typeface="Calibri" pitchFamily="34" charset="0"/>
                <a:cs typeface="Calibri" pitchFamily="34" charset="0"/>
              </a:rPr>
              <a:t>3</a:t>
            </a:r>
            <a:r>
              <a:rPr lang="es-ES" b="0" kern="0" dirty="0" smtClean="0">
                <a:solidFill>
                  <a:srgbClr val="899BAD"/>
                </a:solidFill>
                <a:latin typeface="Calibri" pitchFamily="34" charset="0"/>
                <a:cs typeface="Calibri" pitchFamily="34" charset="0"/>
              </a:rPr>
              <a:t> CaixaBank </a:t>
            </a:r>
            <a:r>
              <a:rPr lang="es-ES" b="0" kern="0" dirty="0" err="1" smtClean="0">
                <a:solidFill>
                  <a:srgbClr val="899BAD"/>
                </a:solidFill>
                <a:latin typeface="Calibri" pitchFamily="34" charset="0"/>
                <a:cs typeface="Calibri" pitchFamily="34" charset="0"/>
              </a:rPr>
              <a:t>Research</a:t>
            </a:r>
            <a:endParaRPr lang="es-ES" b="0" kern="0" dirty="0">
              <a:solidFill>
                <a:srgbClr val="899BAD"/>
              </a:solidFill>
              <a:latin typeface="Calibri" pitchFamily="34" charset="0"/>
              <a:cs typeface="Calibri" pitchFamily="34" charset="0"/>
            </a:endParaRPr>
          </a:p>
        </p:txBody>
      </p:sp>
      <p:sp>
        <p:nvSpPr>
          <p:cNvPr id="25" name="33 Rectángulo"/>
          <p:cNvSpPr/>
          <p:nvPr/>
        </p:nvSpPr>
        <p:spPr>
          <a:xfrm>
            <a:off x="3334992" y="4892216"/>
            <a:ext cx="1199848" cy="215444"/>
          </a:xfrm>
          <a:prstGeom prst="rect">
            <a:avLst/>
          </a:prstGeom>
        </p:spPr>
        <p:txBody>
          <a:bodyPr wrap="square">
            <a:spAutoFit/>
          </a:bodyPr>
          <a:lstStyle/>
          <a:p>
            <a:pPr>
              <a:defRPr/>
            </a:pPr>
            <a:r>
              <a:rPr lang="es-ES" b="0" kern="0" baseline="30000" dirty="0" smtClean="0">
                <a:solidFill>
                  <a:srgbClr val="899BAD"/>
                </a:solidFill>
                <a:latin typeface="Calibri" pitchFamily="34" charset="0"/>
                <a:cs typeface="Calibri" pitchFamily="34" charset="0"/>
              </a:rPr>
              <a:t>2</a:t>
            </a:r>
            <a:r>
              <a:rPr lang="es-ES" b="0" kern="0" dirty="0" smtClean="0">
                <a:solidFill>
                  <a:srgbClr val="899BAD"/>
                </a:solidFill>
                <a:latin typeface="Calibri" pitchFamily="34" charset="0"/>
                <a:cs typeface="Calibri" pitchFamily="34" charset="0"/>
              </a:rPr>
              <a:t> Valor contable neto</a:t>
            </a:r>
            <a:endParaRPr lang="es-ES" b="0" kern="0" dirty="0">
              <a:solidFill>
                <a:srgbClr val="899BAD"/>
              </a:solidFill>
              <a:latin typeface="Calibri" pitchFamily="34" charset="0"/>
              <a:cs typeface="Calibri" pitchFamily="34" charset="0"/>
            </a:endParaRPr>
          </a:p>
        </p:txBody>
      </p:sp>
      <p:graphicFrame>
        <p:nvGraphicFramePr>
          <p:cNvPr id="33" name="Gráfico 32"/>
          <p:cNvGraphicFramePr/>
          <p:nvPr>
            <p:extLst/>
          </p:nvPr>
        </p:nvGraphicFramePr>
        <p:xfrm>
          <a:off x="3352164" y="2328268"/>
          <a:ext cx="2616836" cy="200185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43 Gráfico"/>
          <p:cNvGraphicFramePr/>
          <p:nvPr>
            <p:extLst/>
          </p:nvPr>
        </p:nvGraphicFramePr>
        <p:xfrm>
          <a:off x="6223001" y="1997197"/>
          <a:ext cx="2590074" cy="24964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18633570"/>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rotWithShape="1">
          <a:blip r:embed="rId2"/>
          <a:srcRect b="17941"/>
          <a:stretch/>
        </p:blipFill>
        <p:spPr>
          <a:xfrm>
            <a:off x="247651" y="1223789"/>
            <a:ext cx="5453801" cy="3259311"/>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50800" dist="38100" algn="l" rotWithShape="0">
              <a:prstClr val="black">
                <a:alpha val="40000"/>
              </a:prstClr>
            </a:outerShdw>
          </a:effectLst>
        </p:spPr>
      </p:pic>
      <p:sp>
        <p:nvSpPr>
          <p:cNvPr id="12" name="30 Llamada rectangular"/>
          <p:cNvSpPr/>
          <p:nvPr/>
        </p:nvSpPr>
        <p:spPr bwMode="auto">
          <a:xfrm>
            <a:off x="247651" y="1196094"/>
            <a:ext cx="5453801" cy="3300816"/>
          </a:xfrm>
          <a:prstGeom prst="rect">
            <a:avLst/>
          </a:prstGeom>
          <a:solidFill>
            <a:srgbClr val="FFFFFF">
              <a:alpha val="85098"/>
            </a:srgbClr>
          </a:solidFill>
          <a:ln w="9525" cap="flat" cmpd="sng" algn="ctr">
            <a:solidFill>
              <a:schemeClr val="bg1">
                <a:lumMod val="85000"/>
              </a:schemeClr>
            </a:solidFill>
            <a:prstDash val="solid"/>
            <a:round/>
            <a:headEnd type="none" w="med" len="med"/>
            <a:tailEnd type="none" w="med" len="med"/>
          </a:ln>
          <a:effectLst/>
        </p:spPr>
        <p:txBody>
          <a:bodyPr vert="horz" wrap="square" lIns="144000" tIns="72000" rIns="91440" bIns="45720" numCol="1" rtlCol="0" anchor="t" anchorCtr="0" compatLnSpc="1">
            <a:prstTxWarp prst="textNoShape">
              <a:avLst/>
            </a:prstTxWarp>
          </a:bodyPr>
          <a:lstStyle/>
          <a:p>
            <a:pPr marL="3175" eaLnBrk="0" fontAlgn="auto" hangingPunct="0">
              <a:spcBef>
                <a:spcPts val="0"/>
              </a:spcBef>
              <a:spcAft>
                <a:spcPts val="0"/>
              </a:spcAft>
            </a:pPr>
            <a:endParaRPr lang="es-ES" sz="1100" b="0" kern="0" dirty="0">
              <a:solidFill>
                <a:srgbClr val="009AD8"/>
              </a:solidFill>
              <a:latin typeface="Calibri" pitchFamily="34" charset="0"/>
              <a:ea typeface="ＭＳ Ｐゴシック" pitchFamily="1" charset="-128"/>
              <a:cs typeface="Calibri" pitchFamily="34" charset="0"/>
            </a:endParaRPr>
          </a:p>
        </p:txBody>
      </p:sp>
      <p:sp>
        <p:nvSpPr>
          <p:cNvPr id="3"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Niveles de solvencia muy elevados</a:t>
            </a:r>
            <a:endParaRPr lang="es-ES" sz="1400" i="1" kern="0" dirty="0">
              <a:solidFill>
                <a:prstClr val="white"/>
              </a:solidFill>
              <a:latin typeface="Calibri" pitchFamily="34" charset="0"/>
              <a:cs typeface="Calibri" pitchFamily="34" charset="0"/>
            </a:endParaRPr>
          </a:p>
        </p:txBody>
      </p:sp>
      <p:sp>
        <p:nvSpPr>
          <p:cNvPr id="6" name="Rectángulo 5"/>
          <p:cNvSpPr/>
          <p:nvPr/>
        </p:nvSpPr>
        <p:spPr bwMode="auto">
          <a:xfrm>
            <a:off x="469900" y="2004060"/>
            <a:ext cx="1790700" cy="482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88900" eaLnBrk="0" hangingPunct="0"/>
            <a:r>
              <a:rPr lang="es-ES" sz="1400" dirty="0" smtClean="0">
                <a:solidFill>
                  <a:prstClr val="black"/>
                </a:solidFill>
                <a:latin typeface="Calibri" panose="020F0502020204030204" pitchFamily="34" charset="0"/>
                <a:ea typeface="ＭＳ Ｐゴシック" pitchFamily="1" charset="-128"/>
              </a:rPr>
              <a:t>CET1</a:t>
            </a:r>
          </a:p>
        </p:txBody>
      </p:sp>
      <p:sp>
        <p:nvSpPr>
          <p:cNvPr id="14" name="Rectángulo 13"/>
          <p:cNvSpPr/>
          <p:nvPr/>
        </p:nvSpPr>
        <p:spPr bwMode="auto">
          <a:xfrm>
            <a:off x="2362200" y="2004060"/>
            <a:ext cx="1116000" cy="482600"/>
          </a:xfrm>
          <a:prstGeom prst="rect">
            <a:avLst/>
          </a:prstGeom>
          <a:solidFill>
            <a:schemeClr val="bg1"/>
          </a:solidFill>
          <a:ln w="28575" cap="flat" cmpd="sng" algn="ctr">
            <a:solidFill>
              <a:srgbClr val="009AD8"/>
            </a:solidFill>
            <a:prstDash val="solid"/>
            <a:round/>
            <a:headEnd type="none" w="med" len="med"/>
            <a:tailEnd type="none" w="med" len="med"/>
          </a:ln>
          <a:effectLst>
            <a:outerShdw blurRad="25400" dist="38100" algn="l" rotWithShape="0">
              <a:prstClr val="black">
                <a:alpha val="20000"/>
              </a:prstClr>
            </a:outerShdw>
          </a:effectLst>
        </p:spPr>
        <p:txBody>
          <a:bodyPr vert="horz" wrap="square" lIns="91440" tIns="45720" rIns="91440" bIns="45720" numCol="1" rtlCol="0" anchor="ctr" anchorCtr="0" compatLnSpc="1">
            <a:prstTxWarp prst="textNoShape">
              <a:avLst/>
            </a:prstTxWarp>
          </a:bodyPr>
          <a:lstStyle/>
          <a:p>
            <a:pPr algn="ctr" eaLnBrk="0" hangingPunct="0"/>
            <a:r>
              <a:rPr lang="es-ES" sz="2000" dirty="0" smtClean="0">
                <a:solidFill>
                  <a:srgbClr val="009AD8"/>
                </a:solidFill>
                <a:latin typeface="Calibri" panose="020F0502020204030204" pitchFamily="34" charset="0"/>
                <a:ea typeface="ＭＳ Ｐゴシック" pitchFamily="1" charset="-128"/>
              </a:rPr>
              <a:t>12,7%</a:t>
            </a:r>
          </a:p>
        </p:txBody>
      </p:sp>
      <p:sp>
        <p:nvSpPr>
          <p:cNvPr id="15" name="Rectángulo 14"/>
          <p:cNvSpPr/>
          <p:nvPr/>
        </p:nvSpPr>
        <p:spPr bwMode="auto">
          <a:xfrm>
            <a:off x="3632200" y="2004060"/>
            <a:ext cx="1116000" cy="482600"/>
          </a:xfrm>
          <a:prstGeom prst="rect">
            <a:avLst/>
          </a:prstGeom>
          <a:solidFill>
            <a:schemeClr val="accent5">
              <a:lumMod val="20000"/>
              <a:lumOff val="80000"/>
            </a:schemeClr>
          </a:solidFill>
          <a:ln w="28575" cap="flat" cmpd="sng" algn="ctr">
            <a:solidFill>
              <a:schemeClr val="bg1"/>
            </a:solidFill>
            <a:prstDash val="solid"/>
            <a:round/>
            <a:headEnd type="none" w="med" len="med"/>
            <a:tailEnd type="none" w="med" len="med"/>
          </a:ln>
          <a:effectLst>
            <a:outerShdw blurRad="25400" dist="38100" algn="l" rotWithShape="0">
              <a:prstClr val="black">
                <a:alpha val="20000"/>
              </a:prstClr>
            </a:outerShdw>
          </a:effectLst>
        </p:spPr>
        <p:txBody>
          <a:bodyPr vert="horz" wrap="square" lIns="91440" tIns="45720" rIns="91440" bIns="45720" numCol="1" rtlCol="0" anchor="ctr" anchorCtr="0" compatLnSpc="1">
            <a:prstTxWarp prst="textNoShape">
              <a:avLst/>
            </a:prstTxWarp>
          </a:bodyPr>
          <a:lstStyle/>
          <a:p>
            <a:pPr algn="ctr" eaLnBrk="0" hangingPunct="0"/>
            <a:r>
              <a:rPr lang="es-ES" sz="2000" dirty="0" smtClean="0">
                <a:latin typeface="Calibri" panose="020F0502020204030204" pitchFamily="34" charset="0"/>
                <a:ea typeface="ＭＳ Ｐゴシック" pitchFamily="1" charset="-128"/>
              </a:rPr>
              <a:t>11,7%</a:t>
            </a:r>
          </a:p>
        </p:txBody>
      </p:sp>
      <p:sp>
        <p:nvSpPr>
          <p:cNvPr id="16" name="Rectángulo 15"/>
          <p:cNvSpPr/>
          <p:nvPr/>
        </p:nvSpPr>
        <p:spPr bwMode="auto">
          <a:xfrm>
            <a:off x="469900" y="2583710"/>
            <a:ext cx="1790700" cy="482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88900" eaLnBrk="0" hangingPunct="0"/>
            <a:r>
              <a:rPr lang="es-ES" sz="1400" dirty="0" smtClean="0">
                <a:solidFill>
                  <a:prstClr val="black"/>
                </a:solidFill>
                <a:latin typeface="Calibri" panose="020F0502020204030204" pitchFamily="34" charset="0"/>
                <a:ea typeface="ＭＳ Ｐゴシック" pitchFamily="1" charset="-128"/>
              </a:rPr>
              <a:t>Tier 1</a:t>
            </a:r>
          </a:p>
        </p:txBody>
      </p:sp>
      <p:sp>
        <p:nvSpPr>
          <p:cNvPr id="17" name="Rectángulo 16"/>
          <p:cNvSpPr/>
          <p:nvPr/>
        </p:nvSpPr>
        <p:spPr bwMode="auto">
          <a:xfrm>
            <a:off x="2362200" y="2583710"/>
            <a:ext cx="1116000" cy="482600"/>
          </a:xfrm>
          <a:prstGeom prst="rect">
            <a:avLst/>
          </a:prstGeom>
          <a:solidFill>
            <a:schemeClr val="bg1"/>
          </a:solidFill>
          <a:ln w="28575" cap="flat" cmpd="sng" algn="ctr">
            <a:solidFill>
              <a:srgbClr val="009AD8"/>
            </a:solidFill>
            <a:prstDash val="solid"/>
            <a:round/>
            <a:headEnd type="none" w="med" len="med"/>
            <a:tailEnd type="none" w="med" len="med"/>
          </a:ln>
          <a:effectLst>
            <a:outerShdw blurRad="25400" dist="38100" algn="l" rotWithShape="0">
              <a:prstClr val="black">
                <a:alpha val="20000"/>
              </a:prstClr>
            </a:outerShdw>
          </a:effectLst>
        </p:spPr>
        <p:txBody>
          <a:bodyPr vert="horz" wrap="square" lIns="91440" tIns="45720" rIns="91440" bIns="45720" numCol="1" rtlCol="0" anchor="ctr" anchorCtr="0" compatLnSpc="1">
            <a:prstTxWarp prst="textNoShape">
              <a:avLst/>
            </a:prstTxWarp>
          </a:bodyPr>
          <a:lstStyle/>
          <a:p>
            <a:pPr algn="ctr" eaLnBrk="0" hangingPunct="0"/>
            <a:r>
              <a:rPr lang="es-ES" sz="2000" dirty="0" smtClean="0">
                <a:solidFill>
                  <a:srgbClr val="009AD8"/>
                </a:solidFill>
                <a:latin typeface="Calibri" panose="020F0502020204030204" pitchFamily="34" charset="0"/>
                <a:ea typeface="ＭＳ Ｐゴシック" pitchFamily="1" charset="-128"/>
              </a:rPr>
              <a:t>12,8%</a:t>
            </a:r>
          </a:p>
        </p:txBody>
      </p:sp>
      <p:sp>
        <p:nvSpPr>
          <p:cNvPr id="18" name="Rectángulo 17"/>
          <p:cNvSpPr/>
          <p:nvPr/>
        </p:nvSpPr>
        <p:spPr bwMode="auto">
          <a:xfrm>
            <a:off x="3632200" y="2583710"/>
            <a:ext cx="1116000" cy="482600"/>
          </a:xfrm>
          <a:prstGeom prst="rect">
            <a:avLst/>
          </a:prstGeom>
          <a:solidFill>
            <a:schemeClr val="accent5">
              <a:lumMod val="20000"/>
              <a:lumOff val="80000"/>
            </a:schemeClr>
          </a:solidFill>
          <a:ln w="28575" cap="flat" cmpd="sng" algn="ctr">
            <a:solidFill>
              <a:schemeClr val="bg1"/>
            </a:solidFill>
            <a:prstDash val="solid"/>
            <a:round/>
            <a:headEnd type="none" w="med" len="med"/>
            <a:tailEnd type="none" w="med" len="med"/>
          </a:ln>
          <a:effectLst>
            <a:outerShdw blurRad="25400" dist="38100" algn="l" rotWithShape="0">
              <a:prstClr val="black">
                <a:alpha val="20000"/>
              </a:prstClr>
            </a:outerShdw>
          </a:effectLst>
        </p:spPr>
        <p:txBody>
          <a:bodyPr vert="horz" wrap="square" lIns="91440" tIns="45720" rIns="91440" bIns="45720" numCol="1" rtlCol="0" anchor="ctr" anchorCtr="0" compatLnSpc="1">
            <a:prstTxWarp prst="textNoShape">
              <a:avLst/>
            </a:prstTxWarp>
          </a:bodyPr>
          <a:lstStyle/>
          <a:p>
            <a:pPr algn="ctr" eaLnBrk="0" hangingPunct="0"/>
            <a:r>
              <a:rPr lang="es-ES" sz="2000" dirty="0" smtClean="0">
                <a:latin typeface="Calibri" panose="020F0502020204030204" pitchFamily="34" charset="0"/>
                <a:ea typeface="ＭＳ Ｐゴシック" pitchFamily="1" charset="-128"/>
              </a:rPr>
              <a:t>12,3%</a:t>
            </a:r>
          </a:p>
        </p:txBody>
      </p:sp>
      <p:sp>
        <p:nvSpPr>
          <p:cNvPr id="22" name="Rectángulo 21"/>
          <p:cNvSpPr/>
          <p:nvPr/>
        </p:nvSpPr>
        <p:spPr bwMode="auto">
          <a:xfrm>
            <a:off x="469900" y="3162774"/>
            <a:ext cx="1790700" cy="482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88900" eaLnBrk="0" hangingPunct="0"/>
            <a:r>
              <a:rPr lang="es-ES" sz="1400" dirty="0" smtClean="0">
                <a:solidFill>
                  <a:prstClr val="black"/>
                </a:solidFill>
                <a:latin typeface="Calibri" panose="020F0502020204030204" pitchFamily="34" charset="0"/>
                <a:ea typeface="ＭＳ Ｐゴシック" pitchFamily="1" charset="-128"/>
              </a:rPr>
              <a:t>Capital Total</a:t>
            </a:r>
            <a:endParaRPr lang="es-ES" sz="1400" baseline="30000" dirty="0" smtClean="0">
              <a:solidFill>
                <a:prstClr val="black"/>
              </a:solidFill>
              <a:latin typeface="Calibri" panose="020F0502020204030204" pitchFamily="34" charset="0"/>
              <a:ea typeface="ＭＳ Ｐゴシック" pitchFamily="1" charset="-128"/>
            </a:endParaRPr>
          </a:p>
        </p:txBody>
      </p:sp>
      <p:sp>
        <p:nvSpPr>
          <p:cNvPr id="23" name="Rectángulo 22"/>
          <p:cNvSpPr/>
          <p:nvPr/>
        </p:nvSpPr>
        <p:spPr bwMode="auto">
          <a:xfrm>
            <a:off x="2362200" y="3162774"/>
            <a:ext cx="1116000" cy="482600"/>
          </a:xfrm>
          <a:prstGeom prst="rect">
            <a:avLst/>
          </a:prstGeom>
          <a:solidFill>
            <a:schemeClr val="bg1"/>
          </a:solidFill>
          <a:ln w="28575" cap="flat" cmpd="sng" algn="ctr">
            <a:solidFill>
              <a:srgbClr val="009AD8"/>
            </a:solidFill>
            <a:prstDash val="solid"/>
            <a:round/>
            <a:headEnd type="none" w="med" len="med"/>
            <a:tailEnd type="none" w="med" len="med"/>
          </a:ln>
          <a:effectLst>
            <a:outerShdw blurRad="25400" dist="38100" algn="l" rotWithShape="0">
              <a:prstClr val="black">
                <a:alpha val="20000"/>
              </a:prstClr>
            </a:outerShdw>
          </a:effectLst>
        </p:spPr>
        <p:txBody>
          <a:bodyPr vert="horz" wrap="square" lIns="91440" tIns="45720" rIns="91440" bIns="45720" numCol="1" rtlCol="0" anchor="ctr" anchorCtr="0" compatLnSpc="1">
            <a:prstTxWarp prst="textNoShape">
              <a:avLst/>
            </a:prstTxWarp>
          </a:bodyPr>
          <a:lstStyle/>
          <a:p>
            <a:pPr algn="ctr" eaLnBrk="0" hangingPunct="0"/>
            <a:r>
              <a:rPr lang="es-ES" sz="2000" dirty="0" smtClean="0">
                <a:solidFill>
                  <a:srgbClr val="009AD8"/>
                </a:solidFill>
                <a:latin typeface="Calibri" panose="020F0502020204030204" pitchFamily="34" charset="0"/>
                <a:ea typeface="ＭＳ Ｐゴシック" pitchFamily="1" charset="-128"/>
              </a:rPr>
              <a:t>16,2%</a:t>
            </a:r>
          </a:p>
        </p:txBody>
      </p:sp>
      <p:sp>
        <p:nvSpPr>
          <p:cNvPr id="24" name="Rectángulo 23"/>
          <p:cNvSpPr/>
          <p:nvPr/>
        </p:nvSpPr>
        <p:spPr bwMode="auto">
          <a:xfrm>
            <a:off x="3632200" y="3162774"/>
            <a:ext cx="1116000" cy="482600"/>
          </a:xfrm>
          <a:prstGeom prst="rect">
            <a:avLst/>
          </a:prstGeom>
          <a:solidFill>
            <a:schemeClr val="accent5">
              <a:lumMod val="20000"/>
              <a:lumOff val="80000"/>
            </a:schemeClr>
          </a:solidFill>
          <a:ln w="28575" cap="flat" cmpd="sng" algn="ctr">
            <a:solidFill>
              <a:schemeClr val="bg1"/>
            </a:solidFill>
            <a:prstDash val="solid"/>
            <a:round/>
            <a:headEnd type="none" w="med" len="med"/>
            <a:tailEnd type="none" w="med" len="med"/>
          </a:ln>
          <a:effectLst>
            <a:outerShdw blurRad="25400" dist="38100" algn="l" rotWithShape="0">
              <a:prstClr val="black">
                <a:alpha val="20000"/>
              </a:prstClr>
            </a:outerShdw>
          </a:effectLst>
        </p:spPr>
        <p:txBody>
          <a:bodyPr vert="horz" wrap="square" lIns="91440" tIns="45720" rIns="91440" bIns="45720" numCol="1" rtlCol="0" anchor="ctr" anchorCtr="0" compatLnSpc="1">
            <a:prstTxWarp prst="textNoShape">
              <a:avLst/>
            </a:prstTxWarp>
          </a:bodyPr>
          <a:lstStyle/>
          <a:p>
            <a:pPr algn="ctr" eaLnBrk="0" hangingPunct="0"/>
            <a:r>
              <a:rPr lang="es-ES" sz="2000" dirty="0" smtClean="0">
                <a:latin typeface="Calibri" panose="020F0502020204030204" pitchFamily="34" charset="0"/>
                <a:ea typeface="ＭＳ Ｐゴシック" pitchFamily="1" charset="-128"/>
              </a:rPr>
              <a:t>15,8%</a:t>
            </a:r>
          </a:p>
        </p:txBody>
      </p:sp>
      <p:sp>
        <p:nvSpPr>
          <p:cNvPr id="25" name="Rectángulo 24"/>
          <p:cNvSpPr/>
          <p:nvPr/>
        </p:nvSpPr>
        <p:spPr bwMode="auto">
          <a:xfrm>
            <a:off x="469900" y="3755124"/>
            <a:ext cx="1790700" cy="4826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88900" eaLnBrk="0" hangingPunct="0"/>
            <a:r>
              <a:rPr lang="es-ES" sz="1400" i="1" dirty="0" smtClean="0">
                <a:solidFill>
                  <a:prstClr val="black"/>
                </a:solidFill>
                <a:latin typeface="Calibri" panose="020F0502020204030204" pitchFamily="34" charset="0"/>
                <a:ea typeface="ＭＳ Ｐゴシック" pitchFamily="1" charset="-128"/>
              </a:rPr>
              <a:t>Leverage</a:t>
            </a:r>
            <a:r>
              <a:rPr lang="es-ES" sz="1400" dirty="0" smtClean="0">
                <a:solidFill>
                  <a:prstClr val="black"/>
                </a:solidFill>
                <a:latin typeface="Calibri" panose="020F0502020204030204" pitchFamily="34" charset="0"/>
                <a:ea typeface="ＭＳ Ｐゴシック" pitchFamily="1" charset="-128"/>
              </a:rPr>
              <a:t> ratio</a:t>
            </a:r>
          </a:p>
        </p:txBody>
      </p:sp>
      <p:sp>
        <p:nvSpPr>
          <p:cNvPr id="27" name="Rectángulo 26"/>
          <p:cNvSpPr/>
          <p:nvPr/>
        </p:nvSpPr>
        <p:spPr bwMode="auto">
          <a:xfrm>
            <a:off x="2362200" y="3755124"/>
            <a:ext cx="1116000" cy="482600"/>
          </a:xfrm>
          <a:prstGeom prst="rect">
            <a:avLst/>
          </a:prstGeom>
          <a:solidFill>
            <a:schemeClr val="bg1"/>
          </a:solidFill>
          <a:ln w="28575" cap="flat" cmpd="sng" algn="ctr">
            <a:solidFill>
              <a:srgbClr val="009AD8"/>
            </a:solidFill>
            <a:prstDash val="solid"/>
            <a:round/>
            <a:headEnd type="none" w="med" len="med"/>
            <a:tailEnd type="none" w="med" len="med"/>
          </a:ln>
          <a:effectLst>
            <a:outerShdw blurRad="25400" dist="38100" algn="l" rotWithShape="0">
              <a:prstClr val="black">
                <a:alpha val="20000"/>
              </a:prstClr>
            </a:outerShdw>
          </a:effectLst>
        </p:spPr>
        <p:txBody>
          <a:bodyPr vert="horz" wrap="square" lIns="91440" tIns="45720" rIns="91440" bIns="45720" numCol="1" rtlCol="0" anchor="ctr" anchorCtr="0" compatLnSpc="1">
            <a:prstTxWarp prst="textNoShape">
              <a:avLst/>
            </a:prstTxWarp>
          </a:bodyPr>
          <a:lstStyle/>
          <a:p>
            <a:pPr algn="ctr" eaLnBrk="0" hangingPunct="0"/>
            <a:r>
              <a:rPr lang="es-ES" sz="2000" dirty="0" smtClean="0">
                <a:solidFill>
                  <a:srgbClr val="009AD8"/>
                </a:solidFill>
                <a:latin typeface="Calibri" panose="020F0502020204030204" pitchFamily="34" charset="0"/>
                <a:ea typeface="ＭＳ Ｐゴシック" pitchFamily="1" charset="-128"/>
              </a:rPr>
              <a:t>5,6%</a:t>
            </a:r>
          </a:p>
        </p:txBody>
      </p:sp>
      <p:sp>
        <p:nvSpPr>
          <p:cNvPr id="28" name="Rectángulo 27"/>
          <p:cNvSpPr/>
          <p:nvPr/>
        </p:nvSpPr>
        <p:spPr bwMode="auto">
          <a:xfrm>
            <a:off x="3632200" y="3755124"/>
            <a:ext cx="1116000" cy="482600"/>
          </a:xfrm>
          <a:prstGeom prst="rect">
            <a:avLst/>
          </a:prstGeom>
          <a:solidFill>
            <a:schemeClr val="accent5">
              <a:lumMod val="20000"/>
              <a:lumOff val="80000"/>
            </a:schemeClr>
          </a:solidFill>
          <a:ln w="28575" cap="flat" cmpd="sng" algn="ctr">
            <a:solidFill>
              <a:schemeClr val="bg1"/>
            </a:solidFill>
            <a:prstDash val="solid"/>
            <a:round/>
            <a:headEnd type="none" w="med" len="med"/>
            <a:tailEnd type="none" w="med" len="med"/>
          </a:ln>
          <a:effectLst>
            <a:outerShdw blurRad="25400" dist="38100" algn="l" rotWithShape="0">
              <a:prstClr val="black">
                <a:alpha val="20000"/>
              </a:prstClr>
            </a:outerShdw>
          </a:effectLst>
        </p:spPr>
        <p:txBody>
          <a:bodyPr vert="horz" wrap="square" lIns="91440" tIns="45720" rIns="91440" bIns="45720" numCol="1" rtlCol="0" anchor="ctr" anchorCtr="0" compatLnSpc="1">
            <a:prstTxWarp prst="textNoShape">
              <a:avLst/>
            </a:prstTxWarp>
          </a:bodyPr>
          <a:lstStyle/>
          <a:p>
            <a:pPr algn="ctr" eaLnBrk="0" hangingPunct="0"/>
            <a:r>
              <a:rPr lang="es-ES" sz="2000" dirty="0" smtClean="0">
                <a:latin typeface="Calibri" panose="020F0502020204030204" pitchFamily="34" charset="0"/>
                <a:ea typeface="ＭＳ Ｐゴシック" pitchFamily="1" charset="-128"/>
              </a:rPr>
              <a:t>5,4%</a:t>
            </a:r>
          </a:p>
        </p:txBody>
      </p:sp>
      <p:sp>
        <p:nvSpPr>
          <p:cNvPr id="30" name="Rectángulo 29"/>
          <p:cNvSpPr/>
          <p:nvPr/>
        </p:nvSpPr>
        <p:spPr>
          <a:xfrm>
            <a:off x="2520949" y="1662741"/>
            <a:ext cx="885039" cy="259045"/>
          </a:xfrm>
          <a:prstGeom prst="rect">
            <a:avLst/>
          </a:prstGeom>
        </p:spPr>
        <p:txBody>
          <a:bodyPr wrap="square">
            <a:spAutoFit/>
          </a:bodyPr>
          <a:lstStyle/>
          <a:p>
            <a:pPr marL="3175" algn="ctr" eaLnBrk="0" fontAlgn="auto" hangingPunct="0">
              <a:lnSpc>
                <a:spcPts val="1300"/>
              </a:lnSpc>
              <a:spcBef>
                <a:spcPts val="0"/>
              </a:spcBef>
              <a:spcAft>
                <a:spcPts val="0"/>
              </a:spcAft>
            </a:pPr>
            <a:r>
              <a:rPr lang="es-ES" sz="1200" b="0" i="1" dirty="0" smtClean="0">
                <a:solidFill>
                  <a:srgbClr val="595959"/>
                </a:solidFill>
                <a:uFill>
                  <a:solidFill>
                    <a:srgbClr val="0092D2"/>
                  </a:solidFill>
                </a:uFill>
                <a:latin typeface="Calibri" pitchFamily="34" charset="0"/>
              </a:rPr>
              <a:t>Phase-in</a:t>
            </a:r>
            <a:endParaRPr lang="es-ES" sz="1050" b="0" i="1" kern="0" dirty="0">
              <a:solidFill>
                <a:srgbClr val="009AD8"/>
              </a:solidFill>
              <a:latin typeface="Calibri" pitchFamily="34" charset="0"/>
              <a:ea typeface="ＭＳ Ｐゴシック" pitchFamily="1" charset="-128"/>
              <a:cs typeface="Calibri" pitchFamily="34" charset="0"/>
            </a:endParaRPr>
          </a:p>
        </p:txBody>
      </p:sp>
      <p:sp>
        <p:nvSpPr>
          <p:cNvPr id="31" name="Rectángulo 30"/>
          <p:cNvSpPr/>
          <p:nvPr/>
        </p:nvSpPr>
        <p:spPr>
          <a:xfrm>
            <a:off x="3689347" y="1662741"/>
            <a:ext cx="1058853" cy="259045"/>
          </a:xfrm>
          <a:prstGeom prst="rect">
            <a:avLst/>
          </a:prstGeom>
        </p:spPr>
        <p:txBody>
          <a:bodyPr wrap="square">
            <a:spAutoFit/>
          </a:bodyPr>
          <a:lstStyle/>
          <a:p>
            <a:pPr marL="3175" algn="ctr" eaLnBrk="0" fontAlgn="auto" hangingPunct="0">
              <a:lnSpc>
                <a:spcPts val="1300"/>
              </a:lnSpc>
              <a:spcBef>
                <a:spcPts val="0"/>
              </a:spcBef>
              <a:spcAft>
                <a:spcPts val="0"/>
              </a:spcAft>
            </a:pPr>
            <a:r>
              <a:rPr lang="es-ES" sz="1200" b="0" i="1" dirty="0" smtClean="0">
                <a:solidFill>
                  <a:srgbClr val="595959"/>
                </a:solidFill>
                <a:uFill>
                  <a:solidFill>
                    <a:srgbClr val="0092D2"/>
                  </a:solidFill>
                </a:uFill>
                <a:latin typeface="Calibri" pitchFamily="34" charset="0"/>
              </a:rPr>
              <a:t>Fully loaded</a:t>
            </a:r>
            <a:endParaRPr lang="es-ES" sz="1050" b="0" i="1" kern="0" dirty="0">
              <a:solidFill>
                <a:srgbClr val="009AD8"/>
              </a:solidFill>
              <a:latin typeface="Calibri" pitchFamily="34" charset="0"/>
              <a:ea typeface="ＭＳ Ｐゴシック" pitchFamily="1" charset="-128"/>
              <a:cs typeface="Calibri" pitchFamily="34" charset="0"/>
            </a:endParaRPr>
          </a:p>
        </p:txBody>
      </p:sp>
      <p:cxnSp>
        <p:nvCxnSpPr>
          <p:cNvPr id="8" name="Conector recto 7"/>
          <p:cNvCxnSpPr/>
          <p:nvPr/>
        </p:nvCxnSpPr>
        <p:spPr bwMode="auto">
          <a:xfrm>
            <a:off x="584200" y="2372360"/>
            <a:ext cx="1764000" cy="0"/>
          </a:xfrm>
          <a:prstGeom prst="line">
            <a:avLst/>
          </a:prstGeom>
          <a:solidFill>
            <a:schemeClr val="accent1"/>
          </a:solidFill>
          <a:ln w="9525" cap="flat" cmpd="sng" algn="ctr">
            <a:solidFill>
              <a:schemeClr val="bg1">
                <a:lumMod val="65000"/>
              </a:schemeClr>
            </a:solidFill>
            <a:prstDash val="solid"/>
            <a:round/>
            <a:headEnd type="none" w="med" len="med"/>
            <a:tailEnd type="oval" w="lg" len="lg"/>
          </a:ln>
          <a:effectLst/>
        </p:spPr>
      </p:cxnSp>
      <p:cxnSp>
        <p:nvCxnSpPr>
          <p:cNvPr id="32" name="Conector recto 31"/>
          <p:cNvCxnSpPr/>
          <p:nvPr/>
        </p:nvCxnSpPr>
        <p:spPr bwMode="auto">
          <a:xfrm>
            <a:off x="584200" y="2931160"/>
            <a:ext cx="1764000" cy="0"/>
          </a:xfrm>
          <a:prstGeom prst="line">
            <a:avLst/>
          </a:prstGeom>
          <a:solidFill>
            <a:schemeClr val="accent1"/>
          </a:solidFill>
          <a:ln w="9525" cap="flat" cmpd="sng" algn="ctr">
            <a:solidFill>
              <a:schemeClr val="bg1">
                <a:lumMod val="65000"/>
              </a:schemeClr>
            </a:solidFill>
            <a:prstDash val="solid"/>
            <a:round/>
            <a:headEnd type="none" w="med" len="med"/>
            <a:tailEnd type="oval" w="lg" len="lg"/>
          </a:ln>
          <a:effectLst/>
        </p:spPr>
      </p:cxnSp>
      <p:cxnSp>
        <p:nvCxnSpPr>
          <p:cNvPr id="34" name="Conector recto 33"/>
          <p:cNvCxnSpPr/>
          <p:nvPr/>
        </p:nvCxnSpPr>
        <p:spPr bwMode="auto">
          <a:xfrm>
            <a:off x="584200" y="3548380"/>
            <a:ext cx="1764000" cy="0"/>
          </a:xfrm>
          <a:prstGeom prst="line">
            <a:avLst/>
          </a:prstGeom>
          <a:solidFill>
            <a:schemeClr val="accent1"/>
          </a:solidFill>
          <a:ln w="9525" cap="flat" cmpd="sng" algn="ctr">
            <a:solidFill>
              <a:schemeClr val="bg1">
                <a:lumMod val="65000"/>
              </a:schemeClr>
            </a:solidFill>
            <a:prstDash val="solid"/>
            <a:round/>
            <a:headEnd type="none" w="med" len="med"/>
            <a:tailEnd type="oval" w="lg" len="lg"/>
          </a:ln>
          <a:effectLst/>
        </p:spPr>
      </p:cxnSp>
      <p:cxnSp>
        <p:nvCxnSpPr>
          <p:cNvPr id="35" name="Conector recto 34"/>
          <p:cNvCxnSpPr/>
          <p:nvPr/>
        </p:nvCxnSpPr>
        <p:spPr bwMode="auto">
          <a:xfrm>
            <a:off x="584200" y="4119880"/>
            <a:ext cx="1764000" cy="0"/>
          </a:xfrm>
          <a:prstGeom prst="line">
            <a:avLst/>
          </a:prstGeom>
          <a:solidFill>
            <a:schemeClr val="accent1"/>
          </a:solidFill>
          <a:ln w="9525" cap="flat" cmpd="sng" algn="ctr">
            <a:solidFill>
              <a:schemeClr val="bg1">
                <a:lumMod val="65000"/>
              </a:schemeClr>
            </a:solidFill>
            <a:prstDash val="solid"/>
            <a:round/>
            <a:headEnd type="none" w="med" len="med"/>
            <a:tailEnd type="oval" w="lg" len="lg"/>
          </a:ln>
          <a:effectLst/>
        </p:spPr>
      </p:cxnSp>
      <p:sp>
        <p:nvSpPr>
          <p:cNvPr id="4" name="CuadroTexto 3"/>
          <p:cNvSpPr txBox="1"/>
          <p:nvPr/>
        </p:nvSpPr>
        <p:spPr>
          <a:xfrm>
            <a:off x="347133" y="1287896"/>
            <a:ext cx="3623733" cy="246221"/>
          </a:xfrm>
          <a:prstGeom prst="rect">
            <a:avLst/>
          </a:prstGeom>
          <a:noFill/>
        </p:spPr>
        <p:txBody>
          <a:bodyPr wrap="square" rtlCol="0">
            <a:spAutoFit/>
          </a:bodyPr>
          <a:lstStyle/>
          <a:p>
            <a:r>
              <a:rPr lang="es-ES" sz="1000" b="0" i="1" u="none" dirty="0" smtClean="0">
                <a:solidFill>
                  <a:srgbClr val="90A3AE"/>
                </a:solidFill>
                <a:latin typeface="Calibri" pitchFamily="34" charset="0"/>
              </a:rPr>
              <a:t>Grupo CaixaBank, datos a 30 de septiembre de 2017</a:t>
            </a:r>
          </a:p>
        </p:txBody>
      </p:sp>
      <p:sp>
        <p:nvSpPr>
          <p:cNvPr id="39" name="62 Rectángulo"/>
          <p:cNvSpPr/>
          <p:nvPr/>
        </p:nvSpPr>
        <p:spPr bwMode="auto">
          <a:xfrm>
            <a:off x="5257800" y="1401763"/>
            <a:ext cx="3702054" cy="1761012"/>
          </a:xfrm>
          <a:prstGeom prst="rect">
            <a:avLst/>
          </a:prstGeom>
          <a:solidFill>
            <a:srgbClr val="FFFFFF"/>
          </a:solidFill>
          <a:ln w="9525" cap="flat" cmpd="sng" algn="ctr">
            <a:solidFill>
              <a:schemeClr val="bg1">
                <a:lumMod val="85000"/>
              </a:schemeClr>
            </a:solidFill>
            <a:prstDash val="solid"/>
            <a:round/>
            <a:headEnd type="none" w="med" len="med"/>
            <a:tailEnd type="none" w="med" len="med"/>
          </a:ln>
          <a:effectLst/>
        </p:spPr>
        <p:txBody>
          <a:bodyPr vert="horz" wrap="square" lIns="0" tIns="0" rIns="91440" bIns="45720" numCol="1" rtlCol="0" anchor="t" anchorCtr="0" compatLnSpc="1">
            <a:prstTxWarp prst="textNoShape">
              <a:avLst/>
            </a:prstTxWarp>
          </a:bodyPr>
          <a:lstStyle/>
          <a:p>
            <a:pPr algn="ctr" eaLnBrk="0" hangingPunct="0">
              <a:buSzPct val="80000"/>
            </a:pPr>
            <a:endParaRPr lang="es-ES" sz="1000" dirty="0" smtClean="0">
              <a:latin typeface="Calibri" pitchFamily="34" charset="0"/>
              <a:ea typeface="ＭＳ Ｐゴシック" pitchFamily="1" charset="-128"/>
              <a:cs typeface="Calibri" pitchFamily="34" charset="0"/>
            </a:endParaRPr>
          </a:p>
          <a:p>
            <a:pPr algn="ctr" eaLnBrk="0" hangingPunct="0">
              <a:buSzPct val="80000"/>
            </a:pPr>
            <a:r>
              <a:rPr lang="es-ES" sz="1600" dirty="0" smtClean="0">
                <a:latin typeface="Calibri" pitchFamily="34" charset="0"/>
                <a:ea typeface="ＭＳ Ｐゴシック" pitchFamily="1" charset="-128"/>
                <a:cs typeface="Calibri" pitchFamily="34" charset="0"/>
              </a:rPr>
              <a:t>Remuneración al accionista </a:t>
            </a:r>
            <a:r>
              <a:rPr lang="es-ES" sz="2000" dirty="0" smtClean="0">
                <a:latin typeface="Calibri" pitchFamily="34" charset="0"/>
                <a:ea typeface="ＭＳ Ｐゴシック" pitchFamily="1" charset="-128"/>
                <a:cs typeface="Calibri" pitchFamily="34" charset="0"/>
              </a:rPr>
              <a:t>20</a:t>
            </a:r>
            <a:r>
              <a:rPr lang="es-ES" sz="2000" dirty="0" smtClean="0">
                <a:solidFill>
                  <a:srgbClr val="009AD8"/>
                </a:solidFill>
                <a:latin typeface="Calibri" pitchFamily="34" charset="0"/>
                <a:ea typeface="ＭＳ Ｐゴシック" pitchFamily="1" charset="-128"/>
                <a:cs typeface="Calibri" pitchFamily="34" charset="0"/>
              </a:rPr>
              <a:t>17</a:t>
            </a:r>
            <a:endParaRPr lang="es-ES" sz="1600" dirty="0" smtClean="0">
              <a:solidFill>
                <a:srgbClr val="009AD8"/>
              </a:solidFill>
              <a:latin typeface="Calibri" pitchFamily="34" charset="0"/>
              <a:ea typeface="ＭＳ Ｐゴシック" pitchFamily="1" charset="-128"/>
              <a:cs typeface="Calibri" pitchFamily="34" charset="0"/>
            </a:endParaRPr>
          </a:p>
          <a:p>
            <a:pPr marL="792163" indent="-342900" eaLnBrk="0" hangingPunct="0">
              <a:buSzPct val="80000"/>
              <a:buFont typeface="Wingdings" panose="05000000000000000000" pitchFamily="2" charset="2"/>
              <a:buChar char="§"/>
            </a:pPr>
            <a:endParaRPr lang="es-ES" sz="1600" dirty="0" smtClean="0">
              <a:solidFill>
                <a:srgbClr val="009AD8"/>
              </a:solidFill>
              <a:latin typeface="Calibri" pitchFamily="34" charset="0"/>
              <a:ea typeface="ＭＳ Ｐゴシック" pitchFamily="1" charset="-128"/>
              <a:cs typeface="Calibri" pitchFamily="34" charset="0"/>
            </a:endParaRPr>
          </a:p>
          <a:p>
            <a:pPr marL="792163" indent="-342900" eaLnBrk="0" hangingPunct="0">
              <a:buSzPct val="80000"/>
              <a:buFont typeface="Wingdings" panose="05000000000000000000" pitchFamily="2" charset="2"/>
              <a:buChar char="§"/>
            </a:pPr>
            <a:endParaRPr lang="es-ES" sz="1600" b="0" dirty="0">
              <a:solidFill>
                <a:srgbClr val="009AD8"/>
              </a:solidFill>
              <a:latin typeface="Calibri" pitchFamily="34" charset="0"/>
              <a:ea typeface="ＭＳ Ｐゴシック" pitchFamily="1" charset="-128"/>
              <a:cs typeface="Calibri" pitchFamily="34" charset="0"/>
            </a:endParaRPr>
          </a:p>
          <a:p>
            <a:pPr marL="792163" indent="-342900" eaLnBrk="0" hangingPunct="0">
              <a:buSzPct val="80000"/>
              <a:buFont typeface="Wingdings" panose="05000000000000000000" pitchFamily="2" charset="2"/>
              <a:buChar char="§"/>
            </a:pPr>
            <a:endParaRPr lang="es-ES" sz="1600" b="0" dirty="0" smtClean="0">
              <a:solidFill>
                <a:srgbClr val="009AD8"/>
              </a:solidFill>
              <a:latin typeface="Calibri" pitchFamily="34" charset="0"/>
              <a:ea typeface="ＭＳ Ｐゴシック" pitchFamily="1" charset="-128"/>
              <a:cs typeface="Calibri" pitchFamily="34" charset="0"/>
            </a:endParaRPr>
          </a:p>
          <a:p>
            <a:pPr marL="792163" indent="-342900" eaLnBrk="0" hangingPunct="0">
              <a:buSzPct val="80000"/>
              <a:buFont typeface="Wingdings" panose="05000000000000000000" pitchFamily="2" charset="2"/>
              <a:buChar char="§"/>
            </a:pPr>
            <a:endParaRPr lang="es-ES" sz="1600" b="0" dirty="0">
              <a:solidFill>
                <a:srgbClr val="009AD8"/>
              </a:solidFill>
              <a:latin typeface="Calibri" pitchFamily="34" charset="0"/>
              <a:ea typeface="ＭＳ Ｐゴシック" pitchFamily="1" charset="-128"/>
              <a:cs typeface="Calibri" pitchFamily="34" charset="0"/>
            </a:endParaRPr>
          </a:p>
          <a:p>
            <a:pPr marL="792163" indent="-342900" eaLnBrk="0" hangingPunct="0">
              <a:buSzPct val="80000"/>
              <a:buFont typeface="Wingdings" panose="05000000000000000000" pitchFamily="2" charset="2"/>
              <a:buChar char="§"/>
            </a:pPr>
            <a:endParaRPr lang="es-ES" sz="1600" b="0" dirty="0" smtClean="0">
              <a:solidFill>
                <a:srgbClr val="009AD8"/>
              </a:solidFill>
              <a:latin typeface="Calibri" pitchFamily="34" charset="0"/>
              <a:ea typeface="ＭＳ Ｐゴシック" pitchFamily="1" charset="-128"/>
              <a:cs typeface="Calibri" pitchFamily="34" charset="0"/>
            </a:endParaRPr>
          </a:p>
        </p:txBody>
      </p:sp>
      <p:sp>
        <p:nvSpPr>
          <p:cNvPr id="5" name="CuadroTexto 4"/>
          <p:cNvSpPr txBox="1"/>
          <p:nvPr/>
        </p:nvSpPr>
        <p:spPr>
          <a:xfrm>
            <a:off x="5738798" y="1930650"/>
            <a:ext cx="3290902" cy="1046440"/>
          </a:xfrm>
          <a:prstGeom prst="rect">
            <a:avLst/>
          </a:prstGeom>
          <a:noFill/>
        </p:spPr>
        <p:txBody>
          <a:bodyPr wrap="square" rtlCol="0">
            <a:spAutoFit/>
          </a:bodyPr>
          <a:lstStyle/>
          <a:p>
            <a:pPr marL="171450" indent="-171450">
              <a:spcAft>
                <a:spcPts val="1200"/>
              </a:spcAft>
              <a:buFont typeface="Wingdings" panose="05000000000000000000" pitchFamily="2" charset="2"/>
              <a:buChar char="§"/>
            </a:pPr>
            <a:r>
              <a:rPr lang="es-ES" sz="1400" b="0" dirty="0" smtClean="0">
                <a:latin typeface="Calibri" pitchFamily="34" charset="0"/>
              </a:rPr>
              <a:t>2 pagos en efectivo</a:t>
            </a:r>
          </a:p>
          <a:p>
            <a:pPr marL="171450" indent="-171450">
              <a:spcAft>
                <a:spcPts val="1200"/>
              </a:spcAft>
              <a:buFont typeface="Wingdings" panose="05000000000000000000" pitchFamily="2" charset="2"/>
              <a:buChar char="§"/>
            </a:pPr>
            <a:r>
              <a:rPr lang="es-ES" sz="1400" b="0" i="1" dirty="0" smtClean="0">
                <a:latin typeface="Calibri" pitchFamily="34" charset="0"/>
              </a:rPr>
              <a:t>Cash </a:t>
            </a:r>
            <a:r>
              <a:rPr lang="es-ES" sz="1400" b="0" i="1" dirty="0" err="1" smtClean="0">
                <a:latin typeface="Calibri" pitchFamily="34" charset="0"/>
              </a:rPr>
              <a:t>pay-out</a:t>
            </a:r>
            <a:r>
              <a:rPr lang="es-ES" sz="1400" b="0" i="1" dirty="0" smtClean="0">
                <a:latin typeface="Calibri" pitchFamily="34" charset="0"/>
              </a:rPr>
              <a:t> </a:t>
            </a:r>
            <a:r>
              <a:rPr lang="es-ES" sz="1400" b="0" dirty="0" smtClean="0">
                <a:latin typeface="Calibri" pitchFamily="34" charset="0"/>
              </a:rPr>
              <a:t>&gt; 50%</a:t>
            </a:r>
          </a:p>
          <a:p>
            <a:pPr marL="171450" indent="-171450">
              <a:spcAft>
                <a:spcPts val="1200"/>
              </a:spcAft>
              <a:buFont typeface="Wingdings" panose="05000000000000000000" pitchFamily="2" charset="2"/>
              <a:buChar char="§"/>
            </a:pPr>
            <a:r>
              <a:rPr lang="es-ES" sz="1400" b="0" u="none" dirty="0" smtClean="0">
                <a:latin typeface="Calibri" pitchFamily="34" charset="0"/>
              </a:rPr>
              <a:t>Primer pago en noviembre: 7 </a:t>
            </a:r>
            <a:r>
              <a:rPr lang="es-ES" sz="1400" b="0" u="none" dirty="0" err="1" smtClean="0">
                <a:latin typeface="Calibri" pitchFamily="34" charset="0"/>
              </a:rPr>
              <a:t>ct</a:t>
            </a:r>
            <a:r>
              <a:rPr lang="es-ES" sz="1400" b="0" u="none" dirty="0" smtClean="0">
                <a:latin typeface="Calibri" pitchFamily="34" charset="0"/>
              </a:rPr>
              <a:t>/acción</a:t>
            </a:r>
          </a:p>
        </p:txBody>
      </p:sp>
      <p:sp>
        <p:nvSpPr>
          <p:cNvPr id="29" name="46 Rectángulo"/>
          <p:cNvSpPr/>
          <p:nvPr/>
        </p:nvSpPr>
        <p:spPr bwMode="auto">
          <a:xfrm>
            <a:off x="5257800" y="3336063"/>
            <a:ext cx="3702054" cy="900000"/>
          </a:xfrm>
          <a:prstGeom prst="rect">
            <a:avLst/>
          </a:prstGeom>
          <a:solidFill>
            <a:srgbClr val="009AD8"/>
          </a:solidFill>
          <a:ln w="9525" cap="flat" cmpd="sng" algn="ctr">
            <a:solidFill>
              <a:srgbClr val="009AD8"/>
            </a:solidFill>
            <a:prstDash val="solid"/>
            <a:round/>
            <a:headEnd type="none" w="med" len="med"/>
            <a:tailEnd type="none" w="med" len="med"/>
          </a:ln>
          <a:effectLst/>
        </p:spPr>
        <p:txBody>
          <a:bodyPr vert="horz" wrap="square" lIns="216000" tIns="108000" rIns="91440" bIns="45720" numCol="1" rtlCol="0" anchor="t" anchorCtr="0" compatLnSpc="1">
            <a:prstTxWarp prst="textNoShape">
              <a:avLst/>
            </a:prstTxWarp>
          </a:bodyPr>
          <a:lstStyle/>
          <a:p>
            <a:pPr marL="174625" indent="-171450" eaLnBrk="0" hangingPunct="0">
              <a:buFont typeface="Arial" panose="020B0604020202020204" pitchFamily="34" charset="0"/>
              <a:buChar char="•"/>
              <a:defRPr/>
            </a:pPr>
            <a:endParaRPr lang="es-ES" sz="1400" b="0" kern="0" dirty="0">
              <a:solidFill>
                <a:prstClr val="black">
                  <a:lumMod val="75000"/>
                  <a:lumOff val="25000"/>
                </a:prstClr>
              </a:solidFill>
              <a:latin typeface="Calibri" pitchFamily="34" charset="0"/>
              <a:cs typeface="Calibri" pitchFamily="34" charset="0"/>
            </a:endParaRPr>
          </a:p>
        </p:txBody>
      </p:sp>
      <p:sp>
        <p:nvSpPr>
          <p:cNvPr id="7" name="Rectángulo 6"/>
          <p:cNvSpPr/>
          <p:nvPr/>
        </p:nvSpPr>
        <p:spPr>
          <a:xfrm>
            <a:off x="5507588" y="3472227"/>
            <a:ext cx="2023512" cy="584775"/>
          </a:xfrm>
          <a:prstGeom prst="rect">
            <a:avLst/>
          </a:prstGeom>
        </p:spPr>
        <p:txBody>
          <a:bodyPr wrap="square">
            <a:spAutoFit/>
          </a:bodyPr>
          <a:lstStyle/>
          <a:p>
            <a:pPr eaLnBrk="0" hangingPunct="0">
              <a:buSzPct val="80000"/>
            </a:pPr>
            <a:r>
              <a:rPr lang="es-ES" sz="1600" dirty="0" smtClean="0">
                <a:solidFill>
                  <a:schemeClr val="bg1"/>
                </a:solidFill>
                <a:latin typeface="Calibri" pitchFamily="34" charset="0"/>
                <a:ea typeface="ＭＳ Ｐゴシック" pitchFamily="1" charset="-128"/>
                <a:cs typeface="Calibri" pitchFamily="34" charset="0"/>
              </a:rPr>
              <a:t>Revalorización de la acción en el año</a:t>
            </a:r>
            <a:endParaRPr lang="es-ES" sz="1600" dirty="0">
              <a:solidFill>
                <a:schemeClr val="bg1"/>
              </a:solidFill>
              <a:latin typeface="Calibri" pitchFamily="34" charset="0"/>
              <a:ea typeface="ＭＳ Ｐゴシック" pitchFamily="1" charset="-128"/>
              <a:cs typeface="Calibri" pitchFamily="34" charset="0"/>
            </a:endParaRPr>
          </a:p>
        </p:txBody>
      </p:sp>
      <p:sp>
        <p:nvSpPr>
          <p:cNvPr id="9" name="CuadroTexto 8"/>
          <p:cNvSpPr txBox="1"/>
          <p:nvPr/>
        </p:nvSpPr>
        <p:spPr>
          <a:xfrm>
            <a:off x="7598905" y="3589215"/>
            <a:ext cx="968535" cy="477054"/>
          </a:xfrm>
          <a:prstGeom prst="rect">
            <a:avLst/>
          </a:prstGeom>
          <a:noFill/>
        </p:spPr>
        <p:txBody>
          <a:bodyPr wrap="none" rtlCol="0">
            <a:spAutoFit/>
          </a:bodyPr>
          <a:lstStyle/>
          <a:p>
            <a:pPr algn="r">
              <a:lnSpc>
                <a:spcPts val="1500"/>
              </a:lnSpc>
            </a:pPr>
            <a:r>
              <a:rPr lang="es-ES" sz="2400" u="none" dirty="0" smtClean="0">
                <a:solidFill>
                  <a:schemeClr val="bg1"/>
                </a:solidFill>
                <a:latin typeface="Calibri" pitchFamily="34" charset="0"/>
              </a:rPr>
              <a:t>+23%</a:t>
            </a:r>
          </a:p>
          <a:p>
            <a:pPr algn="r">
              <a:lnSpc>
                <a:spcPts val="1500"/>
              </a:lnSpc>
            </a:pPr>
            <a:r>
              <a:rPr lang="es-ES" sz="1200" b="0" i="1" dirty="0" smtClean="0">
                <a:solidFill>
                  <a:schemeClr val="bg1"/>
                </a:solidFill>
                <a:latin typeface="Calibri" pitchFamily="34" charset="0"/>
              </a:rPr>
              <a:t>a 20 octubre</a:t>
            </a:r>
            <a:endParaRPr lang="es-ES" sz="1200" b="0" i="1" u="none" dirty="0" smtClean="0">
              <a:solidFill>
                <a:schemeClr val="bg1"/>
              </a:solidFill>
              <a:latin typeface="Calibri" pitchFamily="34" charset="0"/>
            </a:endParaRPr>
          </a:p>
        </p:txBody>
      </p:sp>
      <p:sp>
        <p:nvSpPr>
          <p:cNvPr id="10" name="Rectángulo 9"/>
          <p:cNvSpPr/>
          <p:nvPr/>
        </p:nvSpPr>
        <p:spPr bwMode="auto">
          <a:xfrm>
            <a:off x="7535406" y="3459526"/>
            <a:ext cx="1116000" cy="612000"/>
          </a:xfrm>
          <a:prstGeom prst="rect">
            <a:avLst/>
          </a:prstGeom>
          <a:noFill/>
          <a:ln w="9525" cap="flat" cmpd="sng" algn="ctr">
            <a:solidFill>
              <a:schemeClr val="bg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Tree>
    <p:extLst>
      <p:ext uri="{BB962C8B-B14F-4D97-AF65-F5344CB8AC3E}">
        <p14:creationId xmlns:p14="http://schemas.microsoft.com/office/powerpoint/2010/main" val="250350478"/>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smtClean="0">
                <a:solidFill>
                  <a:prstClr val="white"/>
                </a:solidFill>
                <a:latin typeface="Calibri" pitchFamily="34" charset="0"/>
                <a:cs typeface="Calibri" pitchFamily="34" charset="0"/>
              </a:rPr>
              <a:t>Refuerzo de la liquidez durante el año</a:t>
            </a:r>
            <a:endParaRPr lang="es-ES" sz="1400" i="1" kern="0" dirty="0">
              <a:solidFill>
                <a:prstClr val="white"/>
              </a:solidFill>
              <a:latin typeface="Calibri" pitchFamily="34" charset="0"/>
              <a:cs typeface="Calibri" pitchFamily="34" charset="0"/>
            </a:endParaRPr>
          </a:p>
        </p:txBody>
      </p:sp>
      <p:sp>
        <p:nvSpPr>
          <p:cNvPr id="34" name="30 Llamada rectangular"/>
          <p:cNvSpPr/>
          <p:nvPr/>
        </p:nvSpPr>
        <p:spPr bwMode="auto">
          <a:xfrm>
            <a:off x="247650" y="1069094"/>
            <a:ext cx="3384000" cy="3528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44000" tIns="144000" rIns="91440" bIns="45720" numCol="1" rtlCol="0" anchor="t" anchorCtr="0" compatLnSpc="1">
            <a:prstTxWarp prst="textNoShape">
              <a:avLst/>
            </a:prstTxWarp>
          </a:bodyPr>
          <a:lstStyle/>
          <a:p>
            <a:pPr marL="3175" eaLnBrk="0" fontAlgn="auto" hangingPunct="0">
              <a:spcBef>
                <a:spcPts val="0"/>
              </a:spcBef>
              <a:spcAft>
                <a:spcPts val="0"/>
              </a:spcAft>
            </a:pPr>
            <a:r>
              <a:rPr lang="es-ES" sz="1400" kern="0" dirty="0" smtClean="0">
                <a:solidFill>
                  <a:srgbClr val="009AD8"/>
                </a:solidFill>
                <a:latin typeface="Calibri" pitchFamily="34" charset="0"/>
                <a:ea typeface="ＭＳ Ｐゴシック" pitchFamily="1" charset="-128"/>
                <a:cs typeface="Calibri" pitchFamily="34" charset="0"/>
              </a:rPr>
              <a:t>Evolución de los activos </a:t>
            </a:r>
            <a:br>
              <a:rPr lang="es-ES" sz="1400" kern="0" dirty="0" smtClean="0">
                <a:solidFill>
                  <a:srgbClr val="009AD8"/>
                </a:solidFill>
                <a:latin typeface="Calibri" pitchFamily="34" charset="0"/>
                <a:ea typeface="ＭＳ Ｐゴシック" pitchFamily="1" charset="-128"/>
                <a:cs typeface="Calibri" pitchFamily="34" charset="0"/>
              </a:rPr>
            </a:br>
            <a:r>
              <a:rPr lang="es-ES" sz="1400" kern="0" dirty="0" smtClean="0">
                <a:solidFill>
                  <a:srgbClr val="009AD8"/>
                </a:solidFill>
                <a:latin typeface="Calibri" pitchFamily="34" charset="0"/>
                <a:ea typeface="ＭＳ Ｐゴシック" pitchFamily="1" charset="-128"/>
                <a:cs typeface="Calibri" pitchFamily="34" charset="0"/>
              </a:rPr>
              <a:t>líquidos</a:t>
            </a:r>
            <a:r>
              <a:rPr lang="es-ES" sz="1100" kern="0" dirty="0" smtClean="0">
                <a:solidFill>
                  <a:srgbClr val="009AD8"/>
                </a:solidFill>
                <a:latin typeface="Calibri" pitchFamily="34" charset="0"/>
                <a:ea typeface="ＭＳ Ｐゴシック" pitchFamily="1" charset="-128"/>
                <a:cs typeface="Calibri" pitchFamily="34" charset="0"/>
              </a:rPr>
              <a:t>,</a:t>
            </a:r>
            <a:r>
              <a:rPr lang="es-ES" sz="1400" kern="0" dirty="0" smtClean="0">
                <a:solidFill>
                  <a:srgbClr val="009AD8"/>
                </a:solidFill>
                <a:latin typeface="Calibri" pitchFamily="34" charset="0"/>
                <a:ea typeface="ＭＳ Ｐゴシック" pitchFamily="1" charset="-128"/>
                <a:cs typeface="Calibri" pitchFamily="34" charset="0"/>
              </a:rPr>
              <a:t> </a:t>
            </a:r>
            <a:r>
              <a:rPr lang="es-ES" sz="1100" b="0" kern="0" dirty="0" smtClean="0">
                <a:solidFill>
                  <a:srgbClr val="009AD8"/>
                </a:solidFill>
                <a:latin typeface="Calibri" pitchFamily="34" charset="0"/>
                <a:ea typeface="ＭＳ Ｐゴシック" pitchFamily="1" charset="-128"/>
                <a:cs typeface="Calibri" pitchFamily="34" charset="0"/>
              </a:rPr>
              <a:t>En millones de euros</a:t>
            </a:r>
            <a:endParaRPr lang="es-ES" sz="1100" b="0" kern="0" dirty="0">
              <a:solidFill>
                <a:srgbClr val="009AD8"/>
              </a:solidFill>
              <a:latin typeface="Calibri" pitchFamily="34" charset="0"/>
              <a:ea typeface="ＭＳ Ｐゴシック" pitchFamily="1" charset="-128"/>
              <a:cs typeface="Calibri" pitchFamily="34" charset="0"/>
            </a:endParaRPr>
          </a:p>
        </p:txBody>
      </p:sp>
      <p:sp>
        <p:nvSpPr>
          <p:cNvPr id="35" name="30 Llamada rectangular"/>
          <p:cNvSpPr/>
          <p:nvPr/>
        </p:nvSpPr>
        <p:spPr bwMode="auto">
          <a:xfrm>
            <a:off x="3725242" y="1069094"/>
            <a:ext cx="2700000" cy="352800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p:spPr>
        <p:txBody>
          <a:bodyPr vert="horz" wrap="square" lIns="144000" tIns="144000" rIns="91440" bIns="45720" numCol="1" rtlCol="0" anchor="t" anchorCtr="0" compatLnSpc="1">
            <a:prstTxWarp prst="textNoShape">
              <a:avLst/>
            </a:prstTxWarp>
          </a:bodyPr>
          <a:lstStyle/>
          <a:p>
            <a:pPr marL="3175" eaLnBrk="0" fontAlgn="auto" hangingPunct="0">
              <a:spcBef>
                <a:spcPts val="0"/>
              </a:spcBef>
              <a:spcAft>
                <a:spcPts val="0"/>
              </a:spcAft>
            </a:pPr>
            <a:r>
              <a:rPr lang="es-ES" sz="1400" kern="0" dirty="0" smtClean="0">
                <a:solidFill>
                  <a:srgbClr val="009AD8"/>
                </a:solidFill>
                <a:latin typeface="Calibri" pitchFamily="34" charset="0"/>
                <a:ea typeface="ＭＳ Ｐゴシック" pitchFamily="1" charset="-128"/>
                <a:cs typeface="Calibri" pitchFamily="34" charset="0"/>
              </a:rPr>
              <a:t>Evolución del ratio LCR</a:t>
            </a:r>
          </a:p>
          <a:p>
            <a:pPr marL="3175" eaLnBrk="0" fontAlgn="auto" hangingPunct="0">
              <a:spcBef>
                <a:spcPts val="0"/>
              </a:spcBef>
              <a:spcAft>
                <a:spcPts val="0"/>
              </a:spcAft>
            </a:pPr>
            <a:r>
              <a:rPr lang="es-ES" sz="1100" b="0" kern="0" dirty="0" smtClean="0">
                <a:solidFill>
                  <a:srgbClr val="009AD8"/>
                </a:solidFill>
                <a:latin typeface="Calibri" pitchFamily="34" charset="0"/>
                <a:ea typeface="ＭＳ Ｐゴシック" pitchFamily="1" charset="-128"/>
                <a:cs typeface="Calibri" pitchFamily="34" charset="0"/>
              </a:rPr>
              <a:t>En porcentaje</a:t>
            </a:r>
            <a:endParaRPr lang="es-ES" sz="1100" b="0" kern="0" dirty="0">
              <a:solidFill>
                <a:srgbClr val="009AD8"/>
              </a:solidFill>
              <a:latin typeface="Calibri" pitchFamily="34" charset="0"/>
              <a:ea typeface="ＭＳ Ｐゴシック" pitchFamily="1" charset="-128"/>
              <a:cs typeface="Calibri" pitchFamily="34" charset="0"/>
            </a:endParaRPr>
          </a:p>
        </p:txBody>
      </p:sp>
      <p:sp>
        <p:nvSpPr>
          <p:cNvPr id="36" name="30 Llamada rectangular"/>
          <p:cNvSpPr/>
          <p:nvPr/>
        </p:nvSpPr>
        <p:spPr bwMode="auto">
          <a:xfrm>
            <a:off x="6540500" y="2525224"/>
            <a:ext cx="2355854" cy="2066136"/>
          </a:xfrm>
          <a:prstGeom prst="rect">
            <a:avLst/>
          </a:prstGeom>
          <a:solidFill>
            <a:srgbClr val="DBEEF4"/>
          </a:solidFill>
          <a:ln w="9525" cap="flat" cmpd="sng" algn="ctr">
            <a:solidFill>
              <a:srgbClr val="DBEEF4"/>
            </a:solidFill>
            <a:prstDash val="solid"/>
            <a:round/>
            <a:headEnd type="none" w="med" len="med"/>
            <a:tailEnd type="none" w="med" len="med"/>
          </a:ln>
          <a:effectLst/>
        </p:spPr>
        <p:txBody>
          <a:bodyPr vert="horz" wrap="square" lIns="144000" tIns="72000" rIns="91440" bIns="45720" numCol="1" rtlCol="0" anchor="t" anchorCtr="0" compatLnSpc="1">
            <a:prstTxWarp prst="textNoShape">
              <a:avLst/>
            </a:prstTxWarp>
          </a:bodyPr>
          <a:lstStyle/>
          <a:p>
            <a:pPr marL="3175" eaLnBrk="0" fontAlgn="auto" hangingPunct="0">
              <a:spcBef>
                <a:spcPts val="0"/>
              </a:spcBef>
              <a:spcAft>
                <a:spcPts val="0"/>
              </a:spcAft>
            </a:pPr>
            <a:endParaRPr lang="es-ES" sz="1100" b="0" kern="0" dirty="0">
              <a:solidFill>
                <a:srgbClr val="009AD8"/>
              </a:solidFill>
              <a:latin typeface="Calibri" pitchFamily="34" charset="0"/>
              <a:ea typeface="ＭＳ Ｐゴシック" pitchFamily="1" charset="-128"/>
              <a:cs typeface="Calibri" pitchFamily="34" charset="0"/>
            </a:endParaRPr>
          </a:p>
        </p:txBody>
      </p:sp>
      <p:graphicFrame>
        <p:nvGraphicFramePr>
          <p:cNvPr id="37" name="Gráfico 36"/>
          <p:cNvGraphicFramePr/>
          <p:nvPr>
            <p:extLst>
              <p:ext uri="{D42A27DB-BD31-4B8C-83A1-F6EECF244321}">
                <p14:modId xmlns:p14="http://schemas.microsoft.com/office/powerpoint/2010/main" val="3965574906"/>
              </p:ext>
            </p:extLst>
          </p:nvPr>
        </p:nvGraphicFramePr>
        <p:xfrm>
          <a:off x="311791" y="1858697"/>
          <a:ext cx="3204041" cy="2232000"/>
        </p:xfrm>
        <a:graphic>
          <a:graphicData uri="http://schemas.openxmlformats.org/drawingml/2006/chart">
            <c:chart xmlns:c="http://schemas.openxmlformats.org/drawingml/2006/chart" xmlns:r="http://schemas.openxmlformats.org/officeDocument/2006/relationships" r:id="rId2"/>
          </a:graphicData>
        </a:graphic>
      </p:graphicFrame>
      <p:sp>
        <p:nvSpPr>
          <p:cNvPr id="38" name="CuadroTexto 37"/>
          <p:cNvSpPr txBox="1"/>
          <p:nvPr/>
        </p:nvSpPr>
        <p:spPr>
          <a:xfrm>
            <a:off x="522907" y="2410367"/>
            <a:ext cx="615874" cy="276999"/>
          </a:xfrm>
          <a:prstGeom prst="rect">
            <a:avLst/>
          </a:prstGeom>
          <a:noFill/>
        </p:spPr>
        <p:txBody>
          <a:bodyPr wrap="none" rtlCol="0">
            <a:spAutoFit/>
          </a:bodyPr>
          <a:lstStyle/>
          <a:p>
            <a:r>
              <a:rPr lang="es-ES" sz="1200" b="0" dirty="0" smtClean="0">
                <a:solidFill>
                  <a:prstClr val="black"/>
                </a:solidFill>
                <a:latin typeface="Calibri" pitchFamily="34" charset="0"/>
              </a:rPr>
              <a:t>50.408</a:t>
            </a:r>
          </a:p>
        </p:txBody>
      </p:sp>
      <p:sp>
        <p:nvSpPr>
          <p:cNvPr id="39" name="CuadroTexto 38"/>
          <p:cNvSpPr txBox="1"/>
          <p:nvPr/>
        </p:nvSpPr>
        <p:spPr>
          <a:xfrm>
            <a:off x="1245104" y="2292235"/>
            <a:ext cx="615874" cy="276999"/>
          </a:xfrm>
          <a:prstGeom prst="rect">
            <a:avLst/>
          </a:prstGeom>
          <a:noFill/>
        </p:spPr>
        <p:txBody>
          <a:bodyPr wrap="none" rtlCol="0">
            <a:spAutoFit/>
          </a:bodyPr>
          <a:lstStyle/>
          <a:p>
            <a:r>
              <a:rPr lang="es-ES" sz="1200" b="0" dirty="0" smtClean="0">
                <a:solidFill>
                  <a:prstClr val="black"/>
                </a:solidFill>
                <a:latin typeface="Calibri" pitchFamily="34" charset="0"/>
              </a:rPr>
              <a:t>55.256</a:t>
            </a:r>
          </a:p>
        </p:txBody>
      </p:sp>
      <p:sp>
        <p:nvSpPr>
          <p:cNvPr id="40" name="CuadroTexto 39"/>
          <p:cNvSpPr txBox="1"/>
          <p:nvPr/>
        </p:nvSpPr>
        <p:spPr>
          <a:xfrm>
            <a:off x="1986817" y="2062552"/>
            <a:ext cx="615874" cy="276999"/>
          </a:xfrm>
          <a:prstGeom prst="rect">
            <a:avLst/>
          </a:prstGeom>
          <a:noFill/>
        </p:spPr>
        <p:txBody>
          <a:bodyPr wrap="none" rtlCol="0">
            <a:spAutoFit/>
          </a:bodyPr>
          <a:lstStyle/>
          <a:p>
            <a:r>
              <a:rPr lang="es-ES" sz="1200" b="0" dirty="0" smtClean="0">
                <a:solidFill>
                  <a:prstClr val="black"/>
                </a:solidFill>
                <a:latin typeface="Calibri" pitchFamily="34" charset="0"/>
              </a:rPr>
              <a:t>65.594</a:t>
            </a:r>
          </a:p>
        </p:txBody>
      </p:sp>
      <p:sp>
        <p:nvSpPr>
          <p:cNvPr id="46" name="CuadroTexto 45"/>
          <p:cNvSpPr txBox="1"/>
          <p:nvPr/>
        </p:nvSpPr>
        <p:spPr>
          <a:xfrm>
            <a:off x="2642237" y="1868725"/>
            <a:ext cx="760144" cy="338554"/>
          </a:xfrm>
          <a:prstGeom prst="rect">
            <a:avLst/>
          </a:prstGeom>
          <a:noFill/>
        </p:spPr>
        <p:txBody>
          <a:bodyPr wrap="none" rtlCol="0">
            <a:spAutoFit/>
          </a:bodyPr>
          <a:lstStyle/>
          <a:p>
            <a:r>
              <a:rPr lang="es-ES" sz="1600" dirty="0" smtClean="0">
                <a:solidFill>
                  <a:prstClr val="black"/>
                </a:solidFill>
                <a:latin typeface="Calibri" pitchFamily="34" charset="0"/>
              </a:rPr>
              <a:t>71.581</a:t>
            </a:r>
          </a:p>
        </p:txBody>
      </p:sp>
      <p:sp>
        <p:nvSpPr>
          <p:cNvPr id="47" name="Rectángulo 46"/>
          <p:cNvSpPr/>
          <p:nvPr/>
        </p:nvSpPr>
        <p:spPr>
          <a:xfrm>
            <a:off x="797967" y="4184408"/>
            <a:ext cx="1863835" cy="259045"/>
          </a:xfrm>
          <a:prstGeom prst="rect">
            <a:avLst/>
          </a:prstGeom>
        </p:spPr>
        <p:txBody>
          <a:bodyPr wrap="square">
            <a:spAutoFit/>
          </a:bodyPr>
          <a:lstStyle/>
          <a:p>
            <a:pPr marL="3175" eaLnBrk="0" fontAlgn="auto" hangingPunct="0">
              <a:lnSpc>
                <a:spcPts val="1300"/>
              </a:lnSpc>
              <a:spcBef>
                <a:spcPts val="0"/>
              </a:spcBef>
              <a:spcAft>
                <a:spcPts val="0"/>
              </a:spcAft>
            </a:pPr>
            <a:r>
              <a:rPr lang="es-ES" sz="1200" b="0" dirty="0" smtClean="0">
                <a:solidFill>
                  <a:srgbClr val="595959"/>
                </a:solidFill>
                <a:uFill>
                  <a:solidFill>
                    <a:srgbClr val="0092D2"/>
                  </a:solidFill>
                </a:uFill>
                <a:latin typeface="Calibri" pitchFamily="34" charset="0"/>
              </a:rPr>
              <a:t>Disponible en póliza</a:t>
            </a:r>
            <a:endParaRPr lang="es-ES" sz="1050" b="0" kern="0" dirty="0">
              <a:solidFill>
                <a:srgbClr val="009AD8"/>
              </a:solidFill>
              <a:latin typeface="Calibri" pitchFamily="34" charset="0"/>
              <a:ea typeface="ＭＳ Ｐゴシック" pitchFamily="1" charset="-128"/>
              <a:cs typeface="Calibri" pitchFamily="34" charset="0"/>
            </a:endParaRPr>
          </a:p>
        </p:txBody>
      </p:sp>
      <p:sp>
        <p:nvSpPr>
          <p:cNvPr id="48" name="Rectángulo 47"/>
          <p:cNvSpPr/>
          <p:nvPr/>
        </p:nvSpPr>
        <p:spPr>
          <a:xfrm>
            <a:off x="2541933" y="4175431"/>
            <a:ext cx="885039" cy="276999"/>
          </a:xfrm>
          <a:prstGeom prst="rect">
            <a:avLst/>
          </a:prstGeom>
        </p:spPr>
        <p:txBody>
          <a:bodyPr wrap="square">
            <a:spAutoFit/>
          </a:bodyPr>
          <a:lstStyle/>
          <a:p>
            <a:pPr marL="3175" eaLnBrk="0" fontAlgn="auto" hangingPunct="0">
              <a:spcBef>
                <a:spcPts val="0"/>
              </a:spcBef>
              <a:spcAft>
                <a:spcPts val="0"/>
              </a:spcAft>
            </a:pPr>
            <a:r>
              <a:rPr lang="es-ES" sz="1200" b="0" dirty="0" smtClean="0">
                <a:solidFill>
                  <a:srgbClr val="595959"/>
                </a:solidFill>
                <a:uFill>
                  <a:solidFill>
                    <a:srgbClr val="0092D2"/>
                  </a:solidFill>
                </a:uFill>
                <a:latin typeface="Calibri" pitchFamily="34" charset="0"/>
              </a:rPr>
              <a:t>HQLAs</a:t>
            </a:r>
            <a:r>
              <a:rPr lang="es-ES" sz="1200" b="0" baseline="30000" dirty="0" smtClean="0">
                <a:solidFill>
                  <a:srgbClr val="595959"/>
                </a:solidFill>
                <a:uFill>
                  <a:solidFill>
                    <a:srgbClr val="0092D2"/>
                  </a:solidFill>
                </a:uFill>
                <a:latin typeface="Calibri" pitchFamily="34" charset="0"/>
              </a:rPr>
              <a:t>1</a:t>
            </a:r>
            <a:r>
              <a:rPr lang="es-ES" sz="1200" b="0" dirty="0" smtClean="0">
                <a:solidFill>
                  <a:srgbClr val="595959"/>
                </a:solidFill>
                <a:uFill>
                  <a:solidFill>
                    <a:srgbClr val="0092D2"/>
                  </a:solidFill>
                </a:uFill>
                <a:latin typeface="Calibri" pitchFamily="34" charset="0"/>
              </a:rPr>
              <a:t> </a:t>
            </a:r>
            <a:endParaRPr lang="es-ES" sz="1050" b="0" kern="0" dirty="0">
              <a:solidFill>
                <a:srgbClr val="009AD8"/>
              </a:solidFill>
              <a:latin typeface="Calibri" pitchFamily="34" charset="0"/>
              <a:ea typeface="ＭＳ Ｐゴシック" pitchFamily="1" charset="-128"/>
              <a:cs typeface="Calibri" pitchFamily="34" charset="0"/>
            </a:endParaRPr>
          </a:p>
        </p:txBody>
      </p:sp>
      <p:graphicFrame>
        <p:nvGraphicFramePr>
          <p:cNvPr id="49" name="Gráfico 48"/>
          <p:cNvGraphicFramePr/>
          <p:nvPr>
            <p:extLst>
              <p:ext uri="{D42A27DB-BD31-4B8C-83A1-F6EECF244321}">
                <p14:modId xmlns:p14="http://schemas.microsoft.com/office/powerpoint/2010/main" val="2770706882"/>
              </p:ext>
            </p:extLst>
          </p:nvPr>
        </p:nvGraphicFramePr>
        <p:xfrm>
          <a:off x="3728928" y="1664019"/>
          <a:ext cx="2700000" cy="2826511"/>
        </p:xfrm>
        <a:graphic>
          <a:graphicData uri="http://schemas.openxmlformats.org/drawingml/2006/chart">
            <c:chart xmlns:c="http://schemas.openxmlformats.org/drawingml/2006/chart" xmlns:r="http://schemas.openxmlformats.org/officeDocument/2006/relationships" r:id="rId3"/>
          </a:graphicData>
        </a:graphic>
      </p:graphicFrame>
      <p:sp>
        <p:nvSpPr>
          <p:cNvPr id="50" name="CuadroTexto 49"/>
          <p:cNvSpPr txBox="1"/>
          <p:nvPr/>
        </p:nvSpPr>
        <p:spPr>
          <a:xfrm>
            <a:off x="5683886" y="1792525"/>
            <a:ext cx="646331" cy="338554"/>
          </a:xfrm>
          <a:prstGeom prst="rect">
            <a:avLst/>
          </a:prstGeom>
          <a:noFill/>
        </p:spPr>
        <p:txBody>
          <a:bodyPr wrap="none" rtlCol="0">
            <a:spAutoFit/>
          </a:bodyPr>
          <a:lstStyle/>
          <a:p>
            <a:r>
              <a:rPr lang="es-ES" sz="1600" dirty="0" smtClean="0">
                <a:solidFill>
                  <a:prstClr val="black"/>
                </a:solidFill>
                <a:latin typeface="Calibri" pitchFamily="34" charset="0"/>
              </a:rPr>
              <a:t>213%</a:t>
            </a:r>
          </a:p>
        </p:txBody>
      </p:sp>
      <p:sp>
        <p:nvSpPr>
          <p:cNvPr id="5" name="Rectángulo 4"/>
          <p:cNvSpPr/>
          <p:nvPr/>
        </p:nvSpPr>
        <p:spPr bwMode="auto">
          <a:xfrm>
            <a:off x="632907" y="4229230"/>
            <a:ext cx="180000" cy="126000"/>
          </a:xfrm>
          <a:prstGeom prst="rect">
            <a:avLst/>
          </a:prstGeom>
          <a:solidFill>
            <a:srgbClr val="748D99"/>
          </a:solidFill>
          <a:ln w="9525"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51" name="Rectángulo 50"/>
          <p:cNvSpPr/>
          <p:nvPr/>
        </p:nvSpPr>
        <p:spPr bwMode="auto">
          <a:xfrm>
            <a:off x="2376873" y="4229230"/>
            <a:ext cx="180000" cy="126000"/>
          </a:xfrm>
          <a:prstGeom prst="rect">
            <a:avLst/>
          </a:prstGeom>
          <a:solidFill>
            <a:srgbClr val="009AD8"/>
          </a:solidFill>
          <a:ln w="9525"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10" name="Rectángulo 9"/>
          <p:cNvSpPr/>
          <p:nvPr/>
        </p:nvSpPr>
        <p:spPr bwMode="auto">
          <a:xfrm>
            <a:off x="2531473" y="1156439"/>
            <a:ext cx="898849" cy="504000"/>
          </a:xfrm>
          <a:prstGeom prst="rect">
            <a:avLst/>
          </a:prstGeom>
          <a:solidFill>
            <a:srgbClr val="009A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12" name="Rectángulo 11"/>
          <p:cNvSpPr/>
          <p:nvPr/>
        </p:nvSpPr>
        <p:spPr>
          <a:xfrm>
            <a:off x="2586333" y="1155580"/>
            <a:ext cx="699230" cy="338554"/>
          </a:xfrm>
          <a:prstGeom prst="rect">
            <a:avLst/>
          </a:prstGeom>
        </p:spPr>
        <p:txBody>
          <a:bodyPr wrap="none">
            <a:spAutoFit/>
          </a:bodyPr>
          <a:lstStyle/>
          <a:p>
            <a:r>
              <a:rPr lang="es-ES" sz="1600" kern="0" dirty="0" smtClean="0">
                <a:solidFill>
                  <a:prstClr val="white"/>
                </a:solidFill>
                <a:latin typeface="Calibri" pitchFamily="34" charset="0"/>
                <a:ea typeface="ＭＳ Ｐゴシック" pitchFamily="1" charset="-128"/>
                <a:cs typeface="Calibri" pitchFamily="34" charset="0"/>
              </a:rPr>
              <a:t>18,9%</a:t>
            </a:r>
            <a:endParaRPr lang="es-ES" sz="700" dirty="0">
              <a:solidFill>
                <a:prstClr val="black"/>
              </a:solidFill>
            </a:endParaRPr>
          </a:p>
        </p:txBody>
      </p:sp>
      <p:sp>
        <p:nvSpPr>
          <p:cNvPr id="14" name="Rectángulo 13"/>
          <p:cNvSpPr/>
          <p:nvPr/>
        </p:nvSpPr>
        <p:spPr>
          <a:xfrm>
            <a:off x="2578054" y="1377983"/>
            <a:ext cx="787395" cy="276999"/>
          </a:xfrm>
          <a:prstGeom prst="rect">
            <a:avLst/>
          </a:prstGeom>
        </p:spPr>
        <p:txBody>
          <a:bodyPr wrap="none">
            <a:spAutoFit/>
          </a:bodyPr>
          <a:lstStyle/>
          <a:p>
            <a:pPr marL="3175" eaLnBrk="0" fontAlgn="auto" hangingPunct="0">
              <a:spcBef>
                <a:spcPts val="0"/>
              </a:spcBef>
              <a:spcAft>
                <a:spcPts val="0"/>
              </a:spcAft>
            </a:pPr>
            <a:r>
              <a:rPr lang="es-ES" sz="1200" b="0" i="1" kern="0" dirty="0">
                <a:solidFill>
                  <a:prstClr val="white"/>
                </a:solidFill>
                <a:latin typeface="Calibri" pitchFamily="34" charset="0"/>
                <a:ea typeface="ＭＳ Ｐゴシック" pitchFamily="1" charset="-128"/>
                <a:cs typeface="Calibri" pitchFamily="34" charset="0"/>
              </a:rPr>
              <a:t>del activo</a:t>
            </a:r>
          </a:p>
        </p:txBody>
      </p:sp>
      <p:sp>
        <p:nvSpPr>
          <p:cNvPr id="58" name="CuadroTexto 57"/>
          <p:cNvSpPr txBox="1"/>
          <p:nvPr/>
        </p:nvSpPr>
        <p:spPr>
          <a:xfrm>
            <a:off x="6620666" y="2863119"/>
            <a:ext cx="1034257" cy="307777"/>
          </a:xfrm>
          <a:prstGeom prst="rect">
            <a:avLst/>
          </a:prstGeom>
          <a:noFill/>
        </p:spPr>
        <p:txBody>
          <a:bodyPr wrap="none" rtlCol="0">
            <a:spAutoFit/>
          </a:bodyPr>
          <a:lstStyle/>
          <a:p>
            <a:pPr algn="r"/>
            <a:r>
              <a:rPr lang="es-ES" sz="1400" dirty="0" smtClean="0">
                <a:solidFill>
                  <a:prstClr val="black"/>
                </a:solidFill>
                <a:latin typeface="Calibri" pitchFamily="34" charset="0"/>
              </a:rPr>
              <a:t>1.500 MM€</a:t>
            </a:r>
          </a:p>
        </p:txBody>
      </p:sp>
      <p:sp>
        <p:nvSpPr>
          <p:cNvPr id="59" name="CuadroTexto 58"/>
          <p:cNvSpPr txBox="1"/>
          <p:nvPr/>
        </p:nvSpPr>
        <p:spPr>
          <a:xfrm>
            <a:off x="6620666" y="3181910"/>
            <a:ext cx="1034257" cy="307777"/>
          </a:xfrm>
          <a:prstGeom prst="rect">
            <a:avLst/>
          </a:prstGeom>
          <a:noFill/>
        </p:spPr>
        <p:txBody>
          <a:bodyPr wrap="none" rtlCol="0">
            <a:spAutoFit/>
          </a:bodyPr>
          <a:lstStyle/>
          <a:p>
            <a:pPr algn="r"/>
            <a:r>
              <a:rPr lang="es-ES" sz="1400" dirty="0" smtClean="0">
                <a:solidFill>
                  <a:prstClr val="black"/>
                </a:solidFill>
                <a:latin typeface="Calibri" pitchFamily="34" charset="0"/>
              </a:rPr>
              <a:t>1.000 MM€</a:t>
            </a:r>
          </a:p>
        </p:txBody>
      </p:sp>
      <p:sp>
        <p:nvSpPr>
          <p:cNvPr id="60" name="CuadroTexto 59"/>
          <p:cNvSpPr txBox="1"/>
          <p:nvPr/>
        </p:nvSpPr>
        <p:spPr>
          <a:xfrm>
            <a:off x="6620666" y="3507386"/>
            <a:ext cx="1034257" cy="307777"/>
          </a:xfrm>
          <a:prstGeom prst="rect">
            <a:avLst/>
          </a:prstGeom>
          <a:noFill/>
        </p:spPr>
        <p:txBody>
          <a:bodyPr wrap="none" rtlCol="0">
            <a:spAutoFit/>
          </a:bodyPr>
          <a:lstStyle/>
          <a:p>
            <a:pPr algn="r"/>
            <a:r>
              <a:rPr lang="es-ES" sz="1400" dirty="0" smtClean="0">
                <a:solidFill>
                  <a:prstClr val="black"/>
                </a:solidFill>
                <a:latin typeface="Calibri" pitchFamily="34" charset="0"/>
              </a:rPr>
              <a:t>2.000 MM€</a:t>
            </a:r>
          </a:p>
        </p:txBody>
      </p:sp>
      <p:sp>
        <p:nvSpPr>
          <p:cNvPr id="61" name="CuadroTexto 60"/>
          <p:cNvSpPr txBox="1"/>
          <p:nvPr/>
        </p:nvSpPr>
        <p:spPr>
          <a:xfrm>
            <a:off x="6620666" y="3827538"/>
            <a:ext cx="1034257" cy="307777"/>
          </a:xfrm>
          <a:prstGeom prst="rect">
            <a:avLst/>
          </a:prstGeom>
          <a:noFill/>
        </p:spPr>
        <p:txBody>
          <a:bodyPr wrap="none" rtlCol="0">
            <a:spAutoFit/>
          </a:bodyPr>
          <a:lstStyle/>
          <a:p>
            <a:pPr algn="r"/>
            <a:r>
              <a:rPr lang="es-ES" sz="1400" dirty="0" smtClean="0">
                <a:solidFill>
                  <a:prstClr val="black"/>
                </a:solidFill>
                <a:latin typeface="Calibri" pitchFamily="34" charset="0"/>
              </a:rPr>
              <a:t>1.000 MM€</a:t>
            </a:r>
          </a:p>
        </p:txBody>
      </p:sp>
      <p:sp>
        <p:nvSpPr>
          <p:cNvPr id="62" name="CuadroTexto 61"/>
          <p:cNvSpPr txBox="1"/>
          <p:nvPr/>
        </p:nvSpPr>
        <p:spPr>
          <a:xfrm>
            <a:off x="6620666" y="4146329"/>
            <a:ext cx="1034257" cy="307777"/>
          </a:xfrm>
          <a:prstGeom prst="rect">
            <a:avLst/>
          </a:prstGeom>
          <a:noFill/>
        </p:spPr>
        <p:txBody>
          <a:bodyPr wrap="none" rtlCol="0">
            <a:spAutoFit/>
          </a:bodyPr>
          <a:lstStyle/>
          <a:p>
            <a:pPr algn="r"/>
            <a:r>
              <a:rPr lang="es-ES" sz="1400" dirty="0" smtClean="0">
                <a:solidFill>
                  <a:prstClr val="black"/>
                </a:solidFill>
                <a:latin typeface="Calibri" pitchFamily="34" charset="0"/>
              </a:rPr>
              <a:t>1.250 MM€</a:t>
            </a:r>
          </a:p>
        </p:txBody>
      </p:sp>
      <p:sp>
        <p:nvSpPr>
          <p:cNvPr id="63" name="CuadroTexto 62"/>
          <p:cNvSpPr txBox="1"/>
          <p:nvPr/>
        </p:nvSpPr>
        <p:spPr>
          <a:xfrm>
            <a:off x="7566906" y="2891208"/>
            <a:ext cx="1270476" cy="276999"/>
          </a:xfrm>
          <a:prstGeom prst="rect">
            <a:avLst/>
          </a:prstGeom>
          <a:noFill/>
        </p:spPr>
        <p:txBody>
          <a:bodyPr wrap="none" rtlCol="0">
            <a:spAutoFit/>
          </a:bodyPr>
          <a:lstStyle/>
          <a:p>
            <a:r>
              <a:rPr lang="es-ES" sz="1200" b="0" dirty="0" smtClean="0">
                <a:solidFill>
                  <a:prstClr val="black"/>
                </a:solidFill>
                <a:latin typeface="Calibri" pitchFamily="34" charset="0"/>
              </a:rPr>
              <a:t>Ced. Hipotecarias</a:t>
            </a:r>
          </a:p>
        </p:txBody>
      </p:sp>
      <p:sp>
        <p:nvSpPr>
          <p:cNvPr id="64" name="CuadroTexto 63"/>
          <p:cNvSpPr txBox="1"/>
          <p:nvPr/>
        </p:nvSpPr>
        <p:spPr>
          <a:xfrm>
            <a:off x="7566906" y="3209999"/>
            <a:ext cx="1005403" cy="276999"/>
          </a:xfrm>
          <a:prstGeom prst="rect">
            <a:avLst/>
          </a:prstGeom>
          <a:noFill/>
        </p:spPr>
        <p:txBody>
          <a:bodyPr wrap="none" rtlCol="0">
            <a:spAutoFit/>
          </a:bodyPr>
          <a:lstStyle/>
          <a:p>
            <a:r>
              <a:rPr lang="es-ES" sz="1200" b="0" dirty="0" smtClean="0">
                <a:solidFill>
                  <a:prstClr val="black"/>
                </a:solidFill>
                <a:latin typeface="Calibri" pitchFamily="34" charset="0"/>
              </a:rPr>
              <a:t>Bonos Sénior</a:t>
            </a:r>
          </a:p>
        </p:txBody>
      </p:sp>
      <p:sp>
        <p:nvSpPr>
          <p:cNvPr id="65" name="CuadroTexto 64"/>
          <p:cNvSpPr txBox="1"/>
          <p:nvPr/>
        </p:nvSpPr>
        <p:spPr>
          <a:xfrm>
            <a:off x="7566906" y="3535474"/>
            <a:ext cx="1107483" cy="276999"/>
          </a:xfrm>
          <a:prstGeom prst="rect">
            <a:avLst/>
          </a:prstGeom>
          <a:noFill/>
        </p:spPr>
        <p:txBody>
          <a:bodyPr wrap="none" rtlCol="0">
            <a:spAutoFit/>
          </a:bodyPr>
          <a:lstStyle/>
          <a:p>
            <a:r>
              <a:rPr lang="es-ES" sz="1200" b="0" dirty="0" smtClean="0">
                <a:solidFill>
                  <a:prstClr val="black"/>
                </a:solidFill>
                <a:latin typeface="Calibri" pitchFamily="34" charset="0"/>
              </a:rPr>
              <a:t>Deuda Subord.</a:t>
            </a:r>
          </a:p>
        </p:txBody>
      </p:sp>
      <p:sp>
        <p:nvSpPr>
          <p:cNvPr id="66" name="CuadroTexto 65"/>
          <p:cNvSpPr txBox="1"/>
          <p:nvPr/>
        </p:nvSpPr>
        <p:spPr>
          <a:xfrm>
            <a:off x="7566906" y="3853464"/>
            <a:ext cx="1181734" cy="276999"/>
          </a:xfrm>
          <a:prstGeom prst="rect">
            <a:avLst/>
          </a:prstGeom>
          <a:noFill/>
        </p:spPr>
        <p:txBody>
          <a:bodyPr wrap="none" rtlCol="0">
            <a:spAutoFit/>
          </a:bodyPr>
          <a:lstStyle/>
          <a:p>
            <a:r>
              <a:rPr lang="es-ES" sz="1200" b="0" dirty="0" smtClean="0">
                <a:solidFill>
                  <a:prstClr val="black"/>
                </a:solidFill>
                <a:latin typeface="Calibri" pitchFamily="34" charset="0"/>
              </a:rPr>
              <a:t>Additional Tier1</a:t>
            </a:r>
          </a:p>
        </p:txBody>
      </p:sp>
      <p:sp>
        <p:nvSpPr>
          <p:cNvPr id="67" name="CuadroTexto 66"/>
          <p:cNvSpPr txBox="1"/>
          <p:nvPr/>
        </p:nvSpPr>
        <p:spPr>
          <a:xfrm>
            <a:off x="7566906" y="4169351"/>
            <a:ext cx="1060355" cy="276999"/>
          </a:xfrm>
          <a:prstGeom prst="rect">
            <a:avLst/>
          </a:prstGeom>
          <a:noFill/>
        </p:spPr>
        <p:txBody>
          <a:bodyPr wrap="none" rtlCol="0">
            <a:spAutoFit/>
          </a:bodyPr>
          <a:lstStyle/>
          <a:p>
            <a:r>
              <a:rPr lang="es-ES" sz="1200" b="0" dirty="0" smtClean="0">
                <a:solidFill>
                  <a:prstClr val="black"/>
                </a:solidFill>
                <a:latin typeface="Calibri" pitchFamily="34" charset="0"/>
              </a:rPr>
              <a:t>No preferente</a:t>
            </a:r>
          </a:p>
        </p:txBody>
      </p:sp>
      <p:sp>
        <p:nvSpPr>
          <p:cNvPr id="76" name="Pentágono 75"/>
          <p:cNvSpPr/>
          <p:nvPr/>
        </p:nvSpPr>
        <p:spPr bwMode="auto">
          <a:xfrm rot="5400000">
            <a:off x="6913646" y="717129"/>
            <a:ext cx="1618210" cy="2340000"/>
          </a:xfrm>
          <a:prstGeom prst="homePlate">
            <a:avLst>
              <a:gd name="adj" fmla="val 21746"/>
            </a:avLst>
          </a:prstGeom>
          <a:solidFill>
            <a:schemeClr val="bg1"/>
          </a:solidFill>
          <a:ln w="38100" cap="flat" cmpd="sng" algn="ctr">
            <a:solidFill>
              <a:schemeClr val="accent5">
                <a:lumMod val="40000"/>
                <a:lumOff val="60000"/>
              </a:schemeClr>
            </a:solid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eaLnBrk="0" hangingPunct="0"/>
            <a:endParaRPr lang="es-ES" sz="1200" u="sng" smtClean="0">
              <a:solidFill>
                <a:prstClr val="black"/>
              </a:solidFill>
              <a:latin typeface="Arial" pitchFamily="34" charset="0"/>
              <a:ea typeface="ＭＳ Ｐゴシック" pitchFamily="1" charset="-128"/>
            </a:endParaRPr>
          </a:p>
        </p:txBody>
      </p:sp>
      <p:sp>
        <p:nvSpPr>
          <p:cNvPr id="4" name="Rectángulo 3"/>
          <p:cNvSpPr/>
          <p:nvPr/>
        </p:nvSpPr>
        <p:spPr>
          <a:xfrm>
            <a:off x="6772277" y="1199149"/>
            <a:ext cx="1892301" cy="553998"/>
          </a:xfrm>
          <a:prstGeom prst="rect">
            <a:avLst/>
          </a:prstGeom>
        </p:spPr>
        <p:txBody>
          <a:bodyPr wrap="square">
            <a:spAutoFit/>
          </a:bodyPr>
          <a:lstStyle/>
          <a:p>
            <a:pPr marL="0" lvl="2" algn="ctr" fontAlgn="auto">
              <a:lnSpc>
                <a:spcPts val="1800"/>
              </a:lnSpc>
              <a:spcBef>
                <a:spcPts val="0"/>
              </a:spcBef>
              <a:spcAft>
                <a:spcPts val="0"/>
              </a:spcAft>
            </a:pPr>
            <a:r>
              <a:rPr lang="es-ES" sz="1600" dirty="0">
                <a:solidFill>
                  <a:prstClr val="black"/>
                </a:solidFill>
                <a:latin typeface="Calibri" panose="020F0502020204030204" pitchFamily="34" charset="0"/>
                <a:sym typeface="Wingdings" pitchFamily="2" charset="2"/>
              </a:rPr>
              <a:t>Exitoso acceso </a:t>
            </a:r>
            <a:r>
              <a:rPr lang="es-ES" sz="1600" dirty="0" smtClean="0">
                <a:solidFill>
                  <a:prstClr val="black"/>
                </a:solidFill>
                <a:latin typeface="Calibri" panose="020F0502020204030204" pitchFamily="34" charset="0"/>
                <a:sym typeface="Wingdings" pitchFamily="2" charset="2"/>
              </a:rPr>
              <a:t/>
            </a:r>
            <a:br>
              <a:rPr lang="es-ES" sz="1600" dirty="0" smtClean="0">
                <a:solidFill>
                  <a:prstClr val="black"/>
                </a:solidFill>
                <a:latin typeface="Calibri" panose="020F0502020204030204" pitchFamily="34" charset="0"/>
                <a:sym typeface="Wingdings" pitchFamily="2" charset="2"/>
              </a:rPr>
            </a:br>
            <a:r>
              <a:rPr lang="es-ES" sz="1600" dirty="0" smtClean="0">
                <a:solidFill>
                  <a:prstClr val="black"/>
                </a:solidFill>
                <a:latin typeface="Calibri" panose="020F0502020204030204" pitchFamily="34" charset="0"/>
                <a:sym typeface="Wingdings" pitchFamily="2" charset="2"/>
              </a:rPr>
              <a:t>a </a:t>
            </a:r>
            <a:r>
              <a:rPr lang="es-ES" sz="1600" dirty="0">
                <a:solidFill>
                  <a:prstClr val="black"/>
                </a:solidFill>
                <a:latin typeface="Calibri" panose="020F0502020204030204" pitchFamily="34" charset="0"/>
                <a:sym typeface="Wingdings" pitchFamily="2" charset="2"/>
              </a:rPr>
              <a:t>los </a:t>
            </a:r>
            <a:r>
              <a:rPr lang="es-ES" sz="1600" dirty="0" smtClean="0">
                <a:solidFill>
                  <a:prstClr val="black"/>
                </a:solidFill>
                <a:latin typeface="Calibri" panose="020F0502020204030204" pitchFamily="34" charset="0"/>
                <a:sym typeface="Wingdings" pitchFamily="2" charset="2"/>
              </a:rPr>
              <a:t>mercados</a:t>
            </a:r>
            <a:endParaRPr lang="es-ES" sz="1600" dirty="0">
              <a:solidFill>
                <a:prstClr val="black"/>
              </a:solidFill>
              <a:latin typeface="Calibri" panose="020F0502020204030204" pitchFamily="34" charset="0"/>
              <a:sym typeface="Wingdings" pitchFamily="2" charset="2"/>
            </a:endParaRPr>
          </a:p>
        </p:txBody>
      </p:sp>
      <p:sp>
        <p:nvSpPr>
          <p:cNvPr id="75" name="Rectángulo 74"/>
          <p:cNvSpPr/>
          <p:nvPr/>
        </p:nvSpPr>
        <p:spPr>
          <a:xfrm>
            <a:off x="6818411" y="1799847"/>
            <a:ext cx="1800032" cy="553998"/>
          </a:xfrm>
          <a:prstGeom prst="rect">
            <a:avLst/>
          </a:prstGeom>
        </p:spPr>
        <p:txBody>
          <a:bodyPr wrap="square">
            <a:spAutoFit/>
          </a:bodyPr>
          <a:lstStyle/>
          <a:p>
            <a:pPr algn="ctr">
              <a:lnSpc>
                <a:spcPts val="1800"/>
              </a:lnSpc>
            </a:pPr>
            <a:r>
              <a:rPr lang="es-ES" sz="2000" dirty="0">
                <a:solidFill>
                  <a:srgbClr val="009AD8"/>
                </a:solidFill>
                <a:latin typeface="Calibri" panose="020F0502020204030204" pitchFamily="34" charset="0"/>
                <a:sym typeface="Wingdings" pitchFamily="2" charset="2"/>
              </a:rPr>
              <a:t>6.750 MM€ </a:t>
            </a:r>
            <a:r>
              <a:rPr lang="es-ES" sz="1600" dirty="0">
                <a:solidFill>
                  <a:prstClr val="black"/>
                </a:solidFill>
                <a:latin typeface="Calibri" panose="020F0502020204030204" pitchFamily="34" charset="0"/>
                <a:sym typeface="Wingdings" pitchFamily="2" charset="2"/>
              </a:rPr>
              <a:t>emitidos en 9M-17</a:t>
            </a:r>
            <a:endParaRPr lang="es-ES" sz="600" dirty="0">
              <a:solidFill>
                <a:prstClr val="black"/>
              </a:solidFill>
            </a:endParaRPr>
          </a:p>
        </p:txBody>
      </p:sp>
      <p:cxnSp>
        <p:nvCxnSpPr>
          <p:cNvPr id="78" name="Conector recto 77"/>
          <p:cNvCxnSpPr/>
          <p:nvPr/>
        </p:nvCxnSpPr>
        <p:spPr bwMode="auto">
          <a:xfrm>
            <a:off x="6620666" y="3168207"/>
            <a:ext cx="21960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79" name="Conector recto 78"/>
          <p:cNvCxnSpPr/>
          <p:nvPr/>
        </p:nvCxnSpPr>
        <p:spPr bwMode="auto">
          <a:xfrm>
            <a:off x="6620666" y="3494686"/>
            <a:ext cx="21960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80" name="Conector recto 79"/>
          <p:cNvCxnSpPr/>
          <p:nvPr/>
        </p:nvCxnSpPr>
        <p:spPr bwMode="auto">
          <a:xfrm>
            <a:off x="6620666" y="3812473"/>
            <a:ext cx="21960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81" name="Conector recto 80"/>
          <p:cNvCxnSpPr/>
          <p:nvPr/>
        </p:nvCxnSpPr>
        <p:spPr bwMode="auto">
          <a:xfrm>
            <a:off x="6620666" y="4139536"/>
            <a:ext cx="2196000"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41" name="33 Rectángulo"/>
          <p:cNvSpPr/>
          <p:nvPr/>
        </p:nvSpPr>
        <p:spPr>
          <a:xfrm>
            <a:off x="247651" y="4892216"/>
            <a:ext cx="4663562" cy="215444"/>
          </a:xfrm>
          <a:prstGeom prst="rect">
            <a:avLst/>
          </a:prstGeom>
        </p:spPr>
        <p:txBody>
          <a:bodyPr wrap="square">
            <a:spAutoFit/>
          </a:bodyPr>
          <a:lstStyle/>
          <a:p>
            <a:pPr>
              <a:defRPr/>
            </a:pPr>
            <a:r>
              <a:rPr lang="es-ES" b="0" kern="0" baseline="30000" dirty="0">
                <a:solidFill>
                  <a:srgbClr val="899BAD"/>
                </a:solidFill>
                <a:latin typeface="Calibri" pitchFamily="34" charset="0"/>
                <a:cs typeface="Calibri" pitchFamily="34" charset="0"/>
              </a:rPr>
              <a:t>1</a:t>
            </a:r>
            <a:r>
              <a:rPr lang="es-ES" b="0" kern="0" dirty="0">
                <a:solidFill>
                  <a:srgbClr val="899BAD"/>
                </a:solidFill>
                <a:latin typeface="Calibri" pitchFamily="34" charset="0"/>
                <a:cs typeface="Calibri" pitchFamily="34" charset="0"/>
              </a:rPr>
              <a:t> </a:t>
            </a:r>
            <a:r>
              <a:rPr lang="es-ES" b="0" kern="0" dirty="0" smtClean="0">
                <a:solidFill>
                  <a:srgbClr val="899BAD"/>
                </a:solidFill>
                <a:latin typeface="Calibri" pitchFamily="34" charset="0"/>
                <a:cs typeface="Calibri" pitchFamily="34" charset="0"/>
              </a:rPr>
              <a:t>High </a:t>
            </a:r>
            <a:r>
              <a:rPr lang="es-ES" b="0" kern="0" dirty="0" err="1" smtClean="0">
                <a:solidFill>
                  <a:srgbClr val="899BAD"/>
                </a:solidFill>
                <a:latin typeface="Calibri" pitchFamily="34" charset="0"/>
                <a:cs typeface="Calibri" pitchFamily="34" charset="0"/>
              </a:rPr>
              <a:t>Quality</a:t>
            </a:r>
            <a:r>
              <a:rPr lang="es-ES" b="0" kern="0" dirty="0" smtClean="0">
                <a:solidFill>
                  <a:srgbClr val="899BAD"/>
                </a:solidFill>
                <a:latin typeface="Calibri" pitchFamily="34" charset="0"/>
                <a:cs typeface="Calibri" pitchFamily="34" charset="0"/>
              </a:rPr>
              <a:t> </a:t>
            </a:r>
            <a:r>
              <a:rPr lang="es-ES" b="0" kern="0" dirty="0" err="1" smtClean="0">
                <a:solidFill>
                  <a:srgbClr val="899BAD"/>
                </a:solidFill>
                <a:latin typeface="Calibri" pitchFamily="34" charset="0"/>
                <a:cs typeface="Calibri" pitchFamily="34" charset="0"/>
              </a:rPr>
              <a:t>Liquid</a:t>
            </a:r>
            <a:r>
              <a:rPr lang="es-ES" b="0" kern="0" dirty="0" smtClean="0">
                <a:solidFill>
                  <a:srgbClr val="899BAD"/>
                </a:solidFill>
                <a:latin typeface="Calibri" pitchFamily="34" charset="0"/>
                <a:cs typeface="Calibri" pitchFamily="34" charset="0"/>
              </a:rPr>
              <a:t> </a:t>
            </a:r>
            <a:r>
              <a:rPr lang="es-ES" b="0" kern="0" dirty="0" err="1" smtClean="0">
                <a:solidFill>
                  <a:srgbClr val="899BAD"/>
                </a:solidFill>
                <a:latin typeface="Calibri" pitchFamily="34" charset="0"/>
                <a:cs typeface="Calibri" pitchFamily="34" charset="0"/>
              </a:rPr>
              <a:t>Assets</a:t>
            </a:r>
            <a:endParaRPr lang="es-ES" b="0" kern="0" dirty="0">
              <a:solidFill>
                <a:srgbClr val="899BAD"/>
              </a:solidFill>
              <a:latin typeface="Calibri" pitchFamily="34" charset="0"/>
              <a:cs typeface="Calibri" pitchFamily="34" charset="0"/>
            </a:endParaRPr>
          </a:p>
        </p:txBody>
      </p:sp>
    </p:spTree>
    <p:extLst>
      <p:ext uri="{BB962C8B-B14F-4D97-AF65-F5344CB8AC3E}">
        <p14:creationId xmlns:p14="http://schemas.microsoft.com/office/powerpoint/2010/main" val="2092884574"/>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ítulo 2"/>
          <p:cNvSpPr txBox="1">
            <a:spLocks/>
          </p:cNvSpPr>
          <p:nvPr/>
        </p:nvSpPr>
        <p:spPr>
          <a:xfrm>
            <a:off x="247651" y="541199"/>
            <a:ext cx="8683200" cy="291600"/>
          </a:xfrm>
          <a:prstGeom prst="rect">
            <a:avLst/>
          </a:prstGeom>
          <a:solidFill>
            <a:srgbClr val="009AD8"/>
          </a:solidFill>
        </p:spPr>
        <p:txBody>
          <a:bodyPr/>
          <a:lstStyle/>
          <a:p>
            <a:pPr algn="ctr" eaLnBrk="0" hangingPunct="0">
              <a:defRPr/>
            </a:pPr>
            <a:r>
              <a:rPr lang="es-ES" sz="1400" kern="0" dirty="0">
                <a:solidFill>
                  <a:prstClr val="white"/>
                </a:solidFill>
                <a:latin typeface="Calibri" pitchFamily="34" charset="0"/>
                <a:cs typeface="Calibri" pitchFamily="34" charset="0"/>
              </a:rPr>
              <a:t>Mejora de la rentabilidad </a:t>
            </a:r>
            <a:r>
              <a:rPr lang="es-ES" sz="1400" kern="0" dirty="0" smtClean="0">
                <a:solidFill>
                  <a:prstClr val="white"/>
                </a:solidFill>
                <a:latin typeface="Calibri" pitchFamily="34" charset="0"/>
                <a:cs typeface="Calibri" pitchFamily="34" charset="0"/>
              </a:rPr>
              <a:t>apoyada en </a:t>
            </a:r>
            <a:r>
              <a:rPr lang="es-ES" sz="1400" kern="0" dirty="0">
                <a:solidFill>
                  <a:prstClr val="white"/>
                </a:solidFill>
                <a:latin typeface="Calibri" pitchFamily="34" charset="0"/>
                <a:cs typeface="Calibri" pitchFamily="34" charset="0"/>
              </a:rPr>
              <a:t>el </a:t>
            </a:r>
            <a:r>
              <a:rPr lang="es-ES" sz="1400" kern="0" dirty="0" smtClean="0">
                <a:solidFill>
                  <a:prstClr val="white"/>
                </a:solidFill>
                <a:latin typeface="Calibri" pitchFamily="34" charset="0"/>
                <a:cs typeface="Calibri" pitchFamily="34" charset="0"/>
              </a:rPr>
              <a:t>crecimiento </a:t>
            </a:r>
            <a:r>
              <a:rPr lang="es-ES" sz="1400" kern="0" dirty="0">
                <a:solidFill>
                  <a:prstClr val="white"/>
                </a:solidFill>
                <a:latin typeface="Calibri" pitchFamily="34" charset="0"/>
                <a:cs typeface="Calibri" pitchFamily="34" charset="0"/>
              </a:rPr>
              <a:t>de los ingresos </a:t>
            </a:r>
            <a:r>
              <a:rPr lang="es-ES" sz="1400" kern="0" dirty="0" smtClean="0">
                <a:solidFill>
                  <a:prstClr val="white"/>
                </a:solidFill>
                <a:latin typeface="Calibri" pitchFamily="34" charset="0"/>
                <a:cs typeface="Calibri" pitchFamily="34" charset="0"/>
              </a:rPr>
              <a:t>bancarios básicos</a:t>
            </a:r>
            <a:endParaRPr lang="es-ES" sz="1400" i="1" kern="0" dirty="0">
              <a:solidFill>
                <a:prstClr val="white"/>
              </a:solidFill>
              <a:latin typeface="Calibri" pitchFamily="34" charset="0"/>
              <a:cs typeface="Calibri" pitchFamily="34" charset="0"/>
            </a:endParaRPr>
          </a:p>
        </p:txBody>
      </p:sp>
      <p:sp>
        <p:nvSpPr>
          <p:cNvPr id="20" name="11 Rectángulo"/>
          <p:cNvSpPr/>
          <p:nvPr/>
        </p:nvSpPr>
        <p:spPr bwMode="auto">
          <a:xfrm>
            <a:off x="1932971" y="983406"/>
            <a:ext cx="6997879" cy="833942"/>
          </a:xfrm>
          <a:prstGeom prst="rect">
            <a:avLst/>
          </a:prstGeom>
          <a:solidFill>
            <a:srgbClr val="EEF1F2"/>
          </a:solidFill>
          <a:ln w="9525" cap="flat" cmpd="sng" algn="ctr">
            <a:solidFill>
              <a:srgbClr val="E4E4E4"/>
            </a:solidFill>
            <a:prstDash val="solid"/>
            <a:round/>
            <a:headEnd type="none" w="med" len="med"/>
            <a:tailEnd type="none" w="med" len="med"/>
          </a:ln>
          <a:effectLst/>
        </p:spPr>
        <p:txBody>
          <a:bodyPr vert="horz" wrap="square" lIns="1044000" tIns="45720" rIns="3240000" bIns="45720" numCol="1" rtlCol="0" anchor="ctr" anchorCtr="0" compatLnSpc="1">
            <a:prstTxWarp prst="textNoShape">
              <a:avLst/>
            </a:prstTxWarp>
          </a:bodyPr>
          <a:lstStyle/>
          <a:p>
            <a:pPr marL="272654" indent="-269081">
              <a:lnSpc>
                <a:spcPts val="1800"/>
              </a:lnSpc>
              <a:spcAft>
                <a:spcPts val="200"/>
              </a:spcAft>
              <a:buClr>
                <a:srgbClr val="009AD8"/>
              </a:buClr>
              <a:buSzPct val="70000"/>
              <a:buFont typeface="Wingdings 3" pitchFamily="18" charset="2"/>
              <a:buChar char="u"/>
            </a:pPr>
            <a:r>
              <a:rPr lang="es-ES" sz="1600" dirty="0" smtClean="0">
                <a:solidFill>
                  <a:srgbClr val="009AD8"/>
                </a:solidFill>
                <a:latin typeface="Calibri" pitchFamily="34" charset="0"/>
                <a:cs typeface="+mn-cs"/>
              </a:rPr>
              <a:t>Excelente</a:t>
            </a:r>
            <a:br>
              <a:rPr lang="es-ES" sz="1600" dirty="0" smtClean="0">
                <a:solidFill>
                  <a:srgbClr val="009AD8"/>
                </a:solidFill>
                <a:latin typeface="Calibri" pitchFamily="34" charset="0"/>
                <a:cs typeface="+mn-cs"/>
              </a:rPr>
            </a:br>
            <a:r>
              <a:rPr lang="es-ES" sz="1600" dirty="0" smtClean="0">
                <a:solidFill>
                  <a:srgbClr val="009AD8"/>
                </a:solidFill>
                <a:latin typeface="Calibri" pitchFamily="34" charset="0"/>
                <a:cs typeface="+mn-cs"/>
              </a:rPr>
              <a:t>posicionamiento</a:t>
            </a:r>
            <a:endParaRPr lang="es-ES" sz="1600" dirty="0">
              <a:solidFill>
                <a:srgbClr val="009AD8"/>
              </a:solidFill>
              <a:latin typeface="Calibri" pitchFamily="34" charset="0"/>
              <a:cs typeface="+mn-cs"/>
            </a:endParaRPr>
          </a:p>
        </p:txBody>
      </p:sp>
      <p:sp>
        <p:nvSpPr>
          <p:cNvPr id="22" name="11 Rectángulo"/>
          <p:cNvSpPr/>
          <p:nvPr/>
        </p:nvSpPr>
        <p:spPr bwMode="auto">
          <a:xfrm>
            <a:off x="1932971" y="1910632"/>
            <a:ext cx="6997879" cy="702000"/>
          </a:xfrm>
          <a:prstGeom prst="rect">
            <a:avLst/>
          </a:prstGeom>
          <a:solidFill>
            <a:srgbClr val="EEF1F2"/>
          </a:solidFill>
          <a:ln w="9525" cap="flat" cmpd="sng" algn="ctr">
            <a:solidFill>
              <a:srgbClr val="E4E4E4"/>
            </a:solidFill>
            <a:prstDash val="solid"/>
            <a:round/>
            <a:headEnd type="none" w="med" len="med"/>
            <a:tailEnd type="none" w="med" len="med"/>
          </a:ln>
          <a:effectLst/>
        </p:spPr>
        <p:txBody>
          <a:bodyPr vert="horz" wrap="square" lIns="1044000" tIns="45720" rIns="3240000" bIns="45720" numCol="1" rtlCol="0" anchor="ctr" anchorCtr="0" compatLnSpc="1">
            <a:prstTxWarp prst="textNoShape">
              <a:avLst/>
            </a:prstTxWarp>
          </a:bodyPr>
          <a:lstStyle/>
          <a:p>
            <a:pPr marL="272654" indent="-269081">
              <a:lnSpc>
                <a:spcPts val="1800"/>
              </a:lnSpc>
              <a:spcAft>
                <a:spcPts val="200"/>
              </a:spcAft>
              <a:buClr>
                <a:srgbClr val="009AD8"/>
              </a:buClr>
              <a:buSzPct val="70000"/>
              <a:buFont typeface="Wingdings 3" pitchFamily="18" charset="2"/>
              <a:buChar char="u"/>
            </a:pPr>
            <a:r>
              <a:rPr lang="es-ES" sz="1600" dirty="0">
                <a:solidFill>
                  <a:srgbClr val="009AD8"/>
                </a:solidFill>
                <a:latin typeface="Calibri" pitchFamily="34" charset="0"/>
                <a:cs typeface="+mn-cs"/>
              </a:rPr>
              <a:t>El avance del </a:t>
            </a:r>
            <a:br>
              <a:rPr lang="es-ES" sz="1600" dirty="0">
                <a:solidFill>
                  <a:srgbClr val="009AD8"/>
                </a:solidFill>
                <a:latin typeface="Calibri" pitchFamily="34" charset="0"/>
                <a:cs typeface="+mn-cs"/>
              </a:rPr>
            </a:br>
            <a:r>
              <a:rPr lang="es-ES" sz="1600" dirty="0">
                <a:solidFill>
                  <a:srgbClr val="009AD8"/>
                </a:solidFill>
                <a:latin typeface="Calibri" pitchFamily="34" charset="0"/>
                <a:cs typeface="+mn-cs"/>
              </a:rPr>
              <a:t>crédito prosigue</a:t>
            </a:r>
          </a:p>
        </p:txBody>
      </p:sp>
      <p:sp>
        <p:nvSpPr>
          <p:cNvPr id="24" name="11 Rectángulo"/>
          <p:cNvSpPr/>
          <p:nvPr/>
        </p:nvSpPr>
        <p:spPr bwMode="auto">
          <a:xfrm>
            <a:off x="1932971" y="3497301"/>
            <a:ext cx="6997879" cy="618198"/>
          </a:xfrm>
          <a:prstGeom prst="rect">
            <a:avLst/>
          </a:prstGeom>
          <a:solidFill>
            <a:srgbClr val="EEF1F2"/>
          </a:solidFill>
          <a:ln w="9525" cap="flat" cmpd="sng" algn="ctr">
            <a:solidFill>
              <a:srgbClr val="E4E4E4"/>
            </a:solidFill>
            <a:prstDash val="solid"/>
            <a:round/>
            <a:headEnd type="none" w="med" len="med"/>
            <a:tailEnd type="none" w="med" len="med"/>
          </a:ln>
          <a:effectLst/>
        </p:spPr>
        <p:txBody>
          <a:bodyPr vert="horz" wrap="square" lIns="1044000" tIns="45720" rIns="3240000" bIns="45720" numCol="1" rtlCol="0" anchor="ctr" anchorCtr="0" compatLnSpc="1">
            <a:prstTxWarp prst="textNoShape">
              <a:avLst/>
            </a:prstTxWarp>
          </a:bodyPr>
          <a:lstStyle/>
          <a:p>
            <a:pPr marL="272654" indent="-269081">
              <a:lnSpc>
                <a:spcPts val="1800"/>
              </a:lnSpc>
              <a:spcAft>
                <a:spcPts val="200"/>
              </a:spcAft>
              <a:buClr>
                <a:srgbClr val="009AD8"/>
              </a:buClr>
              <a:buSzPct val="70000"/>
              <a:buFont typeface="Wingdings 3" pitchFamily="18" charset="2"/>
              <a:buChar char="u"/>
            </a:pPr>
            <a:r>
              <a:rPr lang="es-ES" sz="1600" dirty="0" smtClean="0">
                <a:solidFill>
                  <a:srgbClr val="009AD8"/>
                </a:solidFill>
                <a:latin typeface="Calibri" pitchFamily="34" charset="0"/>
                <a:cs typeface="+mn-cs"/>
              </a:rPr>
              <a:t>Fuerte posición de </a:t>
            </a:r>
            <a:br>
              <a:rPr lang="es-ES" sz="1600" dirty="0" smtClean="0">
                <a:solidFill>
                  <a:srgbClr val="009AD8"/>
                </a:solidFill>
                <a:latin typeface="Calibri" pitchFamily="34" charset="0"/>
                <a:cs typeface="+mn-cs"/>
              </a:rPr>
            </a:br>
            <a:r>
              <a:rPr lang="es-ES" sz="1600" dirty="0" smtClean="0">
                <a:solidFill>
                  <a:srgbClr val="009AD8"/>
                </a:solidFill>
                <a:latin typeface="Calibri" pitchFamily="34" charset="0"/>
                <a:cs typeface="+mn-cs"/>
              </a:rPr>
              <a:t>capital y liquidez</a:t>
            </a:r>
            <a:endParaRPr lang="es-ES" sz="1600" dirty="0">
              <a:solidFill>
                <a:srgbClr val="009AD8"/>
              </a:solidFill>
              <a:latin typeface="Calibri" pitchFamily="34" charset="0"/>
              <a:cs typeface="+mn-cs"/>
            </a:endParaRPr>
          </a:p>
        </p:txBody>
      </p:sp>
      <p:sp>
        <p:nvSpPr>
          <p:cNvPr id="25" name="11 Rectángulo"/>
          <p:cNvSpPr/>
          <p:nvPr/>
        </p:nvSpPr>
        <p:spPr bwMode="auto">
          <a:xfrm>
            <a:off x="1932971" y="2696541"/>
            <a:ext cx="6997879" cy="702000"/>
          </a:xfrm>
          <a:prstGeom prst="rect">
            <a:avLst/>
          </a:prstGeom>
          <a:solidFill>
            <a:srgbClr val="EEF1F2"/>
          </a:solidFill>
          <a:ln w="9525" cap="flat" cmpd="sng" algn="ctr">
            <a:solidFill>
              <a:srgbClr val="E4E4E4"/>
            </a:solidFill>
            <a:prstDash val="solid"/>
            <a:round/>
            <a:headEnd type="none" w="med" len="med"/>
            <a:tailEnd type="none" w="med" len="med"/>
          </a:ln>
          <a:effectLst/>
        </p:spPr>
        <p:txBody>
          <a:bodyPr vert="horz" wrap="square" lIns="1044000" tIns="45720" rIns="3240000" bIns="45720" numCol="1" rtlCol="0" anchor="ctr" anchorCtr="0" compatLnSpc="1">
            <a:prstTxWarp prst="textNoShape">
              <a:avLst/>
            </a:prstTxWarp>
          </a:bodyPr>
          <a:lstStyle/>
          <a:p>
            <a:pPr marL="272654" indent="-269081">
              <a:lnSpc>
                <a:spcPts val="1800"/>
              </a:lnSpc>
              <a:spcAft>
                <a:spcPts val="200"/>
              </a:spcAft>
              <a:buClr>
                <a:srgbClr val="009AD8"/>
              </a:buClr>
              <a:buSzPct val="70000"/>
              <a:buFont typeface="Wingdings 3" pitchFamily="18" charset="2"/>
              <a:buChar char="u"/>
            </a:pPr>
            <a:r>
              <a:rPr lang="es-ES" sz="1600" dirty="0" smtClean="0">
                <a:solidFill>
                  <a:srgbClr val="009AD8"/>
                </a:solidFill>
                <a:latin typeface="Calibri" pitchFamily="34" charset="0"/>
                <a:cs typeface="+mn-cs"/>
              </a:rPr>
              <a:t>La calidad del activo </a:t>
            </a:r>
            <a:br>
              <a:rPr lang="es-ES" sz="1600" dirty="0" smtClean="0">
                <a:solidFill>
                  <a:srgbClr val="009AD8"/>
                </a:solidFill>
                <a:latin typeface="Calibri" pitchFamily="34" charset="0"/>
                <a:cs typeface="+mn-cs"/>
              </a:rPr>
            </a:br>
            <a:r>
              <a:rPr lang="es-ES" sz="1600" dirty="0" smtClean="0">
                <a:solidFill>
                  <a:srgbClr val="009AD8"/>
                </a:solidFill>
                <a:latin typeface="Calibri" pitchFamily="34" charset="0"/>
                <a:cs typeface="+mn-cs"/>
              </a:rPr>
              <a:t>sigue mejorando</a:t>
            </a:r>
            <a:endParaRPr lang="es-ES" sz="1600" dirty="0">
              <a:solidFill>
                <a:srgbClr val="009AD8"/>
              </a:solidFill>
              <a:latin typeface="Calibri" pitchFamily="34" charset="0"/>
              <a:cs typeface="+mn-cs"/>
            </a:endParaRPr>
          </a:p>
        </p:txBody>
      </p:sp>
      <p:sp>
        <p:nvSpPr>
          <p:cNvPr id="32" name="11 Rectángulo"/>
          <p:cNvSpPr/>
          <p:nvPr/>
        </p:nvSpPr>
        <p:spPr bwMode="auto">
          <a:xfrm>
            <a:off x="1932971" y="4200024"/>
            <a:ext cx="6997879" cy="702000"/>
          </a:xfrm>
          <a:prstGeom prst="rect">
            <a:avLst/>
          </a:prstGeom>
          <a:solidFill>
            <a:srgbClr val="EEF1F2"/>
          </a:solidFill>
          <a:ln w="9525" cap="flat" cmpd="sng" algn="ctr">
            <a:solidFill>
              <a:srgbClr val="E4E4E4"/>
            </a:solidFill>
            <a:prstDash val="solid"/>
            <a:round/>
            <a:headEnd type="none" w="med" len="med"/>
            <a:tailEnd type="none" w="med" len="med"/>
          </a:ln>
          <a:effectLst/>
        </p:spPr>
        <p:txBody>
          <a:bodyPr vert="horz" wrap="square" lIns="1044000" tIns="45720" rIns="3240000" bIns="45720" numCol="1" rtlCol="0" anchor="ctr" anchorCtr="0" compatLnSpc="1">
            <a:prstTxWarp prst="textNoShape">
              <a:avLst/>
            </a:prstTxWarp>
          </a:bodyPr>
          <a:lstStyle/>
          <a:p>
            <a:pPr marL="272654" indent="-269081">
              <a:lnSpc>
                <a:spcPts val="1800"/>
              </a:lnSpc>
              <a:spcAft>
                <a:spcPts val="200"/>
              </a:spcAft>
              <a:buClr>
                <a:srgbClr val="009AD8"/>
              </a:buClr>
              <a:buSzPct val="70000"/>
              <a:buFont typeface="Wingdings 3" pitchFamily="18" charset="2"/>
              <a:buChar char="u"/>
            </a:pPr>
            <a:r>
              <a:rPr lang="es-ES" sz="1600" dirty="0" smtClean="0">
                <a:solidFill>
                  <a:srgbClr val="009AD8"/>
                </a:solidFill>
                <a:latin typeface="Calibri" pitchFamily="34" charset="0"/>
                <a:cs typeface="+mn-cs"/>
              </a:rPr>
              <a:t>BPI contribuye al </a:t>
            </a:r>
            <a:br>
              <a:rPr lang="es-ES" sz="1600" dirty="0" smtClean="0">
                <a:solidFill>
                  <a:srgbClr val="009AD8"/>
                </a:solidFill>
                <a:latin typeface="Calibri" pitchFamily="34" charset="0"/>
                <a:cs typeface="+mn-cs"/>
              </a:rPr>
            </a:br>
            <a:r>
              <a:rPr lang="es-ES" sz="1600" dirty="0" smtClean="0">
                <a:solidFill>
                  <a:srgbClr val="009AD8"/>
                </a:solidFill>
                <a:latin typeface="Calibri" pitchFamily="34" charset="0"/>
                <a:cs typeface="+mn-cs"/>
              </a:rPr>
              <a:t>resultado del Grupo</a:t>
            </a:r>
            <a:endParaRPr lang="es-ES" sz="1600" dirty="0">
              <a:solidFill>
                <a:srgbClr val="009AD8"/>
              </a:solidFill>
              <a:latin typeface="Calibri" pitchFamily="34" charset="0"/>
              <a:cs typeface="+mn-cs"/>
            </a:endParaRPr>
          </a:p>
        </p:txBody>
      </p:sp>
      <p:sp>
        <p:nvSpPr>
          <p:cNvPr id="39" name="17 Rectángulo"/>
          <p:cNvSpPr/>
          <p:nvPr/>
        </p:nvSpPr>
        <p:spPr>
          <a:xfrm>
            <a:off x="5163001" y="1003422"/>
            <a:ext cx="3555369" cy="792525"/>
          </a:xfrm>
          <a:prstGeom prst="rect">
            <a:avLst/>
          </a:prstGeom>
        </p:spPr>
        <p:txBody>
          <a:bodyPr wrap="square">
            <a:spAutoFit/>
          </a:bodyPr>
          <a:lstStyle/>
          <a:p>
            <a:pPr>
              <a:spcAft>
                <a:spcPts val="600"/>
              </a:spcAft>
              <a:buClr>
                <a:srgbClr val="009AD8"/>
              </a:buClr>
              <a:buSzPct val="70000"/>
            </a:pPr>
            <a:r>
              <a:rPr lang="es-ES" sz="1350" i="1" dirty="0" smtClean="0">
                <a:solidFill>
                  <a:prstClr val="black">
                    <a:lumMod val="65000"/>
                    <a:lumOff val="35000"/>
                  </a:prstClr>
                </a:solidFill>
                <a:latin typeface="Calibri" pitchFamily="34" charset="0"/>
                <a:cs typeface="Calibri" pitchFamily="34" charset="0"/>
              </a:rPr>
              <a:t>Aumento de recursos de clientes en España supera los 11.000 MM€ en 9M17</a:t>
            </a:r>
          </a:p>
          <a:p>
            <a:pPr>
              <a:spcAft>
                <a:spcPts val="0"/>
              </a:spcAft>
              <a:buClr>
                <a:srgbClr val="009AD8"/>
              </a:buClr>
              <a:buSzPct val="70000"/>
            </a:pPr>
            <a:r>
              <a:rPr lang="es-ES" sz="1350" i="1" dirty="0" smtClean="0">
                <a:solidFill>
                  <a:prstClr val="black">
                    <a:lumMod val="65000"/>
                    <a:lumOff val="35000"/>
                  </a:prstClr>
                </a:solidFill>
                <a:latin typeface="Calibri" pitchFamily="34" charset="0"/>
                <a:cs typeface="Calibri" pitchFamily="34" charset="0"/>
              </a:rPr>
              <a:t>Líder en banca </a:t>
            </a:r>
            <a:r>
              <a:rPr lang="es-ES" sz="1350" i="1" dirty="0" err="1" smtClean="0">
                <a:solidFill>
                  <a:prstClr val="black">
                    <a:lumMod val="65000"/>
                    <a:lumOff val="35000"/>
                  </a:prstClr>
                </a:solidFill>
                <a:latin typeface="Calibri" pitchFamily="34" charset="0"/>
                <a:cs typeface="Calibri" pitchFamily="34" charset="0"/>
              </a:rPr>
              <a:t>retail</a:t>
            </a:r>
            <a:r>
              <a:rPr lang="es-ES" sz="1350" i="1" dirty="0" smtClean="0">
                <a:solidFill>
                  <a:prstClr val="black">
                    <a:lumMod val="65000"/>
                    <a:lumOff val="35000"/>
                  </a:prstClr>
                </a:solidFill>
                <a:latin typeface="Calibri" pitchFamily="34" charset="0"/>
                <a:cs typeface="Calibri" pitchFamily="34" charset="0"/>
              </a:rPr>
              <a:t> en España</a:t>
            </a:r>
            <a:endParaRPr lang="es-ES" sz="1350" i="1" dirty="0">
              <a:solidFill>
                <a:prstClr val="black">
                  <a:lumMod val="65000"/>
                  <a:lumOff val="35000"/>
                </a:prstClr>
              </a:solidFill>
              <a:latin typeface="Calibri" pitchFamily="34" charset="0"/>
              <a:cs typeface="Calibri" pitchFamily="34" charset="0"/>
            </a:endParaRPr>
          </a:p>
        </p:txBody>
      </p:sp>
      <p:sp>
        <p:nvSpPr>
          <p:cNvPr id="40" name="18 Rectángulo"/>
          <p:cNvSpPr/>
          <p:nvPr/>
        </p:nvSpPr>
        <p:spPr>
          <a:xfrm>
            <a:off x="5163001" y="2011517"/>
            <a:ext cx="4373300" cy="507831"/>
          </a:xfrm>
          <a:prstGeom prst="rect">
            <a:avLst/>
          </a:prstGeom>
        </p:spPr>
        <p:txBody>
          <a:bodyPr wrap="square">
            <a:spAutoFit/>
          </a:bodyPr>
          <a:lstStyle/>
          <a:p>
            <a:pPr>
              <a:spcAft>
                <a:spcPts val="0"/>
              </a:spcAft>
            </a:pPr>
            <a:r>
              <a:rPr lang="es-ES" sz="1350" i="1" dirty="0">
                <a:solidFill>
                  <a:prstClr val="black">
                    <a:lumMod val="65000"/>
                    <a:lumOff val="35000"/>
                  </a:prstClr>
                </a:solidFill>
                <a:latin typeface="Calibri" pitchFamily="34" charset="0"/>
                <a:cs typeface="Calibri" pitchFamily="34" charset="0"/>
              </a:rPr>
              <a:t>La nueva producción aumenta en </a:t>
            </a:r>
            <a:r>
              <a:rPr lang="es-ES" sz="1350" i="1" dirty="0" smtClean="0">
                <a:solidFill>
                  <a:prstClr val="black">
                    <a:lumMod val="65000"/>
                    <a:lumOff val="35000"/>
                  </a:prstClr>
                </a:solidFill>
                <a:latin typeface="Calibri" pitchFamily="34" charset="0"/>
                <a:cs typeface="Calibri" pitchFamily="34" charset="0"/>
              </a:rPr>
              <a:t>consumo </a:t>
            </a:r>
            <a:br>
              <a:rPr lang="es-ES" sz="1350" i="1" dirty="0" smtClean="0">
                <a:solidFill>
                  <a:prstClr val="black">
                    <a:lumMod val="65000"/>
                    <a:lumOff val="35000"/>
                  </a:prstClr>
                </a:solidFill>
                <a:latin typeface="Calibri" pitchFamily="34" charset="0"/>
                <a:cs typeface="Calibri" pitchFamily="34" charset="0"/>
              </a:rPr>
            </a:br>
            <a:r>
              <a:rPr lang="es-ES" sz="1350" i="1" dirty="0" smtClean="0">
                <a:solidFill>
                  <a:prstClr val="black">
                    <a:lumMod val="65000"/>
                    <a:lumOff val="35000"/>
                  </a:prstClr>
                </a:solidFill>
                <a:latin typeface="Calibri" pitchFamily="34" charset="0"/>
                <a:cs typeface="Calibri" pitchFamily="34" charset="0"/>
              </a:rPr>
              <a:t>y </a:t>
            </a:r>
            <a:r>
              <a:rPr lang="es-ES" sz="1350" i="1" dirty="0">
                <a:solidFill>
                  <a:prstClr val="black">
                    <a:lumMod val="65000"/>
                    <a:lumOff val="35000"/>
                  </a:prstClr>
                </a:solidFill>
                <a:latin typeface="Calibri" pitchFamily="34" charset="0"/>
                <a:cs typeface="Calibri" pitchFamily="34" charset="0"/>
              </a:rPr>
              <a:t>empresas</a:t>
            </a:r>
          </a:p>
        </p:txBody>
      </p:sp>
      <p:sp>
        <p:nvSpPr>
          <p:cNvPr id="41" name="19 Rectángulo"/>
          <p:cNvSpPr/>
          <p:nvPr/>
        </p:nvSpPr>
        <p:spPr>
          <a:xfrm>
            <a:off x="5163001" y="3529401"/>
            <a:ext cx="4016353" cy="553998"/>
          </a:xfrm>
          <a:prstGeom prst="rect">
            <a:avLst/>
          </a:prstGeom>
        </p:spPr>
        <p:txBody>
          <a:bodyPr wrap="square">
            <a:spAutoFit/>
          </a:bodyPr>
          <a:lstStyle/>
          <a:p>
            <a:pPr lvl="0" eaLnBrk="0" hangingPunct="0">
              <a:lnSpc>
                <a:spcPts val="1600"/>
              </a:lnSpc>
              <a:spcAft>
                <a:spcPts val="400"/>
              </a:spcAft>
              <a:tabLst>
                <a:tab pos="1527175" algn="l"/>
                <a:tab pos="2060575" algn="l"/>
              </a:tabLst>
            </a:pPr>
            <a:r>
              <a:rPr lang="es-ES" sz="1350" i="1" dirty="0" smtClean="0">
                <a:solidFill>
                  <a:srgbClr val="595959"/>
                </a:solidFill>
                <a:latin typeface="Calibri" pitchFamily="34" charset="0"/>
                <a:cs typeface="Calibri" pitchFamily="34" charset="0"/>
              </a:rPr>
              <a:t>Activos líquidos: 	+21.173 MM€ en el año</a:t>
            </a:r>
          </a:p>
          <a:p>
            <a:pPr lvl="0" eaLnBrk="0" hangingPunct="0">
              <a:lnSpc>
                <a:spcPts val="1600"/>
              </a:lnSpc>
              <a:spcAft>
                <a:spcPts val="400"/>
              </a:spcAft>
              <a:tabLst>
                <a:tab pos="1527175" algn="l"/>
                <a:tab pos="2060575" algn="l"/>
              </a:tabLst>
            </a:pPr>
            <a:r>
              <a:rPr lang="es-ES" sz="1350" i="1" dirty="0" smtClean="0">
                <a:solidFill>
                  <a:srgbClr val="595959"/>
                </a:solidFill>
                <a:latin typeface="Calibri" pitchFamily="34" charset="0"/>
                <a:cs typeface="Calibri" pitchFamily="34" charset="0"/>
              </a:rPr>
              <a:t>Capital total:  	+30pbs en el trimestre</a:t>
            </a:r>
            <a:endParaRPr lang="es-ES" sz="1350" i="1" dirty="0">
              <a:solidFill>
                <a:srgbClr val="595959"/>
              </a:solidFill>
              <a:latin typeface="Calibri" pitchFamily="34" charset="0"/>
              <a:cs typeface="Calibri" pitchFamily="34" charset="0"/>
            </a:endParaRPr>
          </a:p>
        </p:txBody>
      </p:sp>
      <p:sp>
        <p:nvSpPr>
          <p:cNvPr id="42" name="19 Rectángulo"/>
          <p:cNvSpPr/>
          <p:nvPr/>
        </p:nvSpPr>
        <p:spPr>
          <a:xfrm>
            <a:off x="5163001" y="4393506"/>
            <a:ext cx="3622711" cy="300082"/>
          </a:xfrm>
          <a:prstGeom prst="rect">
            <a:avLst/>
          </a:prstGeom>
        </p:spPr>
        <p:txBody>
          <a:bodyPr wrap="square">
            <a:spAutoFit/>
          </a:bodyPr>
          <a:lstStyle/>
          <a:p>
            <a:pPr>
              <a:spcAft>
                <a:spcPts val="0"/>
              </a:spcAft>
            </a:pPr>
            <a:r>
              <a:rPr lang="es-ES" sz="1350" i="1" dirty="0" smtClean="0">
                <a:solidFill>
                  <a:prstClr val="black">
                    <a:lumMod val="65000"/>
                    <a:lumOff val="35000"/>
                  </a:prstClr>
                </a:solidFill>
                <a:latin typeface="Calibri" pitchFamily="34" charset="0"/>
                <a:cs typeface="Calibri" pitchFamily="34" charset="0"/>
              </a:rPr>
              <a:t>Buena </a:t>
            </a:r>
            <a:r>
              <a:rPr lang="es-ES" sz="1350" i="1" dirty="0">
                <a:solidFill>
                  <a:prstClr val="black">
                    <a:lumMod val="65000"/>
                    <a:lumOff val="35000"/>
                  </a:prstClr>
                </a:solidFill>
                <a:latin typeface="Calibri" pitchFamily="34" charset="0"/>
                <a:cs typeface="Calibri" pitchFamily="34" charset="0"/>
              </a:rPr>
              <a:t>evolución del negocio en </a:t>
            </a:r>
            <a:r>
              <a:rPr lang="es-ES" sz="1350" i="1" dirty="0" smtClean="0">
                <a:solidFill>
                  <a:prstClr val="black">
                    <a:lumMod val="65000"/>
                    <a:lumOff val="35000"/>
                  </a:prstClr>
                </a:solidFill>
                <a:latin typeface="Calibri" pitchFamily="34" charset="0"/>
                <a:cs typeface="Calibri" pitchFamily="34" charset="0"/>
              </a:rPr>
              <a:t>Portugal</a:t>
            </a:r>
            <a:endParaRPr lang="es-ES" sz="1350" i="1" dirty="0">
              <a:solidFill>
                <a:prstClr val="black">
                  <a:lumMod val="65000"/>
                  <a:lumOff val="35000"/>
                </a:prstClr>
              </a:solidFill>
              <a:latin typeface="Calibri" pitchFamily="34" charset="0"/>
              <a:cs typeface="Calibri" pitchFamily="34" charset="0"/>
            </a:endParaRPr>
          </a:p>
        </p:txBody>
      </p:sp>
      <p:sp>
        <p:nvSpPr>
          <p:cNvPr id="26" name="19 Rectángulo"/>
          <p:cNvSpPr/>
          <p:nvPr/>
        </p:nvSpPr>
        <p:spPr>
          <a:xfrm>
            <a:off x="5163001" y="2769844"/>
            <a:ext cx="4016353" cy="584775"/>
          </a:xfrm>
          <a:prstGeom prst="rect">
            <a:avLst/>
          </a:prstGeom>
        </p:spPr>
        <p:txBody>
          <a:bodyPr wrap="square">
            <a:spAutoFit/>
          </a:bodyPr>
          <a:lstStyle/>
          <a:p>
            <a:pPr>
              <a:spcAft>
                <a:spcPts val="600"/>
              </a:spcAft>
            </a:pPr>
            <a:r>
              <a:rPr lang="es-ES" sz="1350" i="1" dirty="0">
                <a:solidFill>
                  <a:prstClr val="black">
                    <a:lumMod val="65000"/>
                    <a:lumOff val="35000"/>
                  </a:prstClr>
                </a:solidFill>
                <a:latin typeface="Calibri" pitchFamily="34" charset="0"/>
                <a:cs typeface="Calibri" pitchFamily="34" charset="0"/>
              </a:rPr>
              <a:t>Reducimos dudosos y aumentamos cobertura</a:t>
            </a:r>
          </a:p>
          <a:p>
            <a:pPr>
              <a:spcAft>
                <a:spcPts val="600"/>
              </a:spcAft>
            </a:pPr>
            <a:r>
              <a:rPr lang="es-ES" sz="1350" i="1" dirty="0">
                <a:solidFill>
                  <a:prstClr val="black">
                    <a:lumMod val="65000"/>
                    <a:lumOff val="35000"/>
                  </a:prstClr>
                </a:solidFill>
                <a:latin typeface="Calibri" pitchFamily="34" charset="0"/>
                <a:cs typeface="Calibri" pitchFamily="34" charset="0"/>
              </a:rPr>
              <a:t>Mayores márgenes en </a:t>
            </a:r>
            <a:r>
              <a:rPr lang="es-ES" sz="1350" i="1" dirty="0" smtClean="0">
                <a:solidFill>
                  <a:prstClr val="black">
                    <a:lumMod val="65000"/>
                    <a:lumOff val="35000"/>
                  </a:prstClr>
                </a:solidFill>
                <a:latin typeface="Calibri" pitchFamily="34" charset="0"/>
                <a:cs typeface="Calibri" pitchFamily="34" charset="0"/>
              </a:rPr>
              <a:t>ventas de adjudicados</a:t>
            </a:r>
            <a:endParaRPr lang="es-ES" sz="1350" i="1" dirty="0">
              <a:solidFill>
                <a:prstClr val="black">
                  <a:lumMod val="65000"/>
                  <a:lumOff val="35000"/>
                </a:prstClr>
              </a:solidFill>
              <a:latin typeface="Calibri" pitchFamily="34" charset="0"/>
              <a:cs typeface="Calibri" pitchFamily="34" charset="0"/>
            </a:endParaRPr>
          </a:p>
        </p:txBody>
      </p:sp>
      <p:sp>
        <p:nvSpPr>
          <p:cNvPr id="27" name="62 Rectángulo"/>
          <p:cNvSpPr/>
          <p:nvPr/>
        </p:nvSpPr>
        <p:spPr bwMode="auto">
          <a:xfrm>
            <a:off x="247650" y="1903073"/>
            <a:ext cx="2333504" cy="2808510"/>
          </a:xfrm>
          <a:prstGeom prst="rect">
            <a:avLst/>
          </a:prstGeom>
          <a:solidFill>
            <a:schemeClr val="bg1"/>
          </a:solidFill>
          <a:ln w="9525" cap="flat" cmpd="sng" algn="ctr">
            <a:solidFill>
              <a:schemeClr val="bg1">
                <a:lumMod val="85000"/>
              </a:schemeClr>
            </a:solidFill>
            <a:prstDash val="solid"/>
            <a:round/>
            <a:headEnd type="none" w="med" len="med"/>
            <a:tailEnd type="none" w="med" len="med"/>
          </a:ln>
          <a:effectLst>
            <a:outerShdw blurRad="50800" dist="38100" algn="l" rotWithShape="0">
              <a:prstClr val="black">
                <a:alpha val="30000"/>
              </a:prstClr>
            </a:outerShdw>
          </a:effectLst>
        </p:spPr>
        <p:txBody>
          <a:bodyPr vert="horz" wrap="square" lIns="108000" tIns="36000" rIns="91440" bIns="45720" numCol="1" rtlCol="0" anchor="t" anchorCtr="0" compatLnSpc="1">
            <a:prstTxWarp prst="textNoShape">
              <a:avLst/>
            </a:prstTxWarp>
          </a:bodyPr>
          <a:lstStyle/>
          <a:p>
            <a:pPr marL="177800" algn="ctr" eaLnBrk="0" hangingPunct="0"/>
            <a:endParaRPr lang="es-ES" sz="1400" baseline="30000" dirty="0" smtClean="0">
              <a:solidFill>
                <a:srgbClr val="009AD8"/>
              </a:solidFill>
              <a:latin typeface="Calibri" pitchFamily="34" charset="0"/>
              <a:ea typeface="ＭＳ Ｐゴシック" pitchFamily="1" charset="-128"/>
              <a:cs typeface="Calibri" pitchFamily="34" charset="0"/>
            </a:endParaRPr>
          </a:p>
        </p:txBody>
      </p:sp>
      <p:graphicFrame>
        <p:nvGraphicFramePr>
          <p:cNvPr id="28" name="Gráfico 27"/>
          <p:cNvGraphicFramePr/>
          <p:nvPr>
            <p:extLst>
              <p:ext uri="{D42A27DB-BD31-4B8C-83A1-F6EECF244321}">
                <p14:modId xmlns:p14="http://schemas.microsoft.com/office/powerpoint/2010/main" val="3153467303"/>
              </p:ext>
            </p:extLst>
          </p:nvPr>
        </p:nvGraphicFramePr>
        <p:xfrm>
          <a:off x="247650" y="2454006"/>
          <a:ext cx="2228203" cy="2175265"/>
        </p:xfrm>
        <a:graphic>
          <a:graphicData uri="http://schemas.openxmlformats.org/drawingml/2006/chart">
            <c:chart xmlns:c="http://schemas.openxmlformats.org/drawingml/2006/chart" xmlns:r="http://schemas.openxmlformats.org/officeDocument/2006/relationships" r:id="rId3"/>
          </a:graphicData>
        </a:graphic>
      </p:graphicFrame>
      <p:cxnSp>
        <p:nvCxnSpPr>
          <p:cNvPr id="29" name="29 Conector angular"/>
          <p:cNvCxnSpPr/>
          <p:nvPr/>
        </p:nvCxnSpPr>
        <p:spPr bwMode="auto">
          <a:xfrm rot="5400000" flipH="1" flipV="1">
            <a:off x="780492" y="2701838"/>
            <a:ext cx="864000" cy="684000"/>
          </a:xfrm>
          <a:prstGeom prst="bentConnector2">
            <a:avLst/>
          </a:prstGeom>
          <a:solidFill>
            <a:schemeClr val="accent1"/>
          </a:solidFill>
          <a:ln w="9525" cap="flat" cmpd="sng" algn="ctr">
            <a:solidFill>
              <a:srgbClr val="728DA2"/>
            </a:solidFill>
            <a:prstDash val="sysDot"/>
            <a:round/>
            <a:headEnd type="none" w="med" len="med"/>
            <a:tailEnd type="triangle" w="lg" len="lg"/>
          </a:ln>
          <a:effectLst/>
        </p:spPr>
      </p:cxnSp>
      <p:sp>
        <p:nvSpPr>
          <p:cNvPr id="30" name="39 Rectángulo"/>
          <p:cNvSpPr/>
          <p:nvPr/>
        </p:nvSpPr>
        <p:spPr bwMode="auto">
          <a:xfrm>
            <a:off x="505216" y="2776981"/>
            <a:ext cx="756000" cy="288000"/>
          </a:xfrm>
          <a:prstGeom prst="rect">
            <a:avLst/>
          </a:prstGeom>
          <a:solidFill>
            <a:srgbClr val="93CDDD"/>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eaLnBrk="0" hangingPunct="0">
              <a:defRPr/>
            </a:pPr>
            <a:r>
              <a:rPr lang="es-ES" sz="1400" kern="0" dirty="0" smtClean="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rPr>
              <a:t>+4,6 </a:t>
            </a:r>
            <a:r>
              <a:rPr lang="es-ES" sz="1200" kern="0" dirty="0" smtClean="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rPr>
              <a:t>pp</a:t>
            </a:r>
            <a:endParaRPr lang="es-ES" sz="1400" kern="0" dirty="0">
              <a:solidFill>
                <a:prstClr val="black">
                  <a:lumMod val="95000"/>
                  <a:lumOff val="5000"/>
                </a:prstClr>
              </a:solidFill>
              <a:uFill>
                <a:solidFill>
                  <a:srgbClr val="C00000"/>
                </a:solidFill>
              </a:uFill>
              <a:latin typeface="Calibri" pitchFamily="34" charset="0"/>
              <a:ea typeface="ＭＳ Ｐゴシック" pitchFamily="1" charset="-128"/>
              <a:cs typeface="Calibri" pitchFamily="34" charset="0"/>
            </a:endParaRPr>
          </a:p>
        </p:txBody>
      </p:sp>
      <p:sp>
        <p:nvSpPr>
          <p:cNvPr id="31" name="CuadroTexto 30"/>
          <p:cNvSpPr txBox="1"/>
          <p:nvPr/>
        </p:nvSpPr>
        <p:spPr>
          <a:xfrm>
            <a:off x="1590491" y="2494878"/>
            <a:ext cx="595035" cy="338554"/>
          </a:xfrm>
          <a:prstGeom prst="rect">
            <a:avLst/>
          </a:prstGeom>
          <a:noFill/>
        </p:spPr>
        <p:txBody>
          <a:bodyPr wrap="none" rtlCol="0">
            <a:spAutoFit/>
          </a:bodyPr>
          <a:lstStyle/>
          <a:p>
            <a:r>
              <a:rPr lang="es-ES" sz="1600" dirty="0" smtClean="0">
                <a:solidFill>
                  <a:srgbClr val="009AD8"/>
                </a:solidFill>
                <a:latin typeface="Calibri" pitchFamily="34" charset="0"/>
              </a:rPr>
              <a:t>8,0%</a:t>
            </a:r>
          </a:p>
        </p:txBody>
      </p:sp>
      <p:sp>
        <p:nvSpPr>
          <p:cNvPr id="33" name="CuadroTexto 32"/>
          <p:cNvSpPr txBox="1"/>
          <p:nvPr/>
        </p:nvSpPr>
        <p:spPr>
          <a:xfrm>
            <a:off x="637403" y="3426986"/>
            <a:ext cx="468000" cy="276999"/>
          </a:xfrm>
          <a:prstGeom prst="rect">
            <a:avLst/>
          </a:prstGeom>
          <a:noFill/>
        </p:spPr>
        <p:txBody>
          <a:bodyPr wrap="none" rtlCol="0">
            <a:spAutoFit/>
          </a:bodyPr>
          <a:lstStyle/>
          <a:p>
            <a:r>
              <a:rPr lang="es-ES" sz="1200" dirty="0" smtClean="0">
                <a:solidFill>
                  <a:srgbClr val="748D99"/>
                </a:solidFill>
                <a:latin typeface="Calibri" pitchFamily="34" charset="0"/>
              </a:rPr>
              <a:t>3,4%</a:t>
            </a:r>
          </a:p>
        </p:txBody>
      </p:sp>
      <p:sp>
        <p:nvSpPr>
          <p:cNvPr id="4" name="Rectángulo 3"/>
          <p:cNvSpPr/>
          <p:nvPr/>
        </p:nvSpPr>
        <p:spPr>
          <a:xfrm>
            <a:off x="295154" y="2011153"/>
            <a:ext cx="1637817" cy="461665"/>
          </a:xfrm>
          <a:prstGeom prst="rect">
            <a:avLst/>
          </a:prstGeom>
        </p:spPr>
        <p:txBody>
          <a:bodyPr wrap="square">
            <a:spAutoFit/>
          </a:bodyPr>
          <a:lstStyle/>
          <a:p>
            <a:pPr marL="88900" eaLnBrk="0" hangingPunct="0"/>
            <a:r>
              <a:rPr lang="es-ES" sz="2000" baseline="30000" dirty="0">
                <a:solidFill>
                  <a:srgbClr val="009AD8"/>
                </a:solidFill>
                <a:latin typeface="Calibri" pitchFamily="34" charset="0"/>
                <a:ea typeface="ＭＳ Ｐゴシック" pitchFamily="1" charset="-128"/>
                <a:cs typeface="Calibri" pitchFamily="34" charset="0"/>
              </a:rPr>
              <a:t>Rentabilidad, </a:t>
            </a:r>
            <a:r>
              <a:rPr lang="es-ES" sz="2000" baseline="30000" dirty="0" err="1">
                <a:solidFill>
                  <a:srgbClr val="009AD8"/>
                </a:solidFill>
                <a:latin typeface="Calibri" pitchFamily="34" charset="0"/>
                <a:ea typeface="ＭＳ Ｐゴシック" pitchFamily="1" charset="-128"/>
                <a:cs typeface="Calibri" pitchFamily="34" charset="0"/>
              </a:rPr>
              <a:t>RoTE</a:t>
            </a:r>
            <a:endParaRPr lang="es-ES" sz="2000" baseline="30000" dirty="0">
              <a:solidFill>
                <a:srgbClr val="009AD8"/>
              </a:solidFill>
              <a:latin typeface="Calibri" pitchFamily="34" charset="0"/>
              <a:ea typeface="ＭＳ Ｐゴシック" pitchFamily="1" charset="-128"/>
              <a:cs typeface="Calibri" pitchFamily="34" charset="0"/>
            </a:endParaRPr>
          </a:p>
          <a:p>
            <a:pPr marL="88900" eaLnBrk="0" hangingPunct="0"/>
            <a:r>
              <a:rPr lang="es-ES" sz="1600" b="0" baseline="30000" dirty="0">
                <a:solidFill>
                  <a:prstClr val="black">
                    <a:lumMod val="75000"/>
                    <a:lumOff val="25000"/>
                  </a:prstClr>
                </a:solidFill>
                <a:latin typeface="Calibri" pitchFamily="34" charset="0"/>
                <a:ea typeface="ＭＳ Ｐゴシック" pitchFamily="1" charset="-128"/>
                <a:cs typeface="Calibri" pitchFamily="34" charset="0"/>
              </a:rPr>
              <a:t>En porcentaje</a:t>
            </a:r>
          </a:p>
        </p:txBody>
      </p:sp>
      <p:sp>
        <p:nvSpPr>
          <p:cNvPr id="35" name="46 Rectángulo"/>
          <p:cNvSpPr/>
          <p:nvPr/>
        </p:nvSpPr>
        <p:spPr bwMode="auto">
          <a:xfrm>
            <a:off x="247650" y="1180454"/>
            <a:ext cx="2333504" cy="648000"/>
          </a:xfrm>
          <a:prstGeom prst="rect">
            <a:avLst/>
          </a:prstGeom>
          <a:solidFill>
            <a:srgbClr val="009AD8"/>
          </a:solidFill>
          <a:ln w="9525" cap="flat" cmpd="sng" algn="ctr">
            <a:solidFill>
              <a:srgbClr val="009AD8"/>
            </a:solidFill>
            <a:prstDash val="solid"/>
            <a:round/>
            <a:headEnd type="none" w="med" len="med"/>
            <a:tailEnd type="none" w="med" len="med"/>
          </a:ln>
          <a:effectLst>
            <a:outerShdw blurRad="50800" dist="38100" algn="l" rotWithShape="0">
              <a:prstClr val="black">
                <a:alpha val="40000"/>
              </a:prstClr>
            </a:outerShdw>
          </a:effectLst>
        </p:spPr>
        <p:txBody>
          <a:bodyPr vert="horz" wrap="square" lIns="216000" tIns="108000" rIns="91440" bIns="45720" numCol="1" rtlCol="0" anchor="t" anchorCtr="0" compatLnSpc="1">
            <a:prstTxWarp prst="textNoShape">
              <a:avLst/>
            </a:prstTxWarp>
          </a:bodyPr>
          <a:lstStyle/>
          <a:p>
            <a:pPr marL="174625" indent="-171450" eaLnBrk="0" hangingPunct="0">
              <a:buFont typeface="Arial" panose="020B0604020202020204" pitchFamily="34" charset="0"/>
              <a:buChar char="•"/>
              <a:defRPr/>
            </a:pPr>
            <a:endParaRPr lang="es-ES" sz="1400" b="0" kern="0" dirty="0">
              <a:solidFill>
                <a:prstClr val="black">
                  <a:lumMod val="75000"/>
                  <a:lumOff val="25000"/>
                </a:prstClr>
              </a:solidFill>
              <a:latin typeface="Calibri" pitchFamily="34" charset="0"/>
              <a:cs typeface="Calibri" pitchFamily="34" charset="0"/>
            </a:endParaRPr>
          </a:p>
        </p:txBody>
      </p:sp>
      <p:sp>
        <p:nvSpPr>
          <p:cNvPr id="37" name="CuadroTexto 36"/>
          <p:cNvSpPr txBox="1"/>
          <p:nvPr/>
        </p:nvSpPr>
        <p:spPr>
          <a:xfrm>
            <a:off x="1739926" y="1462096"/>
            <a:ext cx="726481" cy="284693"/>
          </a:xfrm>
          <a:prstGeom prst="rect">
            <a:avLst/>
          </a:prstGeom>
          <a:noFill/>
        </p:spPr>
        <p:txBody>
          <a:bodyPr wrap="none" rtlCol="0">
            <a:spAutoFit/>
          </a:bodyPr>
          <a:lstStyle/>
          <a:p>
            <a:pPr algn="r">
              <a:lnSpc>
                <a:spcPts val="1500"/>
              </a:lnSpc>
            </a:pPr>
            <a:r>
              <a:rPr lang="es-ES" sz="1400" i="1" u="none" dirty="0" smtClean="0">
                <a:solidFill>
                  <a:schemeClr val="bg1"/>
                </a:solidFill>
                <a:latin typeface="Calibri" pitchFamily="34" charset="0"/>
              </a:rPr>
              <a:t>+53,4%</a:t>
            </a:r>
          </a:p>
        </p:txBody>
      </p:sp>
      <p:sp>
        <p:nvSpPr>
          <p:cNvPr id="38" name="Rectángulo 37"/>
          <p:cNvSpPr/>
          <p:nvPr/>
        </p:nvSpPr>
        <p:spPr bwMode="auto">
          <a:xfrm>
            <a:off x="1330603" y="1249839"/>
            <a:ext cx="1116000" cy="484845"/>
          </a:xfrm>
          <a:prstGeom prst="rect">
            <a:avLst/>
          </a:prstGeom>
          <a:noFill/>
          <a:ln w="9525" cap="flat" cmpd="sng" algn="ctr">
            <a:solidFill>
              <a:schemeClr val="bg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43" name="CuadroTexto 42"/>
          <p:cNvSpPr txBox="1"/>
          <p:nvPr/>
        </p:nvSpPr>
        <p:spPr>
          <a:xfrm>
            <a:off x="1198780" y="1282345"/>
            <a:ext cx="1277787" cy="284693"/>
          </a:xfrm>
          <a:prstGeom prst="rect">
            <a:avLst/>
          </a:prstGeom>
          <a:noFill/>
        </p:spPr>
        <p:txBody>
          <a:bodyPr wrap="square" rtlCol="0">
            <a:spAutoFit/>
          </a:bodyPr>
          <a:lstStyle/>
          <a:p>
            <a:pPr algn="r">
              <a:lnSpc>
                <a:spcPts val="1500"/>
              </a:lnSpc>
            </a:pPr>
            <a:r>
              <a:rPr lang="es-ES" sz="1800" dirty="0" smtClean="0">
                <a:solidFill>
                  <a:schemeClr val="bg1"/>
                </a:solidFill>
                <a:latin typeface="Calibri" pitchFamily="34" charset="0"/>
              </a:rPr>
              <a:t>1.488</a:t>
            </a:r>
            <a:r>
              <a:rPr lang="es-ES" sz="1800" dirty="0">
                <a:solidFill>
                  <a:schemeClr val="bg1"/>
                </a:solidFill>
                <a:latin typeface="Calibri" pitchFamily="34" charset="0"/>
              </a:rPr>
              <a:t> </a:t>
            </a:r>
            <a:r>
              <a:rPr lang="es-ES" sz="1050" b="0" i="1" dirty="0" smtClean="0">
                <a:solidFill>
                  <a:schemeClr val="bg1"/>
                </a:solidFill>
                <a:latin typeface="Calibri" pitchFamily="34" charset="0"/>
              </a:rPr>
              <a:t>MM€</a:t>
            </a:r>
            <a:endParaRPr lang="es-ES" sz="1050" b="0" i="1" u="none" dirty="0" smtClean="0">
              <a:solidFill>
                <a:schemeClr val="bg1"/>
              </a:solidFill>
              <a:latin typeface="Calibri" pitchFamily="34" charset="0"/>
            </a:endParaRPr>
          </a:p>
        </p:txBody>
      </p:sp>
      <p:sp>
        <p:nvSpPr>
          <p:cNvPr id="44" name="Rectángulo 43"/>
          <p:cNvSpPr/>
          <p:nvPr/>
        </p:nvSpPr>
        <p:spPr bwMode="auto">
          <a:xfrm>
            <a:off x="2743275" y="5341815"/>
            <a:ext cx="1116000" cy="612000"/>
          </a:xfrm>
          <a:prstGeom prst="rect">
            <a:avLst/>
          </a:prstGeom>
          <a:noFill/>
          <a:ln w="9525" cap="flat" cmpd="sng" algn="ctr">
            <a:solidFill>
              <a:schemeClr val="bg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200" b="1" i="0" u="sng" strike="noStrike" cap="none" normalizeH="0" baseline="0" smtClean="0">
              <a:ln>
                <a:noFill/>
              </a:ln>
              <a:solidFill>
                <a:schemeClr val="tx1"/>
              </a:solidFill>
              <a:effectLst/>
              <a:latin typeface="Arial" pitchFamily="34" charset="0"/>
              <a:ea typeface="ＭＳ Ｐゴシック" pitchFamily="1" charset="-128"/>
            </a:endParaRPr>
          </a:p>
        </p:txBody>
      </p:sp>
      <p:sp>
        <p:nvSpPr>
          <p:cNvPr id="45" name="Rectángulo 44"/>
          <p:cNvSpPr/>
          <p:nvPr/>
        </p:nvSpPr>
        <p:spPr>
          <a:xfrm>
            <a:off x="295154" y="1422658"/>
            <a:ext cx="1035449" cy="297517"/>
          </a:xfrm>
          <a:prstGeom prst="rect">
            <a:avLst/>
          </a:prstGeom>
        </p:spPr>
        <p:txBody>
          <a:bodyPr wrap="square">
            <a:spAutoFit/>
          </a:bodyPr>
          <a:lstStyle/>
          <a:p>
            <a:pPr marL="88900" eaLnBrk="0" hangingPunct="0"/>
            <a:r>
              <a:rPr lang="es-ES" sz="2000" baseline="30000" dirty="0" smtClean="0">
                <a:solidFill>
                  <a:srgbClr val="FFFFFF"/>
                </a:solidFill>
                <a:latin typeface="Calibri" pitchFamily="34" charset="0"/>
                <a:ea typeface="ＭＳ Ｐゴシック" pitchFamily="1" charset="-128"/>
                <a:cs typeface="Calibri" pitchFamily="34" charset="0"/>
              </a:rPr>
              <a:t>Resultado</a:t>
            </a:r>
            <a:endParaRPr lang="es-ES" sz="1600" b="0" baseline="30000" dirty="0">
              <a:solidFill>
                <a:srgbClr val="FFFFFF"/>
              </a:solidFill>
              <a:latin typeface="Calibri" pitchFamily="34" charset="0"/>
              <a:ea typeface="ＭＳ Ｐゴシック" pitchFamily="1" charset="-128"/>
              <a:cs typeface="Calibri" pitchFamily="34" charset="0"/>
            </a:endParaRPr>
          </a:p>
        </p:txBody>
      </p:sp>
    </p:spTree>
    <p:extLst>
      <p:ext uri="{BB962C8B-B14F-4D97-AF65-F5344CB8AC3E}">
        <p14:creationId xmlns:p14="http://schemas.microsoft.com/office/powerpoint/2010/main" val="2389435053"/>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7 CuadroTexto"/>
          <p:cNvSpPr txBox="1"/>
          <p:nvPr/>
        </p:nvSpPr>
        <p:spPr>
          <a:xfrm>
            <a:off x="6723556" y="4227439"/>
            <a:ext cx="1811714" cy="400110"/>
          </a:xfrm>
          <a:prstGeom prst="rect">
            <a:avLst/>
          </a:prstGeom>
          <a:noFill/>
        </p:spPr>
        <p:txBody>
          <a:bodyPr wrap="none" rtlCol="0">
            <a:spAutoFit/>
          </a:bodyPr>
          <a:lstStyle/>
          <a:p>
            <a:r>
              <a:rPr lang="es-ES" sz="2000" b="0" i="1" smtClean="0">
                <a:solidFill>
                  <a:prstClr val="white"/>
                </a:solidFill>
                <a:latin typeface="Calibri" pitchFamily="34" charset="0"/>
              </a:rPr>
              <a:t>Muchas gracias</a:t>
            </a:r>
            <a:endParaRPr lang="ca-ES" sz="2000" b="0" i="1" smtClean="0">
              <a:solidFill>
                <a:prstClr val="white"/>
              </a:solidFill>
              <a:latin typeface="Calibri" pitchFamily="34" charset="0"/>
            </a:endParaRPr>
          </a:p>
        </p:txBody>
      </p:sp>
    </p:spTree>
    <p:extLst>
      <p:ext uri="{BB962C8B-B14F-4D97-AF65-F5344CB8AC3E}">
        <p14:creationId xmlns:p14="http://schemas.microsoft.com/office/powerpoint/2010/main" val="443642951"/>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1_CaixaBank_pàgina ba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ción en blanc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lnDef>
    <a:txDef>
      <a:spPr>
        <a:noFill/>
      </a:spPr>
      <a:bodyPr wrap="none" rtlCol="0">
        <a:spAutoFit/>
      </a:bodyPr>
      <a:lstStyle>
        <a:defPPr>
          <a:defRPr b="0" u="none" smtClean="0">
            <a:latin typeface="Calibri" pitchFamily="34" charset="0"/>
          </a:defRPr>
        </a:defPPr>
      </a:lstStyle>
    </a:txDef>
  </a:objectDefaults>
  <a:extraClrSchemeLst>
    <a:extraClrScheme>
      <a:clrScheme name="Presentación en bla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ción en blanc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ción en blanc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ción en blanc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ción en blanc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ción en blanc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ción en blanco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ción en blanc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ción en blanc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ción en blanc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ción en blanc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ción en blanc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CaixaBank_Titol presentació">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CaixaBank_pàgina ba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ción en blanc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lnDef>
    <a:txDef>
      <a:spPr>
        <a:noFill/>
      </a:spPr>
      <a:bodyPr wrap="none" rtlCol="0">
        <a:spAutoFit/>
      </a:bodyPr>
      <a:lstStyle>
        <a:defPPr>
          <a:defRPr b="0" u="none" smtClean="0">
            <a:latin typeface="Calibri" pitchFamily="34" charset="0"/>
          </a:defRPr>
        </a:defPPr>
      </a:lstStyle>
    </a:txDef>
  </a:objectDefaults>
  <a:extraClrSchemeLst>
    <a:extraClrScheme>
      <a:clrScheme name="Presentación en bla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ción en blanc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ción en blanc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ción en blanc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ción en blanc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ción en blanc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ción en blanco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ción en blanc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ción en blanc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ción en blanc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ción en blanc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ción en blanc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CaixaBank_pàgina ba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ción en blanc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lnDef>
    <a:txDef>
      <a:spPr>
        <a:noFill/>
      </a:spPr>
      <a:bodyPr wrap="none" rtlCol="0">
        <a:spAutoFit/>
      </a:bodyPr>
      <a:lstStyle>
        <a:defPPr>
          <a:defRPr b="0" u="none" smtClean="0">
            <a:latin typeface="Calibri" pitchFamily="34" charset="0"/>
          </a:defRPr>
        </a:defPPr>
      </a:lstStyle>
    </a:txDef>
  </a:objectDefaults>
  <a:extraClrSchemeLst>
    <a:extraClrScheme>
      <a:clrScheme name="Presentación en bla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ción en blanc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ción en blanc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ción en blanc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ción en blanc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ción en blanc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ción en blanco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ción en blanc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ción en blanc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ción en blanc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ción en blanc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ción en blanc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CaixaBank_pàgina ba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ción en blanc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lnDef>
    <a:txDef>
      <a:spPr>
        <a:noFill/>
      </a:spPr>
      <a:bodyPr wrap="none" rtlCol="0">
        <a:spAutoFit/>
      </a:bodyPr>
      <a:lstStyle>
        <a:defPPr>
          <a:defRPr b="0" u="none" smtClean="0">
            <a:latin typeface="Calibri" pitchFamily="34" charset="0"/>
          </a:defRPr>
        </a:defPPr>
      </a:lstStyle>
    </a:txDef>
  </a:objectDefaults>
  <a:extraClrSchemeLst>
    <a:extraClrScheme>
      <a:clrScheme name="Presentación en bla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ción en blanc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ción en blanc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ción en blanc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ción en blanc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ción en blanc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ción en blanco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ción en blanc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ción en blanc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ción en blanc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ción en blanc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ción en blanc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CaixaBank_pàgina ba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ción en blanc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lnDef>
    <a:txDef>
      <a:spPr>
        <a:noFill/>
      </a:spPr>
      <a:bodyPr wrap="none" rtlCol="0">
        <a:spAutoFit/>
      </a:bodyPr>
      <a:lstStyle>
        <a:defPPr>
          <a:defRPr b="0" u="none" smtClean="0">
            <a:latin typeface="Calibri" pitchFamily="34" charset="0"/>
          </a:defRPr>
        </a:defPPr>
      </a:lstStyle>
    </a:txDef>
  </a:objectDefaults>
  <a:extraClrSchemeLst>
    <a:extraClrScheme>
      <a:clrScheme name="Presentación en bla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ción en blanc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ción en blanc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ción en blanc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ción en blanc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ción en blanc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ción en blanco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ción en blanc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ción en blanc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ción en blanc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ción en blanc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ción en blanc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CaixaBank_pàgina ba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ción en blanc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lnDef>
    <a:txDef>
      <a:spPr>
        <a:noFill/>
      </a:spPr>
      <a:bodyPr wrap="none" rtlCol="0">
        <a:spAutoFit/>
      </a:bodyPr>
      <a:lstStyle>
        <a:defPPr>
          <a:defRPr b="0" u="none" smtClean="0">
            <a:latin typeface="Calibri" pitchFamily="34" charset="0"/>
          </a:defRPr>
        </a:defPPr>
      </a:lstStyle>
    </a:txDef>
  </a:objectDefaults>
  <a:extraClrSchemeLst>
    <a:extraClrScheme>
      <a:clrScheme name="Presentación en bla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ción en blanc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ción en blanc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ción en blanc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ción en blanc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ción en blanc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ción en blanco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ción en blanc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ción en blanc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ción en blanc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ción en blanc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ción en blanc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CaixaBank_Titol presentació">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CaixaBank_Titol presentació">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5_CaixaBank_pàgina ba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ción en blanc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lnDef>
    <a:txDef>
      <a:spPr>
        <a:noFill/>
      </a:spPr>
      <a:bodyPr wrap="none" rtlCol="0">
        <a:spAutoFit/>
      </a:bodyPr>
      <a:lstStyle>
        <a:defPPr>
          <a:defRPr b="0" u="none" smtClean="0">
            <a:latin typeface="Calibri" pitchFamily="34" charset="0"/>
          </a:defRPr>
        </a:defPPr>
      </a:lstStyle>
    </a:txDef>
  </a:objectDefaults>
  <a:extraClrSchemeLst>
    <a:extraClrScheme>
      <a:clrScheme name="Presentación en bla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ción en blanc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ción en blanc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ción en blanc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ción en blanc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ción en blanc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ción en blanco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ción en blanc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ción en blanc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ción en blanc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ción en blanc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ción en blanc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8_CaixaBank_pàgina ba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ción en blanc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lnDef>
    <a:txDef>
      <a:spPr>
        <a:noFill/>
      </a:spPr>
      <a:bodyPr wrap="none" rtlCol="0">
        <a:spAutoFit/>
      </a:bodyPr>
      <a:lstStyle>
        <a:defPPr>
          <a:defRPr b="0" u="none" smtClean="0">
            <a:latin typeface="Calibri" pitchFamily="34" charset="0"/>
          </a:defRPr>
        </a:defPPr>
      </a:lstStyle>
    </a:txDef>
  </a:objectDefaults>
  <a:extraClrSchemeLst>
    <a:extraClrScheme>
      <a:clrScheme name="Presentación en bla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ción en blanc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ción en blanc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ción en blanc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ción en blanc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ción en blanc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ción en blanco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ción en blanc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ción en blanc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ción en blanc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ción en blanc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ción en blanc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CaixaBank_pàgina ba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ción en blanc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s-ES_tradnl" sz="1200" b="1" i="0" u="sng" strike="noStrike" cap="none" normalizeH="0" baseline="0" smtClean="0">
            <a:ln>
              <a:noFill/>
            </a:ln>
            <a:solidFill>
              <a:schemeClr val="tx1"/>
            </a:solidFill>
            <a:effectLst/>
            <a:latin typeface="Arial" pitchFamily="34" charset="0"/>
            <a:ea typeface="ＭＳ Ｐゴシック" pitchFamily="1" charset="-128"/>
          </a:defRPr>
        </a:defPPr>
      </a:lstStyle>
    </a:lnDef>
    <a:txDef>
      <a:spPr>
        <a:noFill/>
      </a:spPr>
      <a:bodyPr wrap="none" rtlCol="0">
        <a:spAutoFit/>
      </a:bodyPr>
      <a:lstStyle>
        <a:defPPr>
          <a:defRPr b="0" u="none" smtClean="0">
            <a:latin typeface="Calibri" pitchFamily="34" charset="0"/>
          </a:defRPr>
        </a:defPPr>
      </a:lstStyle>
    </a:txDef>
  </a:objectDefaults>
  <a:extraClrSchemeLst>
    <a:extraClrScheme>
      <a:clrScheme name="Presentación en blanc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ción en blanc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ción en blanc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ción en blanc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ción en blanc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ción en blanc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ción en blanco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ción en blanc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ción en blanc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ción en blanc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ción en blanc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ción en blanc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Sin comentarios 1">
    <a:dk1>
      <a:srgbClr val="000000"/>
    </a:dk1>
    <a:lt1>
      <a:srgbClr val="FFFFFF"/>
    </a:lt1>
    <a:dk2>
      <a:srgbClr val="000000"/>
    </a:dk2>
    <a:lt2>
      <a:srgbClr val="808080"/>
    </a:lt2>
    <a:accent1>
      <a:srgbClr val="009AD8"/>
    </a:accent1>
    <a:accent2>
      <a:srgbClr val="8099AB"/>
    </a:accent2>
    <a:accent3>
      <a:srgbClr val="FFFFFF"/>
    </a:accent3>
    <a:accent4>
      <a:srgbClr val="000000"/>
    </a:accent4>
    <a:accent5>
      <a:srgbClr val="AACAE9"/>
    </a:accent5>
    <a:accent6>
      <a:srgbClr val="738A9B"/>
    </a:accent6>
    <a:hlink>
      <a:srgbClr val="FECB06"/>
    </a:hlink>
    <a:folHlink>
      <a:srgbClr val="FF6969"/>
    </a:folHlink>
  </a:clrScheme>
  <a:fontScheme name="Presentación en blanc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Sin comentarios 1">
    <a:dk1>
      <a:srgbClr val="000000"/>
    </a:dk1>
    <a:lt1>
      <a:srgbClr val="FFFFFF"/>
    </a:lt1>
    <a:dk2>
      <a:srgbClr val="000000"/>
    </a:dk2>
    <a:lt2>
      <a:srgbClr val="808080"/>
    </a:lt2>
    <a:accent1>
      <a:srgbClr val="009AD8"/>
    </a:accent1>
    <a:accent2>
      <a:srgbClr val="8099AB"/>
    </a:accent2>
    <a:accent3>
      <a:srgbClr val="FFFFFF"/>
    </a:accent3>
    <a:accent4>
      <a:srgbClr val="000000"/>
    </a:accent4>
    <a:accent5>
      <a:srgbClr val="AACAE9"/>
    </a:accent5>
    <a:accent6>
      <a:srgbClr val="738A9B"/>
    </a:accent6>
    <a:hlink>
      <a:srgbClr val="FECB06"/>
    </a:hlink>
    <a:folHlink>
      <a:srgbClr val="FF6969"/>
    </a:folHlink>
  </a:clrScheme>
  <a:fontScheme name="Presentación en blanc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resentación en blanc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42987</TotalTime>
  <Words>2996</Words>
  <Application>Microsoft Office PowerPoint</Application>
  <PresentationFormat>Presentación en pantalla (16:9)</PresentationFormat>
  <Paragraphs>650</Paragraphs>
  <Slides>30</Slides>
  <Notes>12</Notes>
  <HiddenSlides>0</HiddenSlides>
  <MMClips>0</MMClips>
  <ScaleCrop>false</ScaleCrop>
  <HeadingPairs>
    <vt:vector size="6" baseType="variant">
      <vt:variant>
        <vt:lpstr>Fuentes usadas</vt:lpstr>
      </vt:variant>
      <vt:variant>
        <vt:i4>6</vt:i4>
      </vt:variant>
      <vt:variant>
        <vt:lpstr>Tema</vt:lpstr>
      </vt:variant>
      <vt:variant>
        <vt:i4>12</vt:i4>
      </vt:variant>
      <vt:variant>
        <vt:lpstr>Títulos de diapositiva</vt:lpstr>
      </vt:variant>
      <vt:variant>
        <vt:i4>30</vt:i4>
      </vt:variant>
    </vt:vector>
  </HeadingPairs>
  <TitlesOfParts>
    <vt:vector size="48" baseType="lpstr">
      <vt:lpstr>MS PGothic</vt:lpstr>
      <vt:lpstr>MS PGothic</vt:lpstr>
      <vt:lpstr>Arial</vt:lpstr>
      <vt:lpstr>Calibri</vt:lpstr>
      <vt:lpstr>Wingdings</vt:lpstr>
      <vt:lpstr>Wingdings 3</vt:lpstr>
      <vt:lpstr>1_CaixaBank_pàgina base</vt:lpstr>
      <vt:lpstr>5_CaixaBank_Titol presentació</vt:lpstr>
      <vt:lpstr>6_CaixaBank_pàgina base</vt:lpstr>
      <vt:lpstr>4_CaixaBank_pàgina base</vt:lpstr>
      <vt:lpstr>7_CaixaBank_pàgina base</vt:lpstr>
      <vt:lpstr>2_CaixaBank_pàgina base</vt:lpstr>
      <vt:lpstr>3_CaixaBank_pàgina base</vt:lpstr>
      <vt:lpstr>6_CaixaBank_Titol presentació</vt:lpstr>
      <vt:lpstr>7_CaixaBank_Titol presentació</vt:lpstr>
      <vt:lpstr>5_CaixaBank_pàgina base</vt:lpstr>
      <vt:lpstr>8_CaixaBank_pàgina base</vt:lpstr>
      <vt:lpstr>9_CaixaBank_pàgina base</vt:lpstr>
      <vt:lpstr>Presentación de PowerPoint</vt:lpstr>
      <vt:lpstr>Importante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Caixa d'Estalvis i Pensions de Barcelona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laCaixa</dc:creator>
  <cp:lastModifiedBy>MONTSERRAT MANERO OMEÑACA</cp:lastModifiedBy>
  <cp:revision>4896</cp:revision>
  <cp:lastPrinted>2017-10-19T09:40:52Z</cp:lastPrinted>
  <dcterms:created xsi:type="dcterms:W3CDTF">2011-03-04T07:31:30Z</dcterms:created>
  <dcterms:modified xsi:type="dcterms:W3CDTF">2017-10-24T04:28:01Z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-1095876522</vt:i4>
  </property>
  <property fmtid="{D5CDD505-2E9C-101B-9397-08002B2CF9AE}" pid="3" name="_NewReviewCycle">
    <vt:lpwstr/>
  </property>
  <property fmtid="{D5CDD505-2E9C-101B-9397-08002B2CF9AE}" pid="4" name="_EmailSubject">
    <vt:lpwstr>Resultados CaixaBank 9M2017</vt:lpwstr>
  </property>
  <property fmtid="{D5CDD505-2E9C-101B-9397-08002B2CF9AE}" pid="5" name="_AuthorEmail">
    <vt:lpwstr>marialuisa.martinez@caixabank.com</vt:lpwstr>
  </property>
  <property fmtid="{D5CDD505-2E9C-101B-9397-08002B2CF9AE}" pid="6" name="_AuthorEmailDisplayName">
    <vt:lpwstr>MARIA LUISA MARTINEZ GISTAU</vt:lpwstr>
  </property>
  <property fmtid="{D5CDD505-2E9C-101B-9397-08002B2CF9AE}" pid="7" name="_PreviousAdHocReviewCycleID">
    <vt:i4>1226268265</vt:i4>
  </property>
</Properties>
</file>